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0188173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Kladky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Kladka. Seznamuje žáky se základními typy kladek a jejich využitím v praxi. Žáci pochopí funkci kladek.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4. 11. 2012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256699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99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8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Kladky</a:t>
            </a:r>
            <a:endParaRPr lang="cs-CZ" sz="88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verka\Local Settings\Temporary Internet Files\Content.IE5\H9L4NMWO\MP9003901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15" y="3889933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L00THI28\MP9004065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QW9603JP\MP9004092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1048"/>
            <a:ext cx="3134122" cy="2507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kladky: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jednoduché stroje </a:t>
            </a:r>
            <a:r>
              <a:rPr lang="cs-CZ" sz="2800" b="1" dirty="0" smtClean="0">
                <a:sym typeface="Symbol"/>
              </a:rPr>
              <a:t> usnadňují práci</a:t>
            </a:r>
          </a:p>
          <a:p>
            <a:r>
              <a:rPr lang="cs-CZ" sz="2800" b="1" dirty="0" smtClean="0">
                <a:sym typeface="Symbol"/>
              </a:rPr>
              <a:t>volně otočné kolo po obvodu s drážkou pro vložení lana nebo ozubené kolo s řetězem</a:t>
            </a:r>
          </a:p>
          <a:p>
            <a:r>
              <a:rPr lang="cs-CZ" sz="2800" b="1" dirty="0" smtClean="0">
                <a:sym typeface="Symbol"/>
              </a:rPr>
              <a:t>rozlišujeme:</a:t>
            </a:r>
          </a:p>
          <a:p>
            <a:pPr marL="0" indent="0">
              <a:buNone/>
            </a:pPr>
            <a:r>
              <a:rPr lang="cs-CZ" sz="2800" b="1" dirty="0" smtClean="0"/>
              <a:t>    1) kladka volná</a:t>
            </a:r>
          </a:p>
          <a:p>
            <a:pPr marL="0" indent="0">
              <a:buNone/>
            </a:pPr>
            <a:r>
              <a:rPr lang="cs-CZ" sz="2800" b="1" dirty="0" smtClean="0"/>
              <a:t>    2) kladka pevná</a:t>
            </a:r>
          </a:p>
          <a:p>
            <a:pPr marL="0" indent="0">
              <a:buNone/>
            </a:pPr>
            <a:r>
              <a:rPr lang="cs-CZ" sz="2800" b="1" dirty="0" smtClean="0"/>
              <a:t>    3) kladkostroj</a:t>
            </a:r>
            <a:endParaRPr lang="cs-CZ" sz="2800" b="1" dirty="0"/>
          </a:p>
        </p:txBody>
      </p:sp>
      <p:pic>
        <p:nvPicPr>
          <p:cNvPr id="2050" name="Picture 2" descr="C:\Documents and Settings\verka\Local Settings\Temporary Internet Files\Content.IE5\H9L4NMWO\MM90020537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84984"/>
            <a:ext cx="3672408" cy="262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kladka pevná: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je upevněná ke konstrukci, oba konce lan visí dolů</a:t>
            </a:r>
          </a:p>
          <a:p>
            <a:r>
              <a:rPr lang="cs-CZ" b="1" dirty="0" smtClean="0"/>
              <a:t>břemeno zvedáme stejnou silou jako bez kladky, ale taháme směrem dolů </a:t>
            </a:r>
            <a:r>
              <a:rPr lang="cs-CZ" b="1" dirty="0" smtClean="0">
                <a:sym typeface="Symbol"/>
              </a:rPr>
              <a:t> využíváme i tíhu našeho těla a gravitaci</a:t>
            </a:r>
          </a:p>
          <a:p>
            <a:r>
              <a:rPr lang="cs-CZ" b="1" dirty="0" smtClean="0">
                <a:sym typeface="Symbol"/>
              </a:rPr>
              <a:t>pevná kladka mění směr síly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1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888432" cy="4134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kladka volná: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5194920" cy="511256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je zavěšena na laně, kdy 1. konec je upevněn a na 2. konec působí síla</a:t>
            </a:r>
          </a:p>
          <a:p>
            <a:r>
              <a:rPr lang="cs-CZ" b="1" dirty="0" smtClean="0"/>
              <a:t>břemeno je zavěšeno na třmen kladky; k hmotnosti břemene musíme přičíst hmotnost kladky</a:t>
            </a:r>
          </a:p>
          <a:p>
            <a:r>
              <a:rPr lang="cs-CZ" b="1" dirty="0" smtClean="0"/>
              <a:t>působíme poloviční silou, ale po dvojnásobné dráze</a:t>
            </a:r>
          </a:p>
          <a:p>
            <a:r>
              <a:rPr lang="cs-CZ" b="1" dirty="0" smtClean="0"/>
              <a:t>táhneme směrem vzhůru</a:t>
            </a:r>
          </a:p>
          <a:p>
            <a:r>
              <a:rPr lang="cs-CZ" b="1" dirty="0" smtClean="0"/>
              <a:t>využití: napínaní drátů a lan, horolezectví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652120" y="1600200"/>
            <a:ext cx="3034680" cy="4781128"/>
          </a:xfrm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obr. 2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851662" cy="4977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rovnovážná poloha na kladce: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kladka pevná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kladka je v rovnováze, působí-li na oba konce lana stejně velké síly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kladka volná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kladka je v rovnováze, působí-li na volný konec lana poloviční síla, než je gravitační síla působící na břemeno a kladku</a:t>
            </a:r>
            <a:endParaRPr lang="cs-CZ" sz="2800" b="1" dirty="0"/>
          </a:p>
        </p:txBody>
      </p:sp>
      <p:pic>
        <p:nvPicPr>
          <p:cNvPr id="4098" name="Picture 2" descr="C:\Documents and Settings\verka\Local Settings\Temporary Internet Files\Content.IE5\L00THI28\MC900197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086" y="3669933"/>
            <a:ext cx="1970520" cy="2398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verka\Local Settings\Temporary Internet Files\Content.IE5\QW9603JP\MC9001979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869160"/>
            <a:ext cx="2160240" cy="161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kladkostroj:</a:t>
            </a:r>
            <a:endParaRPr lang="cs-CZ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4762872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= kombinace pevné a volné kladky ( i několikanásobné)</a:t>
                </a:r>
              </a:p>
              <a:p>
                <a:r>
                  <a:rPr lang="cs-CZ" b="1" dirty="0" smtClean="0"/>
                  <a:t>má výhody pevné i volné kladky </a:t>
                </a:r>
                <a:r>
                  <a:rPr lang="cs-CZ" b="1" dirty="0" smtClean="0">
                    <a:sym typeface="Symbol"/>
                  </a:rPr>
                  <a:t> poloviční síla + směr dolů</a:t>
                </a:r>
              </a:p>
              <a:p>
                <a:r>
                  <a:rPr lang="cs-CZ" b="1" dirty="0" smtClean="0">
                    <a:sym typeface="Symbol"/>
                  </a:rPr>
                  <a:t>platí vztah:   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  <a:sym typeface="Symbol"/>
                          </a:rPr>
                          <m:t>𝐆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  <a:sym typeface="Symbol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/>
              </a:p>
              <a:p>
                <a:r>
                  <a:rPr lang="cs-CZ" b="1" dirty="0" smtClean="0"/>
                  <a:t>při použití více volných kladek:   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𝐆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  <m:r>
                          <a:rPr lang="cs-CZ" b="1" i="0" baseline="30000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/>
              </a:p>
              <a:p>
                <a:endParaRPr lang="cs-CZ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4762872" cy="4525963"/>
              </a:xfrm>
              <a:blipFill rotWithShape="1">
                <a:blip r:embed="rId2"/>
                <a:stretch>
                  <a:fillRect l="-2561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         obr. 3</a:t>
            </a: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2656"/>
            <a:ext cx="3336098" cy="5328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99792" y="4005064"/>
            <a:ext cx="936104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42887" y="5152206"/>
            <a:ext cx="1152128" cy="64973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typy kladkostrojů: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            obr. 4</a:t>
            </a:r>
            <a:endParaRPr lang="cs-CZ" sz="20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7" y="1484784"/>
            <a:ext cx="840300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Archimédův kladkostroj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obr. 5</a:t>
            </a:r>
            <a:endParaRPr lang="cs-CZ" sz="2000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3336525" cy="488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využití: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Documents and Settings\verka\Local Settings\Temporary Internet Files\Content.IE5\H9L4NMWO\MP9003901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60" y="1861810"/>
            <a:ext cx="2453437" cy="343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33859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jeřáby</a:t>
            </a:r>
            <a:endParaRPr lang="cs-CZ" sz="2800" b="1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346" r="33346"/>
          <a:stretch/>
        </p:blipFill>
        <p:spPr bwMode="auto">
          <a:xfrm>
            <a:off x="5346193" y="206184"/>
            <a:ext cx="3478936" cy="2609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03539" y="515185"/>
            <a:ext cx="148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lanovky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05995" y="2636912"/>
            <a:ext cx="975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6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58772" y="762806"/>
            <a:ext cx="1600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zdvihadla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4978" y="456690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7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4499" y="2938754"/>
            <a:ext cx="2575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posilovací stroje</a:t>
            </a:r>
            <a:endParaRPr lang="cs-CZ" sz="2800" b="1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167" y="3388108"/>
            <a:ext cx="2056466" cy="3108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812361" y="6008086"/>
            <a:ext cx="975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8</a:t>
            </a:r>
            <a:endParaRPr lang="cs-CZ" sz="2000" dirty="0"/>
          </a:p>
        </p:txBody>
      </p:sp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0008" y="1286026"/>
            <a:ext cx="2479092" cy="3305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13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kladka? Jaké druhy znáš?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kladkostroj? Kde se využívá?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Jakou maximální hmotnost může mít břemeno, které zvedáš pomocí pevné kladky?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Pomocí pevné kladky zvedáš pytel cementu o hmotnosti 50 kg. Jak velkou sílu k tomu potřebuješ?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se změní, použiješ-li kladkostroj s 1 (2; 3) volnou kladkou, váží-li každá kladka 1 kg?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250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RINCÓN, César.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http://cs.wikipedia.org/wiki/Soubor:Polea-simple-fija.jpg 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cs-CZ" sz="2000" dirty="0"/>
              <a:t>RINCÓN, César.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http://cs.wikipedia.org/wiki/Soubor:Polea-simple-movil2.jpg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3: RINCÓN, César.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http://cs.wikipedia.org/wiki/Soubor:Polispasto2.jpg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4: PROLINESERVER.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http://commons.wikimedia.org/wiki/File:Four_pulleys.svg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5: PROLINESERVER.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http://cs.wikipedia.org/wiki/Soubor:Power_pulley.svg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6: HISTORICAIR.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http://commons.wikimedia.org/wiki/File:Telesiege.JPG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7: APPLEYARD, Anthony.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http://cs.wikipedia.org/wiki/Soubor:Builders_hoist.jpg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8: SHUSTOV.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4.11.2012]. </a:t>
            </a:r>
            <a:r>
              <a:rPr lang="cs-CZ" sz="2000" dirty="0"/>
              <a:t>Dostupný na WWW: http://en.wikipedia.org/wiki/File:UPSTREAM_FITNESS-7.jpg </a:t>
            </a:r>
            <a:endParaRPr lang="cs-CZ" sz="2000" dirty="0" smtClean="0"/>
          </a:p>
          <a:p>
            <a:r>
              <a:rPr lang="cs-CZ" sz="2000" dirty="0"/>
              <a:t>ostatní obrázky: www.office.microsoft.com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623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     Kladky</vt:lpstr>
      <vt:lpstr>kladky:</vt:lpstr>
      <vt:lpstr>kladka pevná:</vt:lpstr>
      <vt:lpstr>kladka volná:</vt:lpstr>
      <vt:lpstr>rovnovážná poloha na kladce:</vt:lpstr>
      <vt:lpstr>kladkostroj:</vt:lpstr>
      <vt:lpstr>typy kladkostrojů:</vt:lpstr>
      <vt:lpstr>Archimédův kladkostroj</vt:lpstr>
      <vt:lpstr>využití: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37</cp:revision>
  <dcterms:created xsi:type="dcterms:W3CDTF">2012-10-04T17:02:39Z</dcterms:created>
  <dcterms:modified xsi:type="dcterms:W3CDTF">2013-04-18T11:34:14Z</dcterms:modified>
</cp:coreProperties>
</file>