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18.4.2013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18.4.2013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18.4.2013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18.4.2013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1415413"/>
              </p:ext>
            </p:extLst>
          </p:nvPr>
        </p:nvGraphicFramePr>
        <p:xfrm>
          <a:off x="539552" y="1691774"/>
          <a:ext cx="8064896" cy="491945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příroda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VY_32_INOVACE_311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8.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Fyzika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Prezentace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 </a:t>
                      </a:r>
                      <a:r>
                        <a:rPr lang="cs-CZ" sz="1400" b="1" smtClean="0"/>
                        <a:t>Květoslava Latoňová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Elektrování těles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Prezentace slouží k výkladu nového učiva – Elektrování těles. Objasňuje vznik iontů a způsoby elektrování.</a:t>
                      </a:r>
                      <a:r>
                        <a:rPr lang="cs-CZ" sz="1400" b="1" baseline="0" dirty="0" smtClean="0"/>
                        <a:t> Žáci se seznámí s elektroskopem a </a:t>
                      </a:r>
                      <a:r>
                        <a:rPr lang="cs-CZ" sz="1400" b="1" u="none" dirty="0" smtClean="0"/>
                        <a:t>Van de Graaffovým generátorem.</a:t>
                      </a:r>
                      <a:r>
                        <a:rPr lang="cs-CZ" sz="1400" b="1" u="none" baseline="0" dirty="0" smtClean="0"/>
                        <a:t> </a:t>
                      </a:r>
                      <a:endParaRPr lang="cs-CZ" sz="1400" b="1" u="none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16. 11. 2012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20. 11. </a:t>
                      </a:r>
                      <a:r>
                        <a:rPr lang="cs-CZ" sz="1400" b="1" smtClean="0"/>
                        <a:t>2012</a:t>
                      </a:r>
                      <a:endParaRPr lang="cs-CZ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276872"/>
            <a:ext cx="8229600" cy="1143000"/>
          </a:xfrm>
        </p:spPr>
        <p:txBody>
          <a:bodyPr>
            <a:noAutofit/>
          </a:bodyPr>
          <a:lstStyle/>
          <a:p>
            <a:r>
              <a:rPr lang="cs-CZ" sz="8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Elektrování těles</a:t>
            </a:r>
            <a:endParaRPr lang="cs-CZ" sz="8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verka\Local Settings\Temporary Internet Files\Content.IE5\ZJQ82FPY\MC9002328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717869"/>
            <a:ext cx="2304256" cy="2350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verka\Local Settings\Temporary Internet Files\Content.IE5\H9L4NMWO\MC90014938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366" y="3980787"/>
            <a:ext cx="2954448" cy="2120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verka\Local Settings\Temporary Internet Files\Content.IE5\H9L4NMWO\MC900440407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-99392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953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elektrování (elektrizace) těles: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= fyzikální proces, při kterém </a:t>
            </a:r>
            <a:r>
              <a:rPr lang="cs-CZ" sz="2800" b="1" dirty="0"/>
              <a:t>dochází k </a:t>
            </a:r>
            <a:r>
              <a:rPr lang="cs-CZ" sz="2800" b="1" dirty="0" smtClean="0"/>
              <a:t>přenosu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elektronů </a:t>
            </a:r>
            <a:r>
              <a:rPr lang="cs-CZ" sz="2800" b="1" dirty="0" smtClean="0">
                <a:sym typeface="Symbol"/>
              </a:rPr>
              <a:t> v některém místě tělesa vzniká volný</a:t>
            </a:r>
          </a:p>
          <a:p>
            <a:pPr marL="0" indent="0">
              <a:buNone/>
            </a:pPr>
            <a:r>
              <a:rPr lang="cs-CZ" sz="2800" b="1" dirty="0">
                <a:sym typeface="Symbol"/>
              </a:rPr>
              <a:t> </a:t>
            </a:r>
            <a:r>
              <a:rPr lang="cs-CZ" sz="2800" b="1" dirty="0" smtClean="0">
                <a:sym typeface="Symbol"/>
              </a:rPr>
              <a:t>  elektrický náboj → těleso je elektricky nabité</a:t>
            </a:r>
          </a:p>
          <a:p>
            <a:pPr marL="0" indent="0">
              <a:buNone/>
            </a:pPr>
            <a:r>
              <a:rPr lang="cs-CZ" sz="2800" b="1" dirty="0">
                <a:sym typeface="Symbol"/>
              </a:rPr>
              <a:t> </a:t>
            </a:r>
            <a:r>
              <a:rPr lang="cs-CZ" sz="2800" b="1" dirty="0" smtClean="0">
                <a:sym typeface="Symbol"/>
              </a:rPr>
              <a:t>  → vznikají ionty</a:t>
            </a:r>
          </a:p>
          <a:p>
            <a:r>
              <a:rPr lang="cs-CZ" sz="2800" b="1" dirty="0" smtClean="0">
                <a:sym typeface="Symbol"/>
              </a:rPr>
              <a:t>třením šatů o silonky</a:t>
            </a:r>
          </a:p>
          <a:p>
            <a:r>
              <a:rPr lang="cs-CZ" sz="2800" b="1" dirty="0" smtClean="0"/>
              <a:t>česání vlasů umělohmotným hřebenem</a:t>
            </a:r>
          </a:p>
          <a:p>
            <a:r>
              <a:rPr lang="cs-CZ" sz="2800" b="1" dirty="0" smtClean="0"/>
              <a:t>driblování basketbalovým míčem</a:t>
            </a:r>
          </a:p>
          <a:p>
            <a:r>
              <a:rPr lang="cs-CZ" sz="2800" b="1" dirty="0" smtClean="0"/>
              <a:t>bouřka - blesk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94884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ál 4"/>
          <p:cNvSpPr/>
          <p:nvPr/>
        </p:nvSpPr>
        <p:spPr>
          <a:xfrm>
            <a:off x="1355605" y="2589900"/>
            <a:ext cx="2016224" cy="2088232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pPr algn="l"/>
            <a:r>
              <a:rPr lang="cs-CZ" b="1" u="sng" dirty="0" smtClean="0"/>
              <a:t>vznik iontů:</a:t>
            </a:r>
            <a:endParaRPr lang="cs-CZ" b="1" u="sng" dirty="0"/>
          </a:p>
        </p:txBody>
      </p:sp>
      <p:sp>
        <p:nvSpPr>
          <p:cNvPr id="4" name="Ovál 3"/>
          <p:cNvSpPr/>
          <p:nvPr/>
        </p:nvSpPr>
        <p:spPr>
          <a:xfrm>
            <a:off x="1967673" y="3133209"/>
            <a:ext cx="792088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2201784" y="3133209"/>
            <a:ext cx="216024" cy="21602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+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971" y="3627131"/>
            <a:ext cx="402371" cy="493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2100" y="3318400"/>
            <a:ext cx="401637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109" y="3477276"/>
            <a:ext cx="401637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673" y="3132973"/>
            <a:ext cx="390525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495" y="3929927"/>
            <a:ext cx="390525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4793" y="3155233"/>
            <a:ext cx="2381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645" y="3312043"/>
            <a:ext cx="2381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0853" y="3443019"/>
            <a:ext cx="2381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472" y="3659423"/>
            <a:ext cx="2381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588" y="2566881"/>
            <a:ext cx="2036763" cy="2109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vál 8"/>
          <p:cNvSpPr/>
          <p:nvPr/>
        </p:nvSpPr>
        <p:spPr>
          <a:xfrm>
            <a:off x="6227167" y="3106893"/>
            <a:ext cx="792088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1558" y="2589900"/>
            <a:ext cx="390525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6529" y="3338789"/>
            <a:ext cx="390525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vál 7"/>
          <p:cNvSpPr/>
          <p:nvPr/>
        </p:nvSpPr>
        <p:spPr>
          <a:xfrm>
            <a:off x="6340614" y="3369264"/>
            <a:ext cx="216024" cy="216024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b="1" dirty="0">
              <a:solidFill>
                <a:schemeClr val="tx1"/>
              </a:solidFill>
            </a:endParaRPr>
          </a:p>
        </p:txBody>
      </p:sp>
      <p:pic>
        <p:nvPicPr>
          <p:cNvPr id="2067" name="Picture 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6821" y="3683076"/>
            <a:ext cx="2381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9" name="Picture 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35" y="3189363"/>
            <a:ext cx="401637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8" name="Picture 2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184" y="3565257"/>
            <a:ext cx="401637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512305" y="1421893"/>
            <a:ext cx="3699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4 protony a 4 elektrony </a:t>
            </a:r>
            <a:r>
              <a:rPr lang="cs-CZ" sz="2800" b="1" dirty="0" smtClean="0">
                <a:sym typeface="Symbol"/>
              </a:rPr>
              <a:t> elektricky neutrální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924105" y="1440257"/>
            <a:ext cx="38164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 </a:t>
            </a:r>
            <a:r>
              <a:rPr lang="cs-CZ" sz="2800" b="1" dirty="0"/>
              <a:t>protony a </a:t>
            </a:r>
            <a:r>
              <a:rPr lang="cs-CZ" sz="2800" b="1" dirty="0" smtClean="0"/>
              <a:t>2 </a:t>
            </a:r>
            <a:r>
              <a:rPr lang="cs-CZ" sz="2800" b="1" dirty="0"/>
              <a:t>elektrony </a:t>
            </a:r>
            <a:r>
              <a:rPr lang="cs-CZ" sz="2800" b="1" dirty="0">
                <a:sym typeface="Symbol"/>
              </a:rPr>
              <a:t> elektricky neutrální</a:t>
            </a:r>
            <a:endParaRPr lang="cs-CZ" sz="2800" b="1" dirty="0"/>
          </a:p>
        </p:txBody>
      </p:sp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614" y="3929926"/>
            <a:ext cx="390525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7674" y="3009184"/>
            <a:ext cx="390525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512305" y="4797152"/>
            <a:ext cx="38436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4 protony a 2 elektrony</a:t>
            </a:r>
          </a:p>
          <a:p>
            <a:r>
              <a:rPr lang="cs-CZ" sz="2800" b="1" dirty="0" smtClean="0">
                <a:sym typeface="Symbol"/>
              </a:rPr>
              <a:t> kladný iont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004048" y="4869160"/>
            <a:ext cx="373648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 </a:t>
            </a:r>
            <a:r>
              <a:rPr lang="cs-CZ" sz="2800" b="1" dirty="0"/>
              <a:t>protony a </a:t>
            </a:r>
            <a:r>
              <a:rPr lang="cs-CZ" sz="2800" b="1" dirty="0" smtClean="0"/>
              <a:t>4 </a:t>
            </a:r>
            <a:r>
              <a:rPr lang="cs-CZ" sz="2800" b="1" dirty="0"/>
              <a:t>elektrony</a:t>
            </a:r>
          </a:p>
          <a:p>
            <a:r>
              <a:rPr lang="cs-CZ" sz="2800" b="1" dirty="0">
                <a:sym typeface="Symbol"/>
              </a:rPr>
              <a:t> </a:t>
            </a:r>
            <a:r>
              <a:rPr lang="cs-CZ" sz="2800" b="1" dirty="0" smtClean="0">
                <a:sym typeface="Symbol"/>
              </a:rPr>
              <a:t>záporný </a:t>
            </a:r>
            <a:r>
              <a:rPr lang="cs-CZ" sz="2800" b="1" dirty="0">
                <a:sym typeface="Symbol"/>
              </a:rPr>
              <a:t>iont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714050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12766E-6 C 0.02518 0.00046 0.36841 -0.0037 0.40261 -0.00139 " pathEditMode="relative" rAng="0" ptsTypes="ff">
                                      <p:cBhvr>
                                        <p:cTn id="18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22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93247E-6 C 0.05695 0.00439 0.28473 0.0215 0.34167 0.0259 " pathEditMode="relative" rAng="0" ptsTypes="ff">
                                      <p:cBhvr>
                                        <p:cTn id="22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83" y="12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základní pojmy: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u="sng" dirty="0"/>
              <a:t>iont</a:t>
            </a:r>
            <a:r>
              <a:rPr lang="cs-CZ" sz="2800" b="1" dirty="0"/>
              <a:t> je takový atom, který má jiný počet elektronů v obalu, než protonů v </a:t>
            </a:r>
            <a:r>
              <a:rPr lang="cs-CZ" sz="2800" b="1" dirty="0" smtClean="0"/>
              <a:t>jádře</a:t>
            </a:r>
          </a:p>
          <a:p>
            <a:pPr lvl="0"/>
            <a:r>
              <a:rPr lang="cs-CZ" sz="2800" b="1" u="sng" dirty="0"/>
              <a:t>záporný iont (</a:t>
            </a:r>
            <a:r>
              <a:rPr lang="cs-CZ" sz="2800" b="1" dirty="0" smtClean="0"/>
              <a:t>aniont) - elektronů </a:t>
            </a:r>
            <a:r>
              <a:rPr lang="cs-CZ" sz="2800" b="1" dirty="0"/>
              <a:t>je více, než protonů </a:t>
            </a:r>
            <a:endParaRPr lang="cs-CZ" sz="2800" b="1" dirty="0" smtClean="0"/>
          </a:p>
          <a:p>
            <a:pPr lvl="0"/>
            <a:r>
              <a:rPr lang="cs-CZ" sz="2800" b="1" u="sng" dirty="0" smtClean="0"/>
              <a:t>kladný </a:t>
            </a:r>
            <a:r>
              <a:rPr lang="cs-CZ" sz="2800" b="1" u="sng" dirty="0"/>
              <a:t>iont (</a:t>
            </a:r>
            <a:r>
              <a:rPr lang="cs-CZ" sz="2800" b="1" u="sng" dirty="0" smtClean="0"/>
              <a:t>kationt</a:t>
            </a:r>
            <a:r>
              <a:rPr lang="cs-CZ" sz="2800" b="1" dirty="0" smtClean="0"/>
              <a:t>) - elektronů </a:t>
            </a:r>
            <a:r>
              <a:rPr lang="cs-CZ" sz="2800" b="1" dirty="0"/>
              <a:t>je méně, než </a:t>
            </a:r>
            <a:r>
              <a:rPr lang="cs-CZ" sz="2800" b="1" dirty="0" smtClean="0"/>
              <a:t>protonů</a:t>
            </a:r>
          </a:p>
          <a:p>
            <a:pPr lvl="0"/>
            <a:r>
              <a:rPr lang="cs-CZ" sz="2800" b="1" dirty="0"/>
              <a:t>s</a:t>
            </a:r>
            <a:r>
              <a:rPr lang="cs-CZ" sz="2800" b="1" dirty="0" smtClean="0"/>
              <a:t>ouhlasně </a:t>
            </a:r>
            <a:r>
              <a:rPr lang="cs-CZ" sz="2800" b="1" dirty="0"/>
              <a:t>zelektrovaná tělesa se odpuzují, nesouhlasně přitahují</a:t>
            </a:r>
            <a:endParaRPr lang="cs-CZ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86560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/>
              <a:t>způsoby elektrování: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800" b="1" dirty="0" smtClean="0"/>
              <a:t>třením - plastové </a:t>
            </a:r>
            <a:r>
              <a:rPr lang="cs-CZ" sz="2800" b="1" dirty="0"/>
              <a:t>tyče – vzniká záporný </a:t>
            </a:r>
            <a:r>
              <a:rPr lang="cs-CZ" sz="2800" b="1" dirty="0" smtClean="0"/>
              <a:t>náboj</a:t>
            </a:r>
            <a:endParaRPr lang="cs-CZ" sz="2800" dirty="0"/>
          </a:p>
          <a:p>
            <a:pPr marL="0" indent="0">
              <a:buNone/>
            </a:pPr>
            <a:r>
              <a:rPr lang="cs-CZ" sz="2800" b="1" dirty="0" smtClean="0"/>
              <a:t>                    skleněné </a:t>
            </a:r>
            <a:r>
              <a:rPr lang="cs-CZ" sz="2800" b="1" dirty="0"/>
              <a:t>tyče – vzniká kladný </a:t>
            </a:r>
            <a:r>
              <a:rPr lang="cs-CZ" sz="2800" b="1" dirty="0" smtClean="0"/>
              <a:t>náboj</a:t>
            </a:r>
          </a:p>
          <a:p>
            <a:pPr lvl="0"/>
            <a:r>
              <a:rPr lang="cs-CZ" sz="2800" b="1" dirty="0" smtClean="0"/>
              <a:t>přenos </a:t>
            </a:r>
            <a:r>
              <a:rPr lang="cs-CZ" sz="2800" b="1" dirty="0"/>
              <a:t>přímým </a:t>
            </a:r>
            <a:r>
              <a:rPr lang="cs-CZ" sz="2800" b="1" dirty="0" smtClean="0"/>
              <a:t>dotykem</a:t>
            </a:r>
          </a:p>
          <a:p>
            <a:pPr lvl="0"/>
            <a:r>
              <a:rPr lang="cs-CZ" sz="2800" b="1" dirty="0" smtClean="0"/>
              <a:t>chemicky</a:t>
            </a:r>
          </a:p>
          <a:p>
            <a:pPr lvl="0"/>
            <a:r>
              <a:rPr lang="cs-CZ" sz="2800" b="1" dirty="0" smtClean="0"/>
              <a:t>ionizace</a:t>
            </a:r>
          </a:p>
          <a:p>
            <a:pPr lvl="0"/>
            <a:r>
              <a:rPr lang="cs-CZ" sz="2800" b="1" dirty="0" smtClean="0"/>
              <a:t>elektromagnetická indukce</a:t>
            </a:r>
          </a:p>
          <a:p>
            <a:pPr lvl="0"/>
            <a:r>
              <a:rPr lang="cs-CZ" sz="2800" b="1" dirty="0" smtClean="0"/>
              <a:t>elektrostatická indukce</a:t>
            </a:r>
          </a:p>
          <a:p>
            <a:pPr lvl="0"/>
            <a:r>
              <a:rPr lang="cs-CZ" sz="2800" b="1" dirty="0" smtClean="0"/>
              <a:t>termoelektrický jev</a:t>
            </a:r>
          </a:p>
          <a:p>
            <a:pPr lvl="0"/>
            <a:r>
              <a:rPr lang="cs-CZ" sz="2800" b="1" dirty="0" smtClean="0"/>
              <a:t>fotoelektrický jev</a:t>
            </a:r>
          </a:p>
          <a:p>
            <a:pPr lvl="0"/>
            <a:r>
              <a:rPr lang="cs-CZ" sz="2800" b="1" dirty="0" smtClean="0"/>
              <a:t>piezoelektrický </a:t>
            </a:r>
            <a:r>
              <a:rPr lang="cs-CZ" sz="2800" b="1" dirty="0"/>
              <a:t>jev</a:t>
            </a:r>
            <a:endParaRPr lang="cs-CZ" sz="2800" b="1" u="sng" dirty="0"/>
          </a:p>
          <a:p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80661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b="1" u="sng" dirty="0"/>
              <a:t>Van de Graaffův </a:t>
            </a:r>
            <a:r>
              <a:rPr lang="cs-CZ" b="1" u="sng" dirty="0" smtClean="0"/>
              <a:t>generátor:</a:t>
            </a:r>
            <a:endParaRPr lang="cs-CZ" b="1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pPr marL="0" indent="0">
              <a:buNone/>
            </a:pPr>
            <a:r>
              <a:rPr lang="cs-CZ" sz="2000" dirty="0"/>
              <a:t>	</a:t>
            </a:r>
            <a:r>
              <a:rPr lang="cs-CZ" sz="2000" dirty="0" smtClean="0"/>
              <a:t>		  obr. 1</a:t>
            </a:r>
            <a:endParaRPr lang="cs-CZ" sz="2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395412"/>
            <a:ext cx="2520280" cy="4782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420010"/>
            <a:ext cx="4913908" cy="4913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668344" y="5877272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obr. 2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10313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elektroskop: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				</a:t>
            </a:r>
          </a:p>
          <a:p>
            <a:pPr marL="0" indent="0">
              <a:buNone/>
            </a:pPr>
            <a:r>
              <a:rPr lang="cs-CZ" sz="2000" dirty="0" smtClean="0"/>
              <a:t>								obr. 4</a:t>
            </a: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/>
              <a:t>	</a:t>
            </a:r>
            <a:r>
              <a:rPr lang="cs-CZ" sz="2000" dirty="0" smtClean="0"/>
              <a:t>		          obr. 3</a:t>
            </a:r>
            <a:endParaRPr lang="cs-CZ" sz="2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628800"/>
            <a:ext cx="3691130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1340768"/>
            <a:ext cx="3295871" cy="4960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060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otázky a úkoly: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sz="2800" b="1" dirty="0" smtClean="0"/>
              <a:t>Co je to elektrování?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b="1" dirty="0" smtClean="0"/>
              <a:t>Jak vzniká iont?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b="1" dirty="0"/>
              <a:t>Čeho má více aniont (kationt</a:t>
            </a:r>
            <a:r>
              <a:rPr lang="cs-CZ" sz="2800" b="1" dirty="0" smtClean="0"/>
              <a:t>)?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b="1" dirty="0" smtClean="0"/>
              <a:t>Co se děje se souhlasně (nesouhlasně) nabitými tělesy?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b="1" dirty="0" smtClean="0"/>
              <a:t>Zelektrizuj o svetr 2 nafukovací balónky a přibliž je k sobě. Popiš, co se děje a vysvětli.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b="1" dirty="0" smtClean="0"/>
              <a:t>Jaké způsoby elektrování znáš?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b="1" dirty="0" smtClean="0"/>
              <a:t>Dotkni se elektroskopu zelektrovanou skleněnou tyčí a pak zelektrovanou ebonitovou tyčí. Popiš, co se dělo a vysvětli.</a:t>
            </a:r>
          </a:p>
          <a:p>
            <a:pPr marL="514350" indent="-514350">
              <a:buFont typeface="+mj-lt"/>
              <a:buAutoNum type="arabicParenR"/>
            </a:pPr>
            <a:endParaRPr lang="cs-CZ" sz="2800" b="1" dirty="0" smtClean="0"/>
          </a:p>
          <a:p>
            <a:pPr marL="514350" indent="-514350">
              <a:buFont typeface="+mj-lt"/>
              <a:buAutoNum type="arabicParenR"/>
            </a:pP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912166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zdroje: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000" dirty="0"/>
              <a:t>obr. 1: BENEDICT, </a:t>
            </a:r>
            <a:r>
              <a:rPr lang="cs-CZ" sz="2000" dirty="0" err="1"/>
              <a:t>Jared</a:t>
            </a:r>
            <a:r>
              <a:rPr lang="cs-CZ" sz="2000" dirty="0"/>
              <a:t> C.. </a:t>
            </a:r>
            <a:r>
              <a:rPr lang="cs-CZ" sz="2000" i="1" dirty="0"/>
              <a:t>Wikipedia.cz</a:t>
            </a:r>
            <a:r>
              <a:rPr lang="cs-CZ" sz="2000" dirty="0"/>
              <a:t> [online]. [cit. </a:t>
            </a:r>
            <a:r>
              <a:rPr lang="cs-CZ" sz="2000" dirty="0" smtClean="0"/>
              <a:t>16.11.2012]. </a:t>
            </a:r>
            <a:r>
              <a:rPr lang="cs-CZ" sz="2000" dirty="0"/>
              <a:t>Dostupný na WWW: http://cs.wikipedia.org/wiki/Soubor:Van_de_graaff_generator_sm.jpgia.org/wiki/File:Kolbe_electroscope.png </a:t>
            </a:r>
          </a:p>
          <a:p>
            <a:r>
              <a:rPr lang="cs-CZ" sz="2000" dirty="0"/>
              <a:t>obr. 2: DAKE. </a:t>
            </a:r>
            <a:r>
              <a:rPr lang="cs-CZ" sz="2000" i="1" dirty="0"/>
              <a:t>Wikipedia.cz</a:t>
            </a:r>
            <a:r>
              <a:rPr lang="cs-CZ" sz="2000" dirty="0"/>
              <a:t> [online]. [cit. </a:t>
            </a:r>
            <a:r>
              <a:rPr lang="cs-CZ" sz="2000" dirty="0" smtClean="0"/>
              <a:t>16.11.2012]. </a:t>
            </a:r>
            <a:r>
              <a:rPr lang="cs-CZ" sz="2000" dirty="0"/>
              <a:t>Dostupný na WWW: http://cs.wikipedia.org/wiki/Soubor:Van_de_graaf_generator.svg </a:t>
            </a:r>
            <a:endParaRPr lang="cs-CZ" sz="2000" dirty="0" smtClean="0"/>
          </a:p>
          <a:p>
            <a:r>
              <a:rPr lang="cs-CZ" sz="2000" dirty="0" smtClean="0"/>
              <a:t>obr. 3: UNKNOWN</a:t>
            </a:r>
            <a:r>
              <a:rPr lang="cs-CZ" sz="2000" dirty="0"/>
              <a:t>. </a:t>
            </a:r>
            <a:r>
              <a:rPr lang="cs-CZ" sz="2000" i="1" dirty="0"/>
              <a:t>commons.wikimedia.org</a:t>
            </a:r>
            <a:r>
              <a:rPr lang="cs-CZ" sz="2000" dirty="0"/>
              <a:t> [online]. [cit. </a:t>
            </a:r>
            <a:r>
              <a:rPr lang="cs-CZ" sz="2000" dirty="0" smtClean="0"/>
              <a:t>16.11.2012]. </a:t>
            </a:r>
            <a:r>
              <a:rPr lang="cs-CZ" sz="2000" dirty="0"/>
              <a:t>Dostupný na WWW: http://commons.wikimedia.org/wiki/File:Kolbe_electroscope.png </a:t>
            </a:r>
            <a:endParaRPr lang="cs-CZ" sz="2000" dirty="0" smtClean="0"/>
          </a:p>
          <a:p>
            <a:r>
              <a:rPr lang="cs-CZ" sz="2000" dirty="0" smtClean="0"/>
              <a:t>obr. 4: </a:t>
            </a:r>
            <a:r>
              <a:rPr lang="cs-CZ" sz="2000" dirty="0"/>
              <a:t>THOMPSON, </a:t>
            </a:r>
            <a:r>
              <a:rPr lang="cs-CZ" sz="2000" dirty="0" err="1"/>
              <a:t>Sylvanus</a:t>
            </a:r>
            <a:r>
              <a:rPr lang="cs-CZ" sz="2000" dirty="0"/>
              <a:t> P.. </a:t>
            </a:r>
            <a:r>
              <a:rPr lang="cs-CZ" sz="2000" i="1" dirty="0"/>
              <a:t>commons.wikimedia.org</a:t>
            </a:r>
            <a:r>
              <a:rPr lang="cs-CZ" sz="2000" dirty="0"/>
              <a:t> [online]. [cit. </a:t>
            </a:r>
            <a:r>
              <a:rPr lang="cs-CZ" sz="2000" dirty="0" smtClean="0"/>
              <a:t>16.11.2012]. </a:t>
            </a:r>
            <a:r>
              <a:rPr lang="cs-CZ" sz="2000" dirty="0"/>
              <a:t>Dostupný na WWW: http://</a:t>
            </a:r>
            <a:r>
              <a:rPr lang="cs-CZ" sz="2000" dirty="0" smtClean="0"/>
              <a:t>commons.wikimedia.org/wiki/File:Electroscope_showing_induction.png</a:t>
            </a:r>
          </a:p>
          <a:p>
            <a:r>
              <a:rPr lang="cs-CZ" sz="2000" dirty="0" smtClean="0"/>
              <a:t>ostatní obrázky</a:t>
            </a:r>
            <a:r>
              <a:rPr lang="cs-CZ" sz="2000" dirty="0"/>
              <a:t>: www.office.microsoft.com</a:t>
            </a:r>
          </a:p>
          <a:p>
            <a:r>
              <a:rPr lang="cs-CZ" sz="2000" dirty="0">
                <a:cs typeface="Times New Roman" pitchFamily="18" charset="0"/>
              </a:rPr>
              <a:t>Není-li uveden zdroj, je použitý materiál z vlastních zdrojů autorky</a:t>
            </a:r>
            <a:r>
              <a:rPr lang="cs-CZ" sz="2000" dirty="0" smtClean="0">
                <a:cs typeface="Times New Roman" pitchFamily="18" charset="0"/>
              </a:rPr>
              <a:t>.</a:t>
            </a:r>
            <a:r>
              <a:rPr lang="cs-CZ" sz="2000" dirty="0" smtClean="0"/>
              <a:t> </a:t>
            </a: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003608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5924</TotalTime>
  <Words>408</Words>
  <Application>Microsoft Office PowerPoint</Application>
  <PresentationFormat>Předvádění na obrazovce (4:3)</PresentationFormat>
  <Paragraphs>104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Elektrování těles</vt:lpstr>
      <vt:lpstr>elektrování (elektrizace) těles:</vt:lpstr>
      <vt:lpstr>vznik iontů:</vt:lpstr>
      <vt:lpstr>základní pojmy:</vt:lpstr>
      <vt:lpstr>způsoby elektrování:</vt:lpstr>
      <vt:lpstr>Van de Graaffův generátor:</vt:lpstr>
      <vt:lpstr>elektroskop:</vt:lpstr>
      <vt:lpstr>otázky a úkoly: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ZŠ Háj ve Slezsku</cp:lastModifiedBy>
  <cp:revision>31</cp:revision>
  <dcterms:created xsi:type="dcterms:W3CDTF">2012-10-04T17:02:39Z</dcterms:created>
  <dcterms:modified xsi:type="dcterms:W3CDTF">2013-04-18T11:36:44Z</dcterms:modified>
</cp:coreProperties>
</file>