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49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5943616"/>
              </p:ext>
            </p:extLst>
          </p:nvPr>
        </p:nvGraphicFramePr>
        <p:xfrm>
          <a:off x="539552" y="1691774"/>
          <a:ext cx="8064896" cy="4905038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VY_32_INOVACE_315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8.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Fyzika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 </a:t>
                      </a:r>
                      <a:r>
                        <a:rPr lang="cs-CZ" sz="1400" b="1" smtClean="0"/>
                        <a:t>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Elektrický proud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 slouží k výkladu nového učiva – Elektrický proud. Žáci</a:t>
                      </a:r>
                      <a:r>
                        <a:rPr lang="cs-CZ" sz="1400" b="1" baseline="0" dirty="0" smtClean="0"/>
                        <a:t> se</a:t>
                      </a:r>
                      <a:r>
                        <a:rPr lang="cs-CZ" sz="1400" b="1" dirty="0" smtClean="0"/>
                        <a:t> obeznámí s pojmem el. proud, značkou, jednotkou a měřidlem. Vyzkouší si zapojení ampérmetru a zjistí velikost proudu v jednotlivých zapojeních.</a:t>
                      </a:r>
                      <a:endParaRPr lang="cs-CZ" sz="1400" b="1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1. 12. 2012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4. 12. 2012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1700808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CC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Elektrický proud</a:t>
            </a:r>
            <a:endParaRPr lang="cs-CZ" sz="8800" b="1" dirty="0">
              <a:solidFill>
                <a:srgbClr val="CC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verka\Local Settings\Temporary Internet Files\Content.IE5\ZJQ82FPY\MC900018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515950"/>
            <a:ext cx="1584176" cy="2571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verka\Local Settings\Temporary Internet Files\Content.IE5\ZJQ82FPY\MC9002808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605151"/>
            <a:ext cx="2052119" cy="1537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verka\Local Settings\Temporary Internet Files\Content.IE5\QW9603JP\MC9002817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319935"/>
            <a:ext cx="1540764" cy="180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elektrický proud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800" b="1" dirty="0" smtClean="0"/>
              <a:t>= uspořádaný usměrněný pohyb částic s elektrickým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</a:t>
            </a:r>
            <a:r>
              <a:rPr lang="cs-CZ" sz="2800" b="1" dirty="0" smtClean="0"/>
              <a:t> nábojem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b="1" dirty="0" smtClean="0"/>
              <a:t>v kovech – volné elektrony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b="1" dirty="0" smtClean="0"/>
              <a:t>v kapalinách – volné ionty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b="1" dirty="0" smtClean="0"/>
              <a:t>v plynech – volné ionty a elektrony</a:t>
            </a:r>
          </a:p>
          <a:p>
            <a:pPr marL="0" indent="0">
              <a:buNone/>
            </a:pPr>
            <a:endParaRPr lang="cs-CZ" sz="2800" b="1" dirty="0" smtClean="0"/>
          </a:p>
          <a:p>
            <a:r>
              <a:rPr lang="cs-CZ" sz="2800" b="1" dirty="0" smtClean="0"/>
              <a:t>prochází </a:t>
            </a:r>
            <a:r>
              <a:rPr lang="cs-CZ" sz="2800" b="1" dirty="0"/>
              <a:t>uzavřeným </a:t>
            </a:r>
            <a:r>
              <a:rPr lang="cs-CZ" sz="2800" b="1" dirty="0" smtClean="0"/>
              <a:t>obvodem</a:t>
            </a:r>
            <a:endParaRPr lang="cs-CZ" sz="2800" b="1" dirty="0" smtClean="0"/>
          </a:p>
          <a:p>
            <a:r>
              <a:rPr lang="cs-CZ" sz="2800" b="1" dirty="0"/>
              <a:t>směr el. proudu v obvodu chápeme jako směr od kladného pólu zdroje napětí k zápornému (dohodnutý směr)</a:t>
            </a:r>
          </a:p>
          <a:p>
            <a:pPr marL="0" indent="0">
              <a:buNone/>
            </a:pPr>
            <a:endParaRPr lang="cs-CZ" sz="2800" b="1" dirty="0" smtClean="0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el. proud jako fyzikální veličina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916832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značka: 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051720" y="1916832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2924944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jednotka: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39752" y="2924944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    ampér</a:t>
            </a:r>
            <a:endParaRPr lang="cs-CZ" sz="2800" b="1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ovéPole 7"/>
              <p:cNvSpPr txBox="1"/>
              <p:nvPr/>
            </p:nvSpPr>
            <p:spPr>
              <a:xfrm>
                <a:off x="683568" y="3933056"/>
                <a:ext cx="7992888" cy="16015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/>
                  <a:t>proud o velikosti 1 ampér dostanu, jestliže proteče průřezem vodiče 1 coulomb za 1 sekundu</a:t>
                </a:r>
              </a:p>
              <a:p>
                <a:r>
                  <a:rPr lang="cs-CZ" sz="2800" b="1" dirty="0" smtClean="0">
                    <a:solidFill>
                      <a:srgbClr val="FF0000"/>
                    </a:solidFill>
                  </a:rPr>
                  <a:t>1 A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28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sz="28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𝐜</m:t>
                        </m:r>
                      </m:num>
                      <m:den>
                        <m:r>
                          <a:rPr lang="cs-CZ" sz="28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28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sz="28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𝐬</m:t>
                        </m:r>
                      </m:den>
                    </m:f>
                  </m:oMath>
                </a14:m>
                <a:endParaRPr lang="cs-CZ" sz="2800" b="1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3933056"/>
                <a:ext cx="7992888" cy="1601529"/>
              </a:xfrm>
              <a:prstGeom prst="rect">
                <a:avLst/>
              </a:prstGeom>
              <a:blipFill rotWithShape="1">
                <a:blip r:embed="rId2"/>
                <a:stretch>
                  <a:fillRect l="-1526" t="-3422" b="-26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u="sng" dirty="0"/>
              <a:t>André-Marie </a:t>
            </a:r>
            <a:r>
              <a:rPr lang="cs-CZ" b="1" u="sng" dirty="0" err="1" smtClean="0"/>
              <a:t>Ampère</a:t>
            </a:r>
            <a:endParaRPr lang="cs-CZ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340768"/>
            <a:ext cx="4796008" cy="4785395"/>
          </a:xfrm>
        </p:spPr>
        <p:txBody>
          <a:bodyPr>
            <a:normAutofit fontScale="92500"/>
          </a:bodyPr>
          <a:lstStyle/>
          <a:p>
            <a:r>
              <a:rPr lang="cs-CZ" b="1" dirty="0" smtClean="0"/>
              <a:t>1775 – 1836</a:t>
            </a:r>
          </a:p>
          <a:p>
            <a:r>
              <a:rPr lang="cs-CZ" b="1" dirty="0" smtClean="0"/>
              <a:t>francouzský fyzik a matematik</a:t>
            </a:r>
          </a:p>
          <a:p>
            <a:r>
              <a:rPr lang="cs-CZ" b="1" dirty="0" smtClean="0"/>
              <a:t>zabýval se elektřinou a magnetismem</a:t>
            </a:r>
          </a:p>
          <a:p>
            <a:r>
              <a:rPr lang="cs-CZ" b="1" dirty="0" smtClean="0"/>
              <a:t>zavedl pojem elektrický proud</a:t>
            </a:r>
          </a:p>
          <a:p>
            <a:r>
              <a:rPr lang="cs-CZ" b="1" dirty="0" smtClean="0"/>
              <a:t>dokázal, že cívka s el. proudem se chová jako magnet</a:t>
            </a:r>
          </a:p>
          <a:p>
            <a:r>
              <a:rPr lang="cs-CZ" b="1" dirty="0" smtClean="0"/>
              <a:t>formuloval pravidla pro určení magnetických pólů cívky s proudem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925144"/>
          </a:xfrm>
        </p:spPr>
        <p:txBody>
          <a:bodyPr>
            <a:normAutofit fontScale="92500"/>
          </a:bodyPr>
          <a:lstStyle/>
          <a:p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      obr. 1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3208" y="1196752"/>
            <a:ext cx="3323669" cy="4608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měřidla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857403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ampérmetr</a:t>
            </a:r>
          </a:p>
          <a:p>
            <a:pPr marL="0" indent="0">
              <a:buNone/>
            </a:pPr>
            <a:endParaRPr lang="cs-CZ" sz="2000" dirty="0" smtClean="0"/>
          </a:p>
          <a:p>
            <a:endParaRPr lang="cs-CZ" sz="2800" b="1" dirty="0"/>
          </a:p>
          <a:p>
            <a:endParaRPr lang="cs-CZ" sz="2800" b="1" dirty="0" smtClean="0"/>
          </a:p>
          <a:p>
            <a:endParaRPr lang="cs-CZ" sz="2800" b="1" dirty="0"/>
          </a:p>
          <a:p>
            <a:endParaRPr lang="cs-CZ" sz="2800" b="1" dirty="0" smtClean="0"/>
          </a:p>
          <a:p>
            <a:endParaRPr lang="cs-CZ" sz="2800" b="1" dirty="0"/>
          </a:p>
          <a:p>
            <a:pPr marL="0" indent="0">
              <a:buNone/>
            </a:pPr>
            <a:r>
              <a:rPr lang="cs-CZ" sz="2000" dirty="0" smtClean="0"/>
              <a:t>			obr. 2				           obr. 3</a:t>
            </a:r>
          </a:p>
          <a:p>
            <a:pPr marL="0" indent="0">
              <a:buNone/>
            </a:pPr>
            <a:endParaRPr lang="cs-CZ" sz="2000" dirty="0"/>
          </a:p>
          <a:p>
            <a:r>
              <a:rPr lang="cs-CZ" sz="2800" b="1" dirty="0" smtClean="0"/>
              <a:t>značka ampérmetru</a:t>
            </a:r>
            <a:endParaRPr lang="cs-CZ" sz="28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271" y="1844824"/>
            <a:ext cx="3799729" cy="28497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2694" y="1649963"/>
            <a:ext cx="2831714" cy="30231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5301208"/>
            <a:ext cx="1390650" cy="69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zapojení ampérmetru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5328592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kdekoli do obvodu, ale pozor na polaritu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</a:t>
            </a:r>
            <a:r>
              <a:rPr lang="cs-CZ" sz="2800" b="1" u="sng" dirty="0" smtClean="0"/>
              <a:t>jednoduchý obvod</a:t>
            </a:r>
            <a:r>
              <a:rPr lang="cs-CZ" sz="2800" b="1" dirty="0" smtClean="0"/>
              <a:t>		</a:t>
            </a:r>
            <a:r>
              <a:rPr lang="cs-CZ" sz="2800" b="1" u="sng" dirty="0" smtClean="0"/>
              <a:t>sériové zapojení</a:t>
            </a:r>
          </a:p>
          <a:p>
            <a:pPr marL="0" indent="0">
              <a:buNone/>
            </a:pPr>
            <a:endParaRPr lang="cs-CZ" sz="2800" b="1" u="sng" dirty="0"/>
          </a:p>
          <a:p>
            <a:pPr marL="0" indent="0">
              <a:buNone/>
            </a:pPr>
            <a:endParaRPr lang="cs-CZ" sz="2800" b="1" u="sng" dirty="0" smtClean="0"/>
          </a:p>
          <a:p>
            <a:pPr marL="0" indent="0">
              <a:buNone/>
            </a:pPr>
            <a:endParaRPr lang="cs-CZ" sz="2800" b="1" u="sng" dirty="0"/>
          </a:p>
          <a:p>
            <a:pPr marL="0" indent="0">
              <a:buNone/>
            </a:pPr>
            <a:endParaRPr lang="cs-CZ" sz="2800" b="1" u="sng" dirty="0"/>
          </a:p>
          <a:p>
            <a:pPr marL="0" indent="0">
              <a:buNone/>
            </a:pPr>
            <a:endParaRPr lang="cs-CZ" sz="2800" b="1" u="sng" dirty="0"/>
          </a:p>
          <a:p>
            <a:pPr marL="0" indent="0">
              <a:buNone/>
            </a:pPr>
            <a:r>
              <a:rPr lang="cs-CZ" sz="2800" b="1" dirty="0" smtClean="0"/>
              <a:t>    proud je všude stejný</a:t>
            </a:r>
          </a:p>
          <a:p>
            <a:pPr marL="0" indent="0">
              <a:buNone/>
            </a:pPr>
            <a:r>
              <a:rPr lang="cs-CZ" sz="2800" b="1" dirty="0"/>
              <a:t>	</a:t>
            </a:r>
            <a:r>
              <a:rPr lang="cs-CZ" sz="2800" b="1" dirty="0" smtClean="0"/>
              <a:t>I</a:t>
            </a:r>
            <a:r>
              <a:rPr lang="cs-CZ" sz="2800" b="1" baseline="-25000" dirty="0" smtClean="0"/>
              <a:t>1</a:t>
            </a:r>
            <a:r>
              <a:rPr lang="cs-CZ" sz="2800" b="1" dirty="0" smtClean="0"/>
              <a:t> = I</a:t>
            </a:r>
            <a:r>
              <a:rPr lang="cs-CZ" sz="2800" b="1" baseline="-25000" dirty="0" smtClean="0"/>
              <a:t>2				</a:t>
            </a:r>
            <a:r>
              <a:rPr lang="cs-CZ" sz="2800" b="1" dirty="0" smtClean="0"/>
              <a:t>proud se dělí</a:t>
            </a:r>
          </a:p>
          <a:p>
            <a:pPr marL="0" indent="0">
              <a:buNone/>
            </a:pPr>
            <a:r>
              <a:rPr lang="cs-CZ" sz="2800" b="1" dirty="0"/>
              <a:t>	</a:t>
            </a:r>
            <a:r>
              <a:rPr lang="cs-CZ" sz="2800" b="1" dirty="0" smtClean="0"/>
              <a:t>				I = I</a:t>
            </a:r>
            <a:r>
              <a:rPr lang="cs-CZ" sz="2800" b="1" baseline="-25000" dirty="0"/>
              <a:t>1</a:t>
            </a:r>
            <a:r>
              <a:rPr lang="cs-CZ" sz="2800" b="1" dirty="0" smtClean="0"/>
              <a:t> + I</a:t>
            </a:r>
            <a:r>
              <a:rPr lang="cs-CZ" sz="2800" b="1" baseline="-25000" dirty="0"/>
              <a:t>2</a:t>
            </a:r>
            <a:endParaRPr lang="cs-CZ" sz="2800" b="1" baseline="-250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7617" y="2420888"/>
            <a:ext cx="2675205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6875" y="2420888"/>
            <a:ext cx="2307442" cy="29040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otázky a úkoly: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Co rozumíme pod pojmem elektrický proud?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Vysvětli směr el. proudu v uzavřeném obvodu. Nakresli schéma a vyznač směr el. proudu.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Které částice se podílejí na vedení el. proudu v kovech, kapalinách a plynech?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Uveď značku, jednotku a měřidlo el. proudu.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Který významný fyzik je spojován s elektrickým proudem?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Jakým způsobem zapojujeme ampérmetr do obvodu? Co platí o velikosti proudu u jednotlivých zapojeních?</a:t>
            </a:r>
            <a:endParaRPr lang="cs-CZ" sz="2800" b="1" dirty="0" smtClean="0"/>
          </a:p>
          <a:p>
            <a:pPr marL="514350" indent="-514350">
              <a:buFont typeface="+mj-lt"/>
              <a:buAutoNum type="arabicParenR"/>
            </a:pP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zdroje: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obr. 1: </a:t>
            </a:r>
            <a:r>
              <a:rPr lang="cs-CZ" sz="2000" dirty="0"/>
              <a:t>TARDIEU, </a:t>
            </a:r>
            <a:r>
              <a:rPr lang="cs-CZ" sz="2000" dirty="0" err="1"/>
              <a:t>Ambroise</a:t>
            </a:r>
            <a:r>
              <a:rPr lang="cs-CZ" sz="2000" dirty="0"/>
              <a:t>. </a:t>
            </a:r>
            <a:r>
              <a:rPr lang="cs-CZ" sz="2000" i="1" dirty="0"/>
              <a:t>commons.wikimedia.org</a:t>
            </a:r>
            <a:r>
              <a:rPr lang="cs-CZ" sz="2000" dirty="0"/>
              <a:t> [online]. [cit. </a:t>
            </a:r>
            <a:r>
              <a:rPr lang="cs-CZ" sz="2000" dirty="0" smtClean="0"/>
              <a:t>1.12.2012]. </a:t>
            </a:r>
            <a:r>
              <a:rPr lang="cs-CZ" sz="2000" dirty="0"/>
              <a:t>Dostupný na WWW: http://commons.wikimedia.org/wiki/File:AndreMarieAmpere.jpg </a:t>
            </a:r>
            <a:endParaRPr lang="cs-CZ" sz="2000" dirty="0" smtClean="0"/>
          </a:p>
          <a:p>
            <a:r>
              <a:rPr lang="cs-CZ" sz="2000" dirty="0" smtClean="0"/>
              <a:t>obr. 2: </a:t>
            </a:r>
            <a:r>
              <a:rPr lang="en-US" sz="2000" dirty="0"/>
              <a:t>NABIOULLIN, </a:t>
            </a:r>
            <a:r>
              <a:rPr lang="en-US" sz="2000" dirty="0" err="1"/>
              <a:t>Rouslan</a:t>
            </a:r>
            <a:r>
              <a:rPr lang="en-US" sz="2000" dirty="0"/>
              <a:t>. </a:t>
            </a:r>
            <a:r>
              <a:rPr lang="en-US" sz="2000" i="1" dirty="0"/>
              <a:t>Wikipedia.cz</a:t>
            </a:r>
            <a:r>
              <a:rPr lang="en-US" sz="2000" dirty="0"/>
              <a:t> [online]. [cit. </a:t>
            </a:r>
            <a:r>
              <a:rPr lang="en-US" sz="2000" dirty="0" smtClean="0"/>
              <a:t>1.</a:t>
            </a:r>
            <a:r>
              <a:rPr lang="cs-CZ" sz="2000" dirty="0" smtClean="0"/>
              <a:t>12</a:t>
            </a:r>
            <a:r>
              <a:rPr lang="en-US" sz="2000" dirty="0" smtClean="0"/>
              <a:t>.201</a:t>
            </a:r>
            <a:r>
              <a:rPr lang="cs-CZ" sz="2000" dirty="0" smtClean="0"/>
              <a:t>2</a:t>
            </a:r>
            <a:r>
              <a:rPr lang="en-US" sz="2000" dirty="0" smtClean="0"/>
              <a:t>]. </a:t>
            </a:r>
            <a:r>
              <a:rPr lang="en-US" sz="2000" dirty="0" err="1"/>
              <a:t>Dostupný</a:t>
            </a:r>
            <a:r>
              <a:rPr lang="en-US" sz="2000" dirty="0"/>
              <a:t> </a:t>
            </a:r>
            <a:r>
              <a:rPr lang="en-US" sz="2000" dirty="0" err="1"/>
              <a:t>na</a:t>
            </a:r>
            <a:r>
              <a:rPr lang="en-US" sz="2000" dirty="0"/>
              <a:t> WWW: http://cs.wikipedia.org/wiki/Soubor:Zero-Center_Ammeter.JPG </a:t>
            </a:r>
            <a:endParaRPr lang="cs-CZ" sz="2000" dirty="0" smtClean="0"/>
          </a:p>
          <a:p>
            <a:r>
              <a:rPr lang="cs-CZ" sz="2000" dirty="0" smtClean="0"/>
              <a:t>obr. 3: </a:t>
            </a:r>
            <a:r>
              <a:rPr lang="cs-CZ" sz="2000" dirty="0"/>
              <a:t>CJP24. </a:t>
            </a:r>
            <a:r>
              <a:rPr lang="cs-CZ" sz="2000" i="1" dirty="0"/>
              <a:t>commons.wikimedia.org</a:t>
            </a:r>
            <a:r>
              <a:rPr lang="cs-CZ" sz="2000" dirty="0"/>
              <a:t> [online]. [cit. </a:t>
            </a:r>
            <a:r>
              <a:rPr lang="cs-CZ" sz="2000" dirty="0" smtClean="0"/>
              <a:t>1.12.2012]. </a:t>
            </a:r>
            <a:r>
              <a:rPr lang="cs-CZ" sz="2000" dirty="0"/>
              <a:t>Dostupný na WWW: http://</a:t>
            </a:r>
            <a:r>
              <a:rPr lang="cs-CZ" sz="2000" dirty="0" smtClean="0"/>
              <a:t>commons.wikimedia.org/wiki/File:Plug-in_power_and_energy_monitor_in_socket.jpg </a:t>
            </a:r>
          </a:p>
          <a:p>
            <a:r>
              <a:rPr lang="cs-CZ" sz="2000" dirty="0"/>
              <a:t>ostatní obrázky: </a:t>
            </a:r>
            <a:r>
              <a:rPr lang="cs-CZ" sz="2000" dirty="0" smtClean="0"/>
              <a:t>www.office.microsoft.com</a:t>
            </a:r>
          </a:p>
          <a:p>
            <a:r>
              <a:rPr lang="cs-CZ" sz="2000" dirty="0" smtClean="0"/>
              <a:t>schémata: vlastní dílo autorky</a:t>
            </a:r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03608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</TotalTime>
  <Words>434</Words>
  <Application>Microsoft Office PowerPoint</Application>
  <PresentationFormat>Předvádění na obrazovce (4:3)</PresentationFormat>
  <Paragraphs>100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Elektrický proud</vt:lpstr>
      <vt:lpstr>elektrický proud</vt:lpstr>
      <vt:lpstr>el. proud jako fyzikální veličina</vt:lpstr>
      <vt:lpstr>André-Marie Ampère</vt:lpstr>
      <vt:lpstr>měřidla</vt:lpstr>
      <vt:lpstr>zapojení ampérmetru</vt:lpstr>
      <vt:lpstr>otázky a úkoly: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nekdo</cp:lastModifiedBy>
  <cp:revision>26</cp:revision>
  <dcterms:created xsi:type="dcterms:W3CDTF">2012-10-04T17:02:39Z</dcterms:created>
  <dcterms:modified xsi:type="dcterms:W3CDTF">2012-12-01T10:53:50Z</dcterms:modified>
</cp:coreProperties>
</file>