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80"/>
    <a:srgbClr val="0066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149637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VY_32_INOVACE_373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Elektrický příkon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Prezentace slouží k výkladu učiva – Elektrický</a:t>
                      </a:r>
                      <a:r>
                        <a:rPr lang="cs-CZ" sz="1400" b="1" baseline="0" dirty="0" smtClean="0"/>
                        <a:t> příkon</a:t>
                      </a:r>
                      <a:r>
                        <a:rPr lang="cs-CZ" sz="1400" b="1" dirty="0" smtClean="0"/>
                        <a:t>. Žákům jsou objasněny základní pojmy</a:t>
                      </a:r>
                      <a:r>
                        <a:rPr lang="cs-CZ" sz="1400" b="1" baseline="0" dirty="0" smtClean="0"/>
                        <a:t> a </a:t>
                      </a:r>
                      <a:r>
                        <a:rPr lang="cs-CZ" sz="1400" b="1" dirty="0" smtClean="0"/>
                        <a:t>vzorce. Pochopení učiva si ověří na ukázkových příkladech.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23. 1. 2013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24. 1. 2013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628800"/>
            <a:ext cx="8229600" cy="2448272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8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PŘÍKON</a:t>
            </a:r>
            <a:endParaRPr lang="cs-CZ" sz="8800" b="1" dirty="0">
              <a:solidFill>
                <a:srgbClr val="008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229600" cy="5145435"/>
              </a:xfrm>
            </p:spPr>
            <p:txBody>
              <a:bodyPr/>
              <a:lstStyle/>
              <a:p>
                <a:r>
                  <a:rPr lang="cs-CZ" b="1" dirty="0"/>
                  <a:t>pro výkon </a:t>
                </a:r>
                <a:r>
                  <a:rPr lang="cs-CZ" b="1" dirty="0" smtClean="0"/>
                  <a:t>elektrického </a:t>
                </a:r>
                <a:r>
                  <a:rPr lang="cs-CZ" b="1" dirty="0"/>
                  <a:t>proudu obecně platí: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b="1" dirty="0" smtClean="0"/>
                  <a:t>	P </a:t>
                </a:r>
                <a:r>
                  <a:rPr lang="cs-CZ" b="1" dirty="0"/>
                  <a:t>=</a:t>
                </a:r>
                <a:r>
                  <a:rPr lang="cs-CZ" i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𝐖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>
                            <a:latin typeface="Cambria Math"/>
                          </a:rPr>
                          <m:t>𝐔</m:t>
                        </m:r>
                        <m:r>
                          <a:rPr lang="cs-CZ" b="1">
                            <a:latin typeface="Cambria Math"/>
                          </a:rPr>
                          <m:t> . </m:t>
                        </m:r>
                        <m:r>
                          <a:rPr lang="cs-CZ" b="1">
                            <a:latin typeface="Cambria Math"/>
                          </a:rPr>
                          <m:t>𝐈</m:t>
                        </m:r>
                        <m:r>
                          <a:rPr lang="cs-CZ" b="1">
                            <a:latin typeface="Cambria Math"/>
                          </a:rPr>
                          <m:t> . </m:t>
                        </m:r>
                        <m:r>
                          <a:rPr lang="cs-CZ" b="1">
                            <a:latin typeface="Cambria Math"/>
                          </a:rPr>
                          <m:t>𝐭</m:t>
                        </m:r>
                      </m:num>
                      <m:den>
                        <m:r>
                          <a:rPr lang="cs-CZ" b="1"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b="1" dirty="0"/>
                  <a:t>=  U . I		P = U . I</a:t>
                </a:r>
              </a:p>
              <a:p>
                <a:endParaRPr lang="cs-CZ" b="1" dirty="0" smtClean="0"/>
              </a:p>
              <a:p>
                <a:r>
                  <a:rPr lang="cs-CZ" b="1" dirty="0" smtClean="0"/>
                  <a:t>část </a:t>
                </a:r>
                <a:r>
                  <a:rPr lang="cs-CZ" b="1" dirty="0"/>
                  <a:t>elektrické energie se ale mění i na </a:t>
                </a:r>
                <a:r>
                  <a:rPr lang="cs-CZ" b="1"/>
                  <a:t>tepelnou </a:t>
                </a:r>
                <a:r>
                  <a:rPr lang="cs-CZ" b="1" smtClean="0"/>
                  <a:t>energii (el</a:t>
                </a:r>
                <a:r>
                  <a:rPr lang="cs-CZ" b="1" dirty="0"/>
                  <a:t>. spotřebiče se zahřívají) </a:t>
                </a:r>
                <a:endParaRPr lang="cs-CZ" b="1" dirty="0" smtClean="0"/>
              </a:p>
              <a:p>
                <a:pPr marL="0" indent="0">
                  <a:buNone/>
                </a:pPr>
                <a:endParaRPr lang="cs-CZ" b="1" dirty="0"/>
              </a:p>
              <a:p>
                <a:r>
                  <a:rPr lang="cs-CZ" b="1" dirty="0">
                    <a:sym typeface="Symbol"/>
                  </a:rPr>
                  <a:t></a:t>
                </a:r>
                <a:r>
                  <a:rPr lang="cs-CZ" b="1" dirty="0"/>
                  <a:t> nový pojem: </a:t>
                </a:r>
                <a:r>
                  <a:rPr lang="cs-CZ" b="1" u="sng" dirty="0"/>
                  <a:t>elektrický příkon</a:t>
                </a:r>
                <a:r>
                  <a:rPr lang="cs-CZ" b="1" dirty="0"/>
                  <a:t>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229600" cy="5145435"/>
              </a:xfrm>
              <a:blipFill rotWithShape="1">
                <a:blip r:embed="rId2"/>
                <a:stretch>
                  <a:fillRect l="-1630" t="-15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940152" y="1772816"/>
            <a:ext cx="1512168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Elektrický příkon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elektrický </a:t>
            </a:r>
            <a:r>
              <a:rPr lang="cs-CZ" b="1" dirty="0"/>
              <a:t>příkon = elektrická práce, která se za 1 sekundu skutečně vykoná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		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P</a:t>
            </a:r>
            <a:r>
              <a:rPr lang="cs-CZ" b="1" baseline="-25000" dirty="0" smtClean="0"/>
              <a:t>0</a:t>
            </a:r>
            <a:r>
              <a:rPr lang="cs-CZ" b="1" dirty="0" smtClean="0"/>
              <a:t> </a:t>
            </a:r>
            <a:r>
              <a:rPr lang="cs-CZ" b="1" dirty="0"/>
              <a:t>= U . I </a:t>
            </a:r>
            <a:r>
              <a:rPr lang="cs-CZ" b="1" dirty="0" smtClean="0"/>
              <a:t>     →     P</a:t>
            </a:r>
            <a:r>
              <a:rPr lang="cs-CZ" b="1" baseline="-25000" dirty="0" smtClean="0"/>
              <a:t>0</a:t>
            </a:r>
            <a:r>
              <a:rPr lang="cs-CZ" b="1" dirty="0" smtClean="0"/>
              <a:t> = </a:t>
            </a:r>
            <a:r>
              <a:rPr lang="cs-CZ" b="1" dirty="0"/>
              <a:t>R . I</a:t>
            </a:r>
            <a:r>
              <a:rPr lang="cs-CZ" b="1" baseline="30000" dirty="0"/>
              <a:t>2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tento </a:t>
            </a:r>
            <a:r>
              <a:rPr lang="cs-CZ" b="1" dirty="0"/>
              <a:t>údaj najdeme na štítcích elektrospotřebičů i na žárovkách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3262901"/>
            <a:ext cx="1656184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745" y="3235715"/>
            <a:ext cx="1682750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příklad 1: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Jaký proud prochází 60-ti wattovou žárovkou zapojenou do sítě 230 V ?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537901"/>
            <a:ext cx="1800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= 60 W</a:t>
            </a:r>
          </a:p>
          <a:p>
            <a:r>
              <a:rPr lang="cs-CZ" sz="2800" b="1" dirty="0" smtClean="0"/>
              <a:t>U = 230 V</a:t>
            </a:r>
          </a:p>
          <a:p>
            <a:r>
              <a:rPr lang="cs-CZ" sz="2800" b="1" dirty="0" smtClean="0"/>
              <a:t>I =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909065" y="2276872"/>
                <a:ext cx="864096" cy="7105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𝐏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𝐔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9065" y="2276872"/>
                <a:ext cx="864096" cy="710579"/>
              </a:xfrm>
              <a:prstGeom prst="rect">
                <a:avLst/>
              </a:prstGeom>
              <a:blipFill rotWithShape="1">
                <a:blip r:embed="rId2"/>
                <a:stretch>
                  <a:fillRect l="-14085" b="-1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865533" y="2987450"/>
                <a:ext cx="1944216" cy="15764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𝟔𝟎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𝟐𝟑𝟎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I = 0,26</a:t>
                </a:r>
                <a:endParaRPr lang="cs-CZ" sz="2800" b="1" dirty="0">
                  <a:solidFill>
                    <a:schemeClr val="tx1"/>
                  </a:solidFill>
                </a:endParaRPr>
              </a:p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5533" y="2987450"/>
                <a:ext cx="1944216" cy="1576457"/>
              </a:xfrm>
              <a:prstGeom prst="rect">
                <a:avLst/>
              </a:prstGeom>
              <a:blipFill rotWithShape="1">
                <a:blip r:embed="rId3"/>
                <a:stretch>
                  <a:fillRect l="-6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049603" y="339967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0,26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7634" y="456390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60-ti wattovou žárovkou prochází proud 0,26 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/>
              <a:t>příklad </a:t>
            </a:r>
            <a:r>
              <a:rPr lang="cs-CZ" sz="3200" b="1" u="sng" dirty="0" smtClean="0"/>
              <a:t>2: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Urči elektrický odpor vysavače, který má výkon      2000 W a je zapojen do sítě 230 V.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2448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= 2000 W</a:t>
            </a:r>
          </a:p>
          <a:p>
            <a:r>
              <a:rPr lang="cs-CZ" sz="2800" b="1" dirty="0" smtClean="0"/>
              <a:t>U = 230 V</a:t>
            </a:r>
          </a:p>
          <a:p>
            <a:r>
              <a:rPr lang="cs-CZ" sz="2800" b="1" dirty="0" smtClean="0"/>
              <a:t>R =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27250" y="2060848"/>
                <a:ext cx="936104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𝐏</m:t>
                        </m:r>
                      </m:num>
                      <m:den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𝐔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7250" y="2060848"/>
                <a:ext cx="936104" cy="712631"/>
              </a:xfrm>
              <a:prstGeom prst="rect">
                <a:avLst/>
              </a:prstGeom>
              <a:blipFill rotWithShape="1">
                <a:blip r:embed="rId2"/>
                <a:stretch>
                  <a:fillRect l="-12987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27250" y="2773479"/>
                <a:ext cx="1584176" cy="1145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𝟐𝟎𝟎𝟎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𝟐𝟑𝟎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r>
                  <a:rPr lang="cs-CZ" sz="2800" b="1" dirty="0" smtClean="0"/>
                  <a:t>I = 8,7 A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7250" y="2773479"/>
                <a:ext cx="1584176" cy="1145570"/>
              </a:xfrm>
              <a:prstGeom prst="rect">
                <a:avLst/>
              </a:prstGeom>
              <a:blipFill rotWithShape="1">
                <a:blip r:embed="rId3"/>
                <a:stretch>
                  <a:fillRect l="-7692" b="-14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80112" y="2072192"/>
                <a:ext cx="1152128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𝐏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  <m:r>
                          <a:rPr lang="cs-CZ" sz="2800" b="1" i="0" baseline="3000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2072192"/>
                <a:ext cx="1152128" cy="712631"/>
              </a:xfrm>
              <a:prstGeom prst="rect">
                <a:avLst/>
              </a:prstGeom>
              <a:blipFill rotWithShape="1">
                <a:blip r:embed="rId4"/>
                <a:stretch>
                  <a:fillRect l="-10582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580112" y="2785503"/>
                <a:ext cx="1584176" cy="11788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𝟐𝟎𝟎𝟎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𝟕𝟐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R = 26,4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2785503"/>
                <a:ext cx="1584176" cy="1178849"/>
              </a:xfrm>
              <a:prstGeom prst="rect">
                <a:avLst/>
              </a:prstGeom>
              <a:blipFill rotWithShape="1">
                <a:blip r:embed="rId5"/>
                <a:stretch>
                  <a:fillRect l="-7692" b="-139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971600" y="3142577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26,4 </a:t>
            </a:r>
            <a:r>
              <a:rPr lang="el-GR" sz="2800" b="1" dirty="0" smtClean="0">
                <a:solidFill>
                  <a:srgbClr val="FF0000"/>
                </a:solidFill>
              </a:rPr>
              <a:t>Ω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319518"/>
            <a:ext cx="43438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Vysavač má odpor 26,4 </a:t>
            </a:r>
            <a:r>
              <a:rPr lang="el-GR" sz="2800" b="1" dirty="0" smtClean="0"/>
              <a:t>Ω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265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ELEKTRICKÝ PŘÍKON</vt:lpstr>
      <vt:lpstr>Prezentace aplikace PowerPoint</vt:lpstr>
      <vt:lpstr>Elektrický příkon</vt:lpstr>
      <vt:lpstr>příklad 1:</vt:lpstr>
      <vt:lpstr>příklad 2: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20</cp:revision>
  <dcterms:created xsi:type="dcterms:W3CDTF">2012-10-04T17:02:39Z</dcterms:created>
  <dcterms:modified xsi:type="dcterms:W3CDTF">2013-04-22T07:01:28Z</dcterms:modified>
</cp:coreProperties>
</file>