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398" r:id="rId2"/>
    <p:sldId id="399" r:id="rId3"/>
    <p:sldId id="355" r:id="rId4"/>
    <p:sldId id="357" r:id="rId5"/>
    <p:sldId id="395" r:id="rId6"/>
    <p:sldId id="396" r:id="rId7"/>
    <p:sldId id="363" r:id="rId8"/>
    <p:sldId id="397" r:id="rId9"/>
    <p:sldId id="3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930" y="-6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15414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Zástupný symbol pro obsah 11"/>
          <p:cNvGraphicFramePr>
            <a:graphicFrameLocks/>
          </p:cNvGraphicFramePr>
          <p:nvPr>
            <p:extLst>
              <p:ext uri="{D42A27DB-BD31-4B8C-83A1-F6EECF244321}">
                <p14:modId xmlns="" xmlns:p14="http://schemas.microsoft.com/office/powerpoint/2010/main" val="2370368740"/>
              </p:ext>
            </p:extLst>
          </p:nvPr>
        </p:nvGraphicFramePr>
        <p:xfrm>
          <a:off x="468313" y="1844675"/>
          <a:ext cx="8229600" cy="4627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VY_62_FINANCNIGRAMOTNOST_05_02_smlouva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13685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Den s finanční gramotností– vzdělávací blok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Finanční gramotnost – smlouva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Bc. Miroslav Barda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Březen 2013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solidFill>
                            <a:srgbClr val="0070C0"/>
                          </a:solidFill>
                        </a:rPr>
                        <a:t>Cílem prezentace je seznámit žáky formou výkladu a praktického cvičení  s druhy smluv a způsoby jejich využití.</a:t>
                      </a:r>
                      <a:endParaRPr lang="cs-CZ" sz="12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Smlouva, kupní smlouva, darovací smlouva, nájemní smlouva, </a:t>
                      </a:r>
                      <a:r>
                        <a:rPr lang="cs-CZ" sz="1400" dirty="0" err="1" smtClean="0">
                          <a:solidFill>
                            <a:srgbClr val="0070C0"/>
                          </a:solidFill>
                        </a:rPr>
                        <a:t>smlouva</a:t>
                      </a: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 o půjčce, pojistná smlouva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357188" y="1785938"/>
            <a:ext cx="8229600" cy="28575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charset="0"/>
              <a:buNone/>
              <a:defRPr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METODICKÝ POPIS</a:t>
            </a: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845822" y="3244334"/>
            <a:ext cx="41739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výklad a praktické cvičení na téma smlouva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rgbClr val="FFFF00"/>
                </a:solidFill>
              </a:rPr>
              <a:t>Smlouva</a:t>
            </a:r>
            <a:endParaRPr lang="cs-CZ" sz="4800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3600" dirty="0" smtClean="0"/>
              <a:t>(</a:t>
            </a:r>
            <a:r>
              <a:rPr lang="cs-CZ" sz="3600" dirty="0"/>
              <a:t>někdy též kontrakt, dohoda, konvence aj</a:t>
            </a:r>
            <a:r>
              <a:rPr lang="cs-CZ" sz="3600" dirty="0" smtClean="0"/>
              <a:t>.)</a:t>
            </a:r>
          </a:p>
          <a:p>
            <a:r>
              <a:rPr lang="cs-CZ" dirty="0" smtClean="0"/>
              <a:t> </a:t>
            </a:r>
            <a:r>
              <a:rPr lang="cs-CZ" sz="3900" dirty="0"/>
              <a:t>je </a:t>
            </a:r>
            <a:r>
              <a:rPr lang="cs-CZ" sz="3900" dirty="0" smtClean="0"/>
              <a:t>právní </a:t>
            </a:r>
            <a:r>
              <a:rPr lang="cs-CZ" sz="3900" dirty="0"/>
              <a:t>úkon spočívající ve vzájemných a obsahově shodných projevech vůle smluvních </a:t>
            </a:r>
            <a:r>
              <a:rPr lang="cs-CZ" sz="3900" dirty="0" smtClean="0"/>
              <a:t>stran</a:t>
            </a:r>
            <a:r>
              <a:rPr lang="cs-CZ" sz="3900" dirty="0"/>
              <a:t> </a:t>
            </a:r>
            <a:r>
              <a:rPr lang="cs-CZ" sz="3900" dirty="0" smtClean="0"/>
              <a:t> 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</a:t>
            </a:r>
            <a:r>
              <a:rPr lang="cs-CZ" sz="4800" dirty="0">
                <a:solidFill>
                  <a:srgbClr val="FFFF00"/>
                </a:solidFill>
              </a:rPr>
              <a:t>Smlouva je jeden ze základních pilířů soukromého práva, obzvláště práva civilního (občanského).</a:t>
            </a:r>
          </a:p>
          <a:p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3806044" y="328498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3984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620688"/>
            <a:ext cx="7488832" cy="1872208"/>
          </a:xfrm>
        </p:spPr>
        <p:txBody>
          <a:bodyPr>
            <a:normAutofit/>
          </a:bodyPr>
          <a:lstStyle/>
          <a:p>
            <a:r>
              <a:rPr lang="cs-CZ" dirty="0"/>
              <a:t>V praxi se lze nejčastěji setkat s těmito smluvními typy: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12800" y="1866900"/>
            <a:ext cx="7008009" cy="3965729"/>
          </a:xfrm>
        </p:spPr>
        <p:txBody>
          <a:bodyPr>
            <a:normAutofit/>
          </a:bodyPr>
          <a:lstStyle/>
          <a:p>
            <a:endParaRPr lang="cs-CZ" dirty="0"/>
          </a:p>
          <a:p>
            <a:r>
              <a:rPr lang="cs-CZ" sz="3600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Kupní smlouva </a:t>
            </a:r>
            <a:r>
              <a:rPr lang="cs-CZ" dirty="0"/>
              <a:t>– prodávající odevzdává kupujícímu předmět koupě a kupující jej přebírá a platí za něj dohodnutou cenu.</a:t>
            </a:r>
          </a:p>
          <a:p>
            <a:r>
              <a:rPr lang="cs-CZ" sz="3200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Darovací smlouva </a:t>
            </a:r>
            <a:r>
              <a:rPr lang="cs-CZ" dirty="0"/>
              <a:t>– dárce něco bezúplatně přenechává nebo slibuje obdarovanému, který tento dar nebo slib přijímá.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1506" name="Picture 2" descr="C:\Users\pc\AppData\Local\Microsoft\Windows\Temporary Internet Files\Content.IE5\ZDF71663\MC900434781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686300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94627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682625" y="765175"/>
            <a:ext cx="8461375" cy="5857875"/>
          </a:xfrm>
        </p:spPr>
        <p:txBody>
          <a:bodyPr>
            <a:normAutofit/>
          </a:bodyPr>
          <a:lstStyle/>
          <a:p>
            <a:r>
              <a:rPr lang="cs-CZ" sz="3200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Nájemní smlouva </a:t>
            </a:r>
            <a:r>
              <a:rPr lang="cs-CZ" dirty="0"/>
              <a:t>– pronajímatel přenechává na dohodnutou dobu za úplatu (nájemné) nájemci do užívání určitou věc (např. i byt</a:t>
            </a:r>
            <a:r>
              <a:rPr lang="cs-CZ" dirty="0" smtClean="0"/>
              <a:t>).</a:t>
            </a:r>
          </a:p>
          <a:p>
            <a:endParaRPr lang="cs-CZ" dirty="0"/>
          </a:p>
          <a:p>
            <a:r>
              <a:rPr lang="cs-CZ" dirty="0" smtClean="0"/>
              <a:t> Řešení :1c,2a,3b</a:t>
            </a:r>
          </a:p>
          <a:p>
            <a:endParaRPr lang="cs-CZ" dirty="0" smtClean="0"/>
          </a:p>
          <a:p>
            <a:endParaRPr lang="cs-CZ" dirty="0"/>
          </a:p>
          <a:p>
            <a:pPr marL="68580" indent="0">
              <a:buNone/>
            </a:pPr>
            <a:r>
              <a:rPr lang="cs-CZ" sz="32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Smlouva </a:t>
            </a:r>
            <a:r>
              <a:rPr lang="cs-CZ" sz="3200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o výpůjčce </a:t>
            </a:r>
            <a:r>
              <a:rPr lang="cs-CZ" dirty="0"/>
              <a:t>– vypůjčitel může po dohodnutou dobu bezplatně používat určitou konkrétní věc, která patří </a:t>
            </a:r>
            <a:r>
              <a:rPr lang="cs-CZ" dirty="0" err="1"/>
              <a:t>půjčiteli</a:t>
            </a:r>
            <a:r>
              <a:rPr lang="cs-CZ" dirty="0"/>
              <a:t>.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17412" name="Picture 4" descr="C:\Users\pc\AppData\Local\Microsoft\Windows\Temporary Internet Files\Content.IE5\WW4W64AX\MC9004342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983432"/>
            <a:ext cx="1841500" cy="1450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413" name="Picture 5" descr="C:\Users\pc\AppData\Local\Microsoft\Windows\Temporary Internet Files\Content.IE5\ZDF71663\MC900441736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144817"/>
            <a:ext cx="3433263" cy="2713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2497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87624" y="1052736"/>
            <a:ext cx="6826098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Pracovní smlouva </a:t>
            </a:r>
            <a:r>
              <a:rPr lang="cs-CZ" sz="2400" dirty="0"/>
              <a:t>– upravuje pracovní poměr mezi zaměstnavatelem a zaměstnancem </a:t>
            </a:r>
            <a:endParaRPr lang="cs-CZ" sz="2400" dirty="0" smtClean="0"/>
          </a:p>
          <a:p>
            <a:r>
              <a:rPr lang="cs-CZ" sz="2400" dirty="0" smtClean="0"/>
              <a:t>(upravuje </a:t>
            </a:r>
            <a:r>
              <a:rPr lang="cs-CZ" sz="2400" dirty="0"/>
              <a:t>dohody mezi zaměstnavatelem a zaměstnancem dohoda o provedení práce nebo dohoda o pracovní činnosti).</a:t>
            </a:r>
          </a:p>
        </p:txBody>
      </p:sp>
      <p:pic>
        <p:nvPicPr>
          <p:cNvPr id="18436" name="Picture 4" descr="C:\Users\pc\AppData\Local\Microsoft\Windows\Temporary Internet Files\Content.IE5\ODIJPQHP\MP90044847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2281" y="3557240"/>
            <a:ext cx="7056784" cy="2886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89034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908050"/>
            <a:ext cx="7416800" cy="4924425"/>
          </a:xfrm>
        </p:spPr>
        <p:txBody>
          <a:bodyPr>
            <a:normAutofit/>
          </a:bodyPr>
          <a:lstStyle/>
          <a:p>
            <a:r>
              <a:rPr lang="cs-CZ" sz="3200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Smlouva o </a:t>
            </a:r>
            <a:r>
              <a:rPr lang="cs-CZ" sz="32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půjčce </a:t>
            </a:r>
            <a:r>
              <a:rPr lang="cs-CZ" dirty="0"/>
              <a:t>– věřitel přenechává za úplatu nebo bezúplatně dlužníkovi druhově určené věci (zejména peníze) a dlužník se zavazuje je po uplynutí dohodnuté doby vrátit a případně i zaplatit úrok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endParaRPr lang="cs-CZ" dirty="0"/>
          </a:p>
          <a:p>
            <a:r>
              <a:rPr lang="cs-CZ" sz="32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Pojistná </a:t>
            </a:r>
            <a:r>
              <a:rPr lang="cs-CZ" sz="3200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smlouva </a:t>
            </a:r>
            <a:r>
              <a:rPr lang="cs-CZ" dirty="0"/>
              <a:t>– pojistitel se zavazuje v případě vzniku nahodilé události poskytnout dohodnuté finanční plnění a pojistník se zavazuje pravidelně platit pojistiteli pojistné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19459" name="Picture 3" descr="C:\Users\pc\AppData\Local\Microsoft\Windows\Temporary Internet Files\Content.IE5\ZDF71663\MC9003393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6296" y="5291138"/>
            <a:ext cx="906462" cy="906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9460" name="Picture 4" descr="C:\Users\pc\AppData\Local\Microsoft\Windows\Temporary Internet Files\Content.IE5\WW4W64AX\MC90033930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57796" y="5505450"/>
            <a:ext cx="906462" cy="908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9461" name="Picture 5" descr="C:\Users\pc\AppData\Local\Microsoft\Windows\Temporary Internet Files\Content.IE5\WW4W64AX\MC90024202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02596" y="5443538"/>
            <a:ext cx="904875" cy="906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9463" name="Picture 7" descr="C:\Users\pc\AppData\Local\Microsoft\Windows\Temporary Internet Files\Content.IE5\WW4W64AX\MC90037105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132856"/>
            <a:ext cx="1900238" cy="1367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45851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851920" y="98072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953520" y="4949428"/>
            <a:ext cx="475252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c)  </a:t>
            </a:r>
            <a:r>
              <a:rPr lang="cs-CZ" dirty="0"/>
              <a:t>vypůjčitel může po dohodnutou dobu bezplatně používat určitou konkrétní věc, která patří </a:t>
            </a:r>
            <a:r>
              <a:rPr lang="cs-CZ" dirty="0" err="1"/>
              <a:t>půjčiteli</a:t>
            </a:r>
            <a:r>
              <a:rPr lang="cs-CZ" dirty="0"/>
              <a:t>.</a:t>
            </a:r>
          </a:p>
        </p:txBody>
      </p:sp>
      <p:sp>
        <p:nvSpPr>
          <p:cNvPr id="4" name="Obdélník 3"/>
          <p:cNvSpPr/>
          <p:nvPr/>
        </p:nvSpPr>
        <p:spPr>
          <a:xfrm>
            <a:off x="611560" y="1725743"/>
            <a:ext cx="222116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1.Smlouva </a:t>
            </a:r>
            <a:r>
              <a:rPr lang="cs-CZ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o výpůjčce </a:t>
            </a:r>
          </a:p>
        </p:txBody>
      </p:sp>
      <p:sp>
        <p:nvSpPr>
          <p:cNvPr id="5" name="Obdélník 4"/>
          <p:cNvSpPr/>
          <p:nvPr/>
        </p:nvSpPr>
        <p:spPr>
          <a:xfrm>
            <a:off x="3652564" y="3506356"/>
            <a:ext cx="439248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b) pronajímatel přenechává na dohodnutou dobu za úplatu (nájemné) nájemci do užívání určitou věc (např. i byt).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11560" y="5319792"/>
            <a:ext cx="482453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3.Nájemní </a:t>
            </a:r>
            <a:r>
              <a:rPr lang="cs-CZ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smlouva </a:t>
            </a:r>
          </a:p>
        </p:txBody>
      </p:sp>
      <p:sp>
        <p:nvSpPr>
          <p:cNvPr id="7" name="Obdélník 6"/>
          <p:cNvSpPr/>
          <p:nvPr/>
        </p:nvSpPr>
        <p:spPr>
          <a:xfrm>
            <a:off x="3845172" y="1724284"/>
            <a:ext cx="439248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a) upravuje </a:t>
            </a:r>
            <a:r>
              <a:rPr lang="cs-CZ" dirty="0"/>
              <a:t>pracovní poměr mezi zaměstnavatelem a zaměstnancem </a:t>
            </a:r>
          </a:p>
          <a:p>
            <a:r>
              <a:rPr lang="cs-CZ" dirty="0"/>
              <a:t>(upravuje dohody mezi zaměstnavatelem a zaměstnancem dohoda o provedení práce nebo dohoda o pracovní činnosti).</a:t>
            </a:r>
          </a:p>
        </p:txBody>
      </p:sp>
      <p:sp>
        <p:nvSpPr>
          <p:cNvPr id="8" name="Obdélník 7"/>
          <p:cNvSpPr/>
          <p:nvPr/>
        </p:nvSpPr>
        <p:spPr>
          <a:xfrm>
            <a:off x="846730" y="3136776"/>
            <a:ext cx="214148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2.Pracovní </a:t>
            </a:r>
            <a:r>
              <a:rPr lang="cs-CZ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smlouva </a:t>
            </a:r>
          </a:p>
        </p:txBody>
      </p:sp>
      <p:sp>
        <p:nvSpPr>
          <p:cNvPr id="9" name="Nadpis 8"/>
          <p:cNvSpPr>
            <a:spLocks noGrp="1"/>
          </p:cNvSpPr>
          <p:nvPr>
            <p:ph type="title" idx="4294967295"/>
          </p:nvPr>
        </p:nvSpPr>
        <p:spPr>
          <a:xfrm>
            <a:off x="0" y="484188"/>
            <a:ext cx="8229600" cy="1055687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Spoj správné znění s názvem smlouvy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547664" y="6093296"/>
            <a:ext cx="3886000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>
                <a:solidFill>
                  <a:srgbClr val="FF0000"/>
                </a:solidFill>
              </a:rPr>
              <a:t>Řešení :1c,2a,3b</a:t>
            </a:r>
          </a:p>
        </p:txBody>
      </p:sp>
    </p:spTree>
    <p:extLst>
      <p:ext uri="{BB962C8B-B14F-4D97-AF65-F5344CB8AC3E}">
        <p14:creationId xmlns:p14="http://schemas.microsoft.com/office/powerpoint/2010/main" xmlns="" val="2972693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364502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klipart – www.office.</a:t>
            </a:r>
            <a:r>
              <a:rPr lang="cs-CZ" smtClean="0"/>
              <a:t>microsoft.com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95288" y="1773238"/>
            <a:ext cx="8229600" cy="28575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charset="0"/>
              <a:buNone/>
              <a:defRPr/>
            </a:pPr>
            <a:r>
              <a:rPr lang="cs-CZ" b="1" smtClean="0">
                <a:solidFill>
                  <a:schemeClr val="accent5">
                    <a:lumMod val="75000"/>
                  </a:schemeClr>
                </a:solidFill>
              </a:rPr>
              <a:t>POUŽITÉ ZDROJE </a:t>
            </a:r>
            <a:endParaRPr lang="cs-CZ" b="1" dirty="0" smtClean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710116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559</TotalTime>
  <Words>412</Words>
  <Application>Microsoft Office PowerPoint</Application>
  <PresentationFormat>Předvádění na obrazovce (4:3)</PresentationFormat>
  <Paragraphs>55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Došky</vt:lpstr>
      <vt:lpstr>Snímek 1</vt:lpstr>
      <vt:lpstr>Snímek 2</vt:lpstr>
      <vt:lpstr>Smlouva</vt:lpstr>
      <vt:lpstr>V praxi se lze nejčastěji setkat s těmito smluvními typy: </vt:lpstr>
      <vt:lpstr>Snímek 5</vt:lpstr>
      <vt:lpstr>Snímek 6</vt:lpstr>
      <vt:lpstr>Snímek 7</vt:lpstr>
      <vt:lpstr>Spoj správné znění s názvem smlouvy</vt:lpstr>
      <vt:lpstr> klipart – www.office.microsoft.com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70</cp:revision>
  <dcterms:created xsi:type="dcterms:W3CDTF">2013-10-28T22:32:28Z</dcterms:created>
  <dcterms:modified xsi:type="dcterms:W3CDTF">2014-09-16T10:20:39Z</dcterms:modified>
</cp:coreProperties>
</file>