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5" r:id="rId4"/>
    <p:sldId id="272" r:id="rId5"/>
    <p:sldId id="276" r:id="rId6"/>
    <p:sldId id="259" r:id="rId7"/>
    <p:sldId id="277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0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46075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Vlastnosti funkce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III-2-06-03_Vlastnosti-funkce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leden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97915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Arial Black" pitchFamily="34" charset="0"/>
              </a:rPr>
              <a:t>VLASTNOSTI  FUNKCE</a:t>
            </a:r>
            <a:endParaRPr lang="cs-CZ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4876" y="1268760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cs typeface="Times New Roman" pitchFamily="18" charset="0"/>
                  </a:rPr>
                  <a:t>Množina všech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𝑅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ke kterým existuje aspoň jedno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𝐷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pro nějž je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se nazývá </a:t>
                </a:r>
                <a:r>
                  <a:rPr lang="cs-CZ" sz="2400" b="1" dirty="0" smtClean="0">
                    <a:cs typeface="Times New Roman" pitchFamily="18" charset="0"/>
                  </a:rPr>
                  <a:t>obor hodnot funkce</a:t>
                </a:r>
                <a:r>
                  <a:rPr lang="cs-CZ" sz="2400" dirty="0" smtClean="0">
                    <a:cs typeface="Times New Roman" pitchFamily="18" charset="0"/>
                  </a:rPr>
                  <a:t>. Tato množina se označuje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𝐻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1268760"/>
                <a:ext cx="8352928" cy="1200329"/>
              </a:xfrm>
              <a:prstGeom prst="rect">
                <a:avLst/>
              </a:prstGeom>
              <a:blipFill rotWithShape="1">
                <a:blip r:embed="rId2"/>
                <a:stretch>
                  <a:fillRect l="-945" t="-2463" r="-872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1281" y="5716470"/>
                <a:ext cx="8352928" cy="95410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Příklad zápisu funkce, jejího definičního oboru a oboru funkce: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𝟎𝟕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𝟑𝟎𝟎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𝑯</m:t>
                    </m:r>
                    <m:r>
                      <a:rPr lang="cs-CZ" b="1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𝟐𝟏</m:t>
                        </m:r>
                      </m:e>
                    </m:d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0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281" y="5716470"/>
                <a:ext cx="8352928" cy="954107"/>
              </a:xfrm>
              <a:prstGeom prst="rect">
                <a:avLst/>
              </a:prstGeom>
              <a:blipFill rotWithShape="1">
                <a:blip r:embed="rId3"/>
                <a:stretch>
                  <a:fillRect l="-584" t="-3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958" y="2564904"/>
            <a:ext cx="4845721" cy="3006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363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94876" y="428471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cs typeface="Times New Roman" pitchFamily="18" charset="0"/>
                  </a:rPr>
                  <a:t>Funkce </a:t>
                </a:r>
                <a:r>
                  <a:rPr lang="cs-CZ" sz="2400" b="1" i="1" dirty="0" smtClean="0"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cs typeface="Times New Roman" pitchFamily="18" charset="0"/>
                  </a:rPr>
                  <a:t> je</a:t>
                </a:r>
                <a:r>
                  <a:rPr lang="cs-CZ" sz="2400" dirty="0" smtClean="0">
                    <a:cs typeface="Times New Roman" pitchFamily="18" charset="0"/>
                  </a:rPr>
                  <a:t> na intervalu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𝐼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⊂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𝐷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cs typeface="Times New Roman" pitchFamily="18" charset="0"/>
                  </a:rPr>
                  <a:t>rostoucí</a:t>
                </a:r>
                <a:r>
                  <a:rPr lang="cs-CZ" sz="2400" dirty="0" smtClean="0">
                    <a:cs typeface="Times New Roman" pitchFamily="18" charset="0"/>
                  </a:rPr>
                  <a:t> právě tehdy, když pro všechna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𝐼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pro která je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platí             							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.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428471"/>
                <a:ext cx="8352928" cy="1200329"/>
              </a:xfrm>
              <a:prstGeom prst="rect">
                <a:avLst/>
              </a:prstGeom>
              <a:blipFill rotWithShape="1">
                <a:blip r:embed="rId3"/>
                <a:stretch>
                  <a:fillRect l="-945" t="-2463" r="-509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819" y="1909727"/>
            <a:ext cx="6189985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7679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94876" y="428471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cs typeface="Times New Roman" pitchFamily="18" charset="0"/>
                  </a:rPr>
                  <a:t>Funkce </a:t>
                </a:r>
                <a:r>
                  <a:rPr lang="cs-CZ" sz="2400" b="1" i="1" dirty="0" smtClean="0"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cs typeface="Times New Roman" pitchFamily="18" charset="0"/>
                  </a:rPr>
                  <a:t> je</a:t>
                </a:r>
                <a:r>
                  <a:rPr lang="cs-CZ" sz="2400" dirty="0" smtClean="0">
                    <a:cs typeface="Times New Roman" pitchFamily="18" charset="0"/>
                  </a:rPr>
                  <a:t> na intervalu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𝐼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⊂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𝐷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cs typeface="Times New Roman" pitchFamily="18" charset="0"/>
                  </a:rPr>
                  <a:t>klesající</a:t>
                </a:r>
                <a:r>
                  <a:rPr lang="cs-CZ" sz="2400" dirty="0" smtClean="0">
                    <a:cs typeface="Times New Roman" pitchFamily="18" charset="0"/>
                  </a:rPr>
                  <a:t> právě tehdy, když pro všechna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𝐼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pro která je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platí             							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.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428471"/>
                <a:ext cx="8352928" cy="1200329"/>
              </a:xfrm>
              <a:prstGeom prst="rect">
                <a:avLst/>
              </a:prstGeom>
              <a:blipFill rotWithShape="1">
                <a:blip r:embed="rId3"/>
                <a:stretch>
                  <a:fillRect l="-945" t="-2463" r="-509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067" y="1916833"/>
            <a:ext cx="6041722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140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5816" y="460703"/>
            <a:ext cx="754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intervaly, ve kterých funkce roste nebo klesá.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4876" y="38375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73317"/>
            <a:ext cx="2578318" cy="2492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4283968" y="2989267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83968" y="5720689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612" y="3804739"/>
            <a:ext cx="2600362" cy="2492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843367" y="1388656"/>
                <a:ext cx="36724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Funkce je rostoucí v celém svém definičním oboru.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𝐷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</m:d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𝑅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3367" y="1388656"/>
                <a:ext cx="3672408" cy="923330"/>
              </a:xfrm>
              <a:prstGeom prst="rect">
                <a:avLst/>
              </a:prstGeom>
              <a:blipFill rotWithShape="1">
                <a:blip r:embed="rId5"/>
                <a:stretch>
                  <a:fillRect l="-1495" t="-3311" r="-1329" b="-52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843367" y="4293096"/>
                <a:ext cx="36724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Funkce je klesající na celém svém definičním oboru.</a:t>
                </a:r>
              </a:p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endChr m:val=""/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∞; </m:t>
                          </m:r>
                          <m:d>
                            <m:dPr>
                              <m:begChr m:val=""/>
                              <m:endChr m:val="⟩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3367" y="4293096"/>
                <a:ext cx="3672408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1495" t="-3289" r="-1329" b="-736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0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5816" y="460703"/>
            <a:ext cx="754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intervaly, ve kterých funkce roste nebo klesá.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4876" y="38375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83968" y="2989267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83968" y="5720689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837006" y="1628800"/>
                <a:ext cx="36724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Funkce je rostoucí na celém svém definičním oboru.</a:t>
                </a:r>
              </a:p>
              <a:p>
                <a:pPr algn="just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𝐷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d>
                      <m:dPr>
                        <m:begChr m:val="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7006" y="1628800"/>
                <a:ext cx="367240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1327" t="-3289" r="-1327" b="-736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661" y="1104761"/>
            <a:ext cx="2556436" cy="2460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3827496"/>
            <a:ext cx="2562441" cy="2465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932040" y="4293096"/>
                <a:ext cx="36724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Funkce je rostoucí na intervalu </a:t>
                </a:r>
                <a14:m>
                  <m:oMath xmlns:m="http://schemas.openxmlformats.org/officeDocument/2006/math">
                    <m:d>
                      <m:dPr>
                        <m:endChr m:val="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∞;</m:t>
                        </m:r>
                      </m:e>
                    </m:d>
                    <m:d>
                      <m:dPr>
                        <m:begChr m:val="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1</m:t>
                        </m:r>
                      </m:e>
                    </m:d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klesající na intervalu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1;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4293096"/>
                <a:ext cx="3672408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9136" t="-17763" r="-1495" b="-440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0502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Funkce – vlastnosti.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seznámí s pojmem  obor hodnot funkce. Poznají zda je funkce rostoucí nebo klesající.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032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2165</TotalTime>
  <Words>340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136</cp:revision>
  <dcterms:created xsi:type="dcterms:W3CDTF">2013-01-11T17:11:37Z</dcterms:created>
  <dcterms:modified xsi:type="dcterms:W3CDTF">2013-11-26T17:19:31Z</dcterms:modified>
</cp:coreProperties>
</file>