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6" r:id="rId5"/>
    <p:sldId id="267" r:id="rId6"/>
    <p:sldId id="268" r:id="rId7"/>
    <p:sldId id="270" r:id="rId8"/>
    <p:sldId id="269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hyperlink" Target="III-2-06-04_Linearni-funkce-1.pptx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hyperlink" Target="Line&#225;rn&#237;%20funkce%20y=ax+b.gg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01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" Target="slide6.xml"/><Relationship Id="rId7" Type="http://schemas.openxmlformats.org/officeDocument/2006/relationships/image" Target="../media/image1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20.png"/><Relationship Id="rId4" Type="http://schemas.openxmlformats.org/officeDocument/2006/relationships/image" Target="../media/image1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59832" y="3429000"/>
            <a:ext cx="46075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Lineární  funkce 2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délník 13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ovéPole 14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III-2-06-05_Linearni-funkce-2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III.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leden 2013  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Přímá spojnice 16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Přímá spojnice 18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1311" y="548680"/>
            <a:ext cx="8377808" cy="8527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cs-CZ" b="1" dirty="0" smtClean="0">
                <a:latin typeface="Arial Black" pitchFamily="34" charset="0"/>
              </a:rPr>
              <a:t>LINEÁRNÍ  FUNKCE  2</a:t>
            </a:r>
            <a:endParaRPr lang="cs-CZ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416401" y="3040012"/>
                <a:ext cx="8345148" cy="76095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	Lineární funkce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je funkce, kterou lze vyjádřit ve tvaru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𝒚</m:t>
                    </m:r>
                    <m:r>
                      <a:rPr lang="cs-CZ" sz="2000" b="1" i="1" smtClean="0">
                        <a:latin typeface="Cambria Math"/>
                      </a:rPr>
                      <m:t>=</m:t>
                    </m:r>
                    <m:r>
                      <a:rPr lang="cs-CZ" sz="2000" b="1" i="1" smtClean="0">
                        <a:latin typeface="Cambria Math"/>
                      </a:rPr>
                      <m:t>𝒂𝒙</m:t>
                    </m:r>
                    <m:r>
                      <a:rPr lang="cs-CZ" sz="2000" b="1" i="1" smtClean="0">
                        <a:latin typeface="Cambria Math"/>
                      </a:rPr>
                      <m:t>+</m:t>
                    </m:r>
                    <m:r>
                      <a:rPr lang="cs-CZ" sz="20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endParaRPr lang="cs-CZ" sz="20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	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401" y="3040012"/>
                <a:ext cx="8345148" cy="760959"/>
              </a:xfrm>
              <a:prstGeom prst="rect">
                <a:avLst/>
              </a:prstGeom>
              <a:blipFill rotWithShape="1">
                <a:blip r:embed="rId2"/>
                <a:stretch>
                  <a:fillRect b="-6870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ovéPole 14"/>
          <p:cNvSpPr txBox="1"/>
          <p:nvPr/>
        </p:nvSpPr>
        <p:spPr>
          <a:xfrm>
            <a:off x="416401" y="2112714"/>
            <a:ext cx="1885948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Opakování</a:t>
            </a: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ovéPole 15"/>
              <p:cNvSpPr txBox="1"/>
              <p:nvPr/>
            </p:nvSpPr>
            <p:spPr>
              <a:xfrm>
                <a:off x="416401" y="4324191"/>
                <a:ext cx="8345148" cy="69940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r>
                  <a:rPr lang="cs-CZ" b="1" dirty="0" smtClean="0"/>
                  <a:t>	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Grafem lineární  funkce  je přímka nebo její část,</a:t>
                </a:r>
              </a:p>
              <a:p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která není rovnoběžná s osou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6" name="TextovéPol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401" y="4324191"/>
                <a:ext cx="8345148" cy="699404"/>
              </a:xfrm>
              <a:prstGeom prst="rect">
                <a:avLst/>
              </a:prstGeom>
              <a:blipFill rotWithShape="1">
                <a:blip r:embed="rId3"/>
                <a:stretch>
                  <a:fillRect b="-6612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ovéPole 17"/>
          <p:cNvSpPr txBox="1"/>
          <p:nvPr/>
        </p:nvSpPr>
        <p:spPr>
          <a:xfrm>
            <a:off x="419493" y="5962430"/>
            <a:ext cx="2784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Předchozí prezentace:</a:t>
            </a:r>
            <a:endParaRPr lang="cs-CZ" b="1" dirty="0"/>
          </a:p>
        </p:txBody>
      </p:sp>
      <p:sp>
        <p:nvSpPr>
          <p:cNvPr id="19" name="Zaoblený obdélník 18">
            <a:hlinkClick r:id="rId4" action="ppaction://hlinkpres?slideindex=1&amp;slidetitle="/>
          </p:cNvPr>
          <p:cNvSpPr/>
          <p:nvPr/>
        </p:nvSpPr>
        <p:spPr>
          <a:xfrm>
            <a:off x="3491880" y="5877894"/>
            <a:ext cx="2952328" cy="576064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LINEÁRNÍ  FUNKCE 1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416401" y="251679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416401" y="3800971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973030" y="2593736"/>
            <a:ext cx="7788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Co je lineární funkce?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948585" y="3877915"/>
            <a:ext cx="781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Co je grafem lineární funkce?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8" grpId="0"/>
      <p:bldP spid="19" grpId="0" animBg="1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Šipka doleva 8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450776" y="1787044"/>
                <a:ext cx="8208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𝒂</m:t>
                    </m:r>
                    <m:r>
                      <a:rPr lang="cs-CZ" b="1" i="1" smtClean="0">
                        <a:latin typeface="Cambria Math"/>
                      </a:rPr>
                      <m:t> 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𝒂</m:t>
                    </m:r>
                    <m:r>
                      <a:rPr lang="cs-CZ" b="1" i="1">
                        <a:latin typeface="Cambria Math"/>
                      </a:rPr>
                      <m:t> 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76" y="1787044"/>
                <a:ext cx="8208912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668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ovéPole 17"/>
              <p:cNvSpPr txBox="1"/>
              <p:nvPr/>
            </p:nvSpPr>
            <p:spPr>
              <a:xfrm>
                <a:off x="467544" y="5445224"/>
                <a:ext cx="82089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  <m:r>
                      <a:rPr lang="cs-CZ" b="1" i="1" smtClean="0">
                        <a:latin typeface="Cambria Math"/>
                      </a:rPr>
                      <m:t>,  </m:t>
                    </m:r>
                    <m:r>
                      <a:rPr lang="cs-CZ" b="1" i="1" smtClean="0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r>
                  <a:rPr lang="cs-CZ" b="1" dirty="0" smtClean="0"/>
                  <a:t>			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  Funkce je rostoucí na  </a:t>
                </a:r>
                <a14:m>
                  <m:oMath xmlns:m="http://schemas.openxmlformats.org/officeDocument/2006/math">
                    <m:r>
                      <a:rPr lang="cs-CZ" b="1">
                        <a:latin typeface="Cambria Math"/>
                      </a:rPr>
                      <m:t>𝐃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:r>
                  <a:rPr lang="cs-CZ" b="1" dirty="0" smtClean="0"/>
                  <a:t>	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na </a:t>
                </a:r>
                <a14:m>
                  <m:oMath xmlns:m="http://schemas.openxmlformats.org/officeDocument/2006/math">
                    <m:r>
                      <a:rPr lang="cs-CZ" b="1">
                        <a:latin typeface="Cambria Math"/>
                      </a:rPr>
                      <m:t>𝐃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8" name="TextovéPol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5445224"/>
                <a:ext cx="8208912" cy="646331"/>
              </a:xfrm>
              <a:prstGeom prst="rect">
                <a:avLst/>
              </a:prstGeom>
              <a:blipFill rotWithShape="1">
                <a:blip r:embed="rId6"/>
                <a:stretch>
                  <a:fillRect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Přímá spojnice 9"/>
          <p:cNvCxnSpPr/>
          <p:nvPr/>
        </p:nvCxnSpPr>
        <p:spPr>
          <a:xfrm>
            <a:off x="4555232" y="1787044"/>
            <a:ext cx="16768" cy="4522276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52" y="2156374"/>
            <a:ext cx="3272622" cy="313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156376"/>
            <a:ext cx="3283714" cy="313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ovéPole 10"/>
              <p:cNvSpPr txBox="1"/>
              <p:nvPr/>
            </p:nvSpPr>
            <p:spPr>
              <a:xfrm>
                <a:off x="382658" y="836712"/>
                <a:ext cx="8345148" cy="566355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Lineární funkce    </a:t>
                </a:r>
                <a14:m>
                  <m:oMath xmlns:m="http://schemas.openxmlformats.org/officeDocument/2006/math">
                    <m:r>
                      <a:rPr lang="cs-CZ" sz="2800" b="1" i="0" smtClean="0"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𝒂𝒙</m:t>
                    </m:r>
                    <m:r>
                      <a:rPr lang="cs-CZ" sz="2800" b="1" i="1" smtClean="0">
                        <a:latin typeface="Cambria Math"/>
                      </a:rPr>
                      <m:t>+</m:t>
                    </m:r>
                    <m:r>
                      <a:rPr lang="cs-CZ" sz="28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     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1" name="TextovéPol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58" y="836712"/>
                <a:ext cx="8345148" cy="566355"/>
              </a:xfrm>
              <a:prstGeom prst="rect">
                <a:avLst/>
              </a:prstGeom>
              <a:blipFill rotWithShape="1">
                <a:blip r:embed="rId9"/>
                <a:stretch>
                  <a:fillRect b="-7071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199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lineární 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𝒂𝒙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koeficientech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,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1026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56" y="1204250"/>
            <a:ext cx="8055452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960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29230" y="625265"/>
                <a:ext cx="7543600" cy="484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Sestrojte graf lineární funkce 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=−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−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 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230" y="625265"/>
                <a:ext cx="7543600" cy="484043"/>
              </a:xfrm>
              <a:prstGeom prst="rect">
                <a:avLst/>
              </a:prstGeom>
              <a:blipFill rotWithShape="1">
                <a:blip r:embed="rId2"/>
                <a:stretch>
                  <a:fillRect l="-646" b="-75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50776" y="548321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463918" y="1403656"/>
                <a:ext cx="82089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Graf dané funkce (přímka) prochází bodem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</a:rPr>
                      <m:t>A</m:t>
                    </m:r>
                    <m:r>
                      <a:rPr lang="cs-CZ" b="0" i="0" smtClean="0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cs-CZ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0" i="1" smtClean="0">
                            <a:latin typeface="Cambria Math"/>
                          </a:rPr>
                          <m:t>0; −1,5</m:t>
                        </m:r>
                      </m:e>
                    </m:d>
                  </m:oMath>
                </a14:m>
                <a:r>
                  <a:rPr lang="cs-CZ" dirty="0" smtClean="0"/>
                  <a:t> na ose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cs-CZ" dirty="0" smtClean="0"/>
                  <a:t> a bodem 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</a:rPr>
                      <m:t>B</m:t>
                    </m:r>
                    <m:r>
                      <a:rPr lang="cs-CZ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cs-CZ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  <m:r>
                          <a:rPr lang="cs-CZ" i="1">
                            <a:latin typeface="Cambria Math"/>
                          </a:rPr>
                          <m:t>;</m:t>
                        </m:r>
                        <m:r>
                          <a:rPr lang="cs-CZ" b="0" i="1" smtClean="0">
                            <a:latin typeface="Cambria Math"/>
                          </a:rPr>
                          <m:t> </m:t>
                        </m:r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</m:d>
                  </m:oMath>
                </a14:m>
                <a:r>
                  <a:rPr lang="cs-CZ" dirty="0" smtClean="0"/>
                  <a:t>, protože platí: </a:t>
                </a:r>
                <a14:m>
                  <m:oMath xmlns:m="http://schemas.openxmlformats.org/officeDocument/2006/math">
                    <m:r>
                      <a:rPr lang="cs-CZ" b="0" i="1"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cs-CZ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d>
                    <m:r>
                      <a:rPr lang="cs-CZ" b="0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−3</m:t>
                    </m:r>
                  </m:oMath>
                </a14:m>
                <a:r>
                  <a:rPr lang="cs-CZ" dirty="0" smtClean="0"/>
                  <a:t>.</a:t>
                </a:r>
                <a:r>
                  <a:rPr lang="cs-CZ" b="1" dirty="0" smtClean="0"/>
                  <a:t>	</a:t>
                </a:r>
                <a:endParaRPr lang="cs-CZ" b="1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18" y="1403656"/>
                <a:ext cx="8208912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594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ovéPole 17"/>
              <p:cNvSpPr txBox="1"/>
              <p:nvPr/>
            </p:nvSpPr>
            <p:spPr>
              <a:xfrm>
                <a:off x="5148064" y="4330059"/>
                <a:ext cx="3384376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  </a:t>
                </a:r>
                <a14:m>
                  <m:oMath xmlns:m="http://schemas.openxmlformats.org/officeDocument/2006/math">
                    <m:r>
                      <a:rPr lang="cs-CZ" b="1" i="0" smtClean="0">
                        <a:latin typeface="Cambria Math"/>
                      </a:rPr>
                      <m:t> </m:t>
                    </m:r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endParaRPr lang="cs-CZ" b="1" i="1" dirty="0">
                  <a:latin typeface="Cambria Math"/>
                </a:endParaRPr>
              </a:p>
              <a:p>
                <a:r>
                  <a:rPr lang="cs-CZ" b="1" i="1" dirty="0" smtClean="0">
                    <a:latin typeface="Cambria Math"/>
                  </a:rPr>
                  <a:t>     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r>
                  <a:rPr lang="cs-CZ" b="1" dirty="0" smtClean="0"/>
                  <a:t>			      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je klesající  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:r>
                  <a:rPr lang="cs-CZ" b="1" dirty="0" smtClean="0"/>
                  <a:t>	</a:t>
                </a:r>
                <a:endParaRPr lang="cs-CZ" b="1" dirty="0"/>
              </a:p>
            </p:txBody>
          </p:sp>
        </mc:Choice>
        <mc:Fallback xmlns="">
          <p:sp>
            <p:nvSpPr>
              <p:cNvPr id="18" name="TextovéPol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4330059"/>
                <a:ext cx="3384376" cy="1754326"/>
              </a:xfrm>
              <a:prstGeom prst="rect">
                <a:avLst/>
              </a:prstGeom>
              <a:blipFill rotWithShape="1">
                <a:blip r:embed="rId5"/>
                <a:stretch>
                  <a:fillRect l="-143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54" y="2222470"/>
            <a:ext cx="4019544" cy="3861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628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ovéPole 1"/>
              <p:cNvSpPr txBox="1"/>
              <p:nvPr/>
            </p:nvSpPr>
            <p:spPr>
              <a:xfrm>
                <a:off x="1117220" y="26250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Sestrojte grafy lineárních funkcí 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=2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−3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𝑔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=2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+1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TextovéPo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220" y="26250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ovéPole 2"/>
          <p:cNvSpPr txBox="1"/>
          <p:nvPr/>
        </p:nvSpPr>
        <p:spPr>
          <a:xfrm>
            <a:off x="450767" y="32406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Šipka doleva 3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276444" y="1653933"/>
                <a:ext cx="3384376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  </a:t>
                </a:r>
                <a14:m>
                  <m:oMath xmlns:m="http://schemas.openxmlformats.org/officeDocument/2006/math">
                    <m:r>
                      <a:rPr lang="cs-CZ" b="1" i="0" smtClean="0">
                        <a:latin typeface="Cambria Math"/>
                      </a:rPr>
                      <m:t> </m:t>
                    </m:r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endParaRPr lang="cs-CZ" b="1" i="1" dirty="0">
                  <a:latin typeface="Cambria Math"/>
                </a:endParaRPr>
              </a:p>
              <a:p>
                <a:r>
                  <a:rPr lang="cs-CZ" b="1" i="1" dirty="0" smtClean="0">
                    <a:latin typeface="Cambria Math"/>
                  </a:rPr>
                  <a:t>     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r>
                  <a:rPr lang="cs-CZ" b="1" dirty="0" smtClean="0"/>
                  <a:t>			      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je rostoucí 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:r>
                  <a:rPr lang="cs-CZ" b="1" dirty="0" smtClean="0"/>
                  <a:t>	</a:t>
                </a:r>
                <a:endParaRPr lang="cs-CZ" b="1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6444" y="1653933"/>
                <a:ext cx="3384376" cy="1754326"/>
              </a:xfrm>
              <a:prstGeom prst="rect">
                <a:avLst/>
              </a:prstGeom>
              <a:blipFill rotWithShape="1">
                <a:blip r:embed="rId4"/>
                <a:stretch>
                  <a:fillRect l="-162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ovéPole 6"/>
              <p:cNvSpPr txBox="1"/>
              <p:nvPr/>
            </p:nvSpPr>
            <p:spPr>
              <a:xfrm>
                <a:off x="5292080" y="3588883"/>
                <a:ext cx="3384376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  </a:t>
                </a:r>
                <a14:m>
                  <m:oMath xmlns:m="http://schemas.openxmlformats.org/officeDocument/2006/math">
                    <m:r>
                      <a:rPr lang="cs-CZ" b="1" i="0" smtClean="0">
                        <a:latin typeface="Cambria Math"/>
                      </a:rPr>
                      <m:t> </m:t>
                    </m:r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𝒈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endParaRPr lang="cs-CZ" b="1" i="1" dirty="0">
                  <a:latin typeface="Cambria Math"/>
                </a:endParaRPr>
              </a:p>
              <a:p>
                <a:r>
                  <a:rPr lang="cs-CZ" b="1" i="1" dirty="0" smtClean="0">
                    <a:latin typeface="Cambria Math"/>
                  </a:rPr>
                  <a:t>     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𝒈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r>
                  <a:rPr lang="cs-CZ" b="1" dirty="0" smtClean="0"/>
                  <a:t>			      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𝒈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je rostoucí 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𝒈</m:t>
                        </m:r>
                      </m:e>
                    </m:d>
                  </m:oMath>
                </a14:m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:r>
                  <a:rPr lang="cs-CZ" b="1" dirty="0" smtClean="0"/>
                  <a:t>	</a:t>
                </a:r>
                <a:endParaRPr lang="cs-CZ" b="1" dirty="0"/>
              </a:p>
            </p:txBody>
          </p:sp>
        </mc:Choice>
        <mc:Fallback xmlns="">
          <p:sp>
            <p:nvSpPr>
              <p:cNvPr id="7" name="TextovéPol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3588883"/>
                <a:ext cx="3384376" cy="1754326"/>
              </a:xfrm>
              <a:prstGeom prst="rect">
                <a:avLst/>
              </a:prstGeom>
              <a:blipFill rotWithShape="1">
                <a:blip r:embed="rId5"/>
                <a:stretch>
                  <a:fillRect l="-14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ovéPole 8"/>
              <p:cNvSpPr txBox="1"/>
              <p:nvPr/>
            </p:nvSpPr>
            <p:spPr>
              <a:xfrm>
                <a:off x="1117220" y="5586336"/>
                <a:ext cx="7543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Jakou společnou vlastnost mají funkce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=2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−3</m:t>
                    </m:r>
                  </m:oMath>
                </a14:m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a  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𝑔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=2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+1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TextovéPo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220" y="5586336"/>
                <a:ext cx="7543600" cy="369332"/>
              </a:xfrm>
              <a:prstGeom prst="rect">
                <a:avLst/>
              </a:prstGeom>
              <a:blipFill rotWithShape="1">
                <a:blip r:embed="rId6"/>
                <a:stretch>
                  <a:fillRect l="-646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ovéPole 9"/>
          <p:cNvSpPr txBox="1"/>
          <p:nvPr/>
        </p:nvSpPr>
        <p:spPr>
          <a:xfrm>
            <a:off x="450767" y="550939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1691680" y="6041964"/>
            <a:ext cx="6768752" cy="699404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tIns="72000" bIns="72000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Mají-li dvě lineární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fce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 stejné koeficienty lineárního členu,</a:t>
            </a:r>
          </a:p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			    jsou jejich grafy rovnoběžné přímky. 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ovéPole 21"/>
              <p:cNvSpPr txBox="1"/>
              <p:nvPr/>
            </p:nvSpPr>
            <p:spPr>
              <a:xfrm>
                <a:off x="467544" y="908838"/>
                <a:ext cx="82089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Graf </a:t>
                </a:r>
                <a:r>
                  <a:rPr lang="cs-CZ" dirty="0" err="1" smtClean="0">
                    <a:latin typeface="Times New Roman" pitchFamily="18" charset="0"/>
                    <a:cs typeface="Times New Roman" pitchFamily="18" charset="0"/>
                  </a:rPr>
                  <a:t>fce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i="1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protíná osu </a:t>
                </a:r>
                <a:r>
                  <a:rPr lang="cs-CZ" i="1" dirty="0" smtClean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v bodě A =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[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0; </a:t>
                </a:r>
                <a14:m>
                  <m:oMath xmlns:m="http://schemas.openxmlformats.org/officeDocument/2006/math">
                    <m:r>
                      <a:rPr lang="cs-CZ" i="1" dirty="0" smtClean="0">
                        <a:latin typeface="Cambria Math"/>
                        <a:cs typeface="Times New Roman" pitchFamily="18" charset="0"/>
                      </a:rPr>
                      <m:t>−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a 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graf </a:t>
                </a:r>
                <a:r>
                  <a:rPr lang="cs-CZ" dirty="0" err="1">
                    <a:latin typeface="Times New Roman" pitchFamily="18" charset="0"/>
                    <a:cs typeface="Times New Roman" pitchFamily="18" charset="0"/>
                  </a:rPr>
                  <a:t>fce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i="1" dirty="0" smtClean="0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protíná osu </a:t>
                </a:r>
                <a:r>
                  <a:rPr lang="cs-CZ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 v bodě 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C =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[</a:t>
                </a:r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0; 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Dále platí </a:t>
                </a:r>
                <a14:m>
                  <m:oMath xmlns:m="http://schemas.openxmlformats.org/officeDocument/2006/math">
                    <m:r>
                      <a:rPr lang="cs-CZ" b="0" i="1"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cs-CZ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</m:d>
                    <m:r>
                      <a:rPr lang="cs-CZ" b="0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1; 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𝑔</m:t>
                    </m:r>
                    <m:d>
                      <m:dPr>
                        <m:ctrlPr>
                          <a:rPr lang="cs-CZ" i="1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</m:d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=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5.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	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TextovéPol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908838"/>
                <a:ext cx="8208912" cy="646331"/>
              </a:xfrm>
              <a:prstGeom prst="rect">
                <a:avLst/>
              </a:prstGeom>
              <a:blipFill rotWithShape="1">
                <a:blip r:embed="rId7"/>
                <a:stretch>
                  <a:fillRect l="-669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Ovál 23"/>
          <p:cNvSpPr/>
          <p:nvPr/>
        </p:nvSpPr>
        <p:spPr>
          <a:xfrm>
            <a:off x="5357433" y="5509392"/>
            <a:ext cx="396044" cy="5234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6968632" y="5509204"/>
            <a:ext cx="396044" cy="5234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00" y="1653933"/>
            <a:ext cx="3953290" cy="3788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27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 animBg="1"/>
      <p:bldP spid="11" grpId="0" animBg="1"/>
      <p:bldP spid="22" grpId="0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lineárních funkcí. Žáci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dle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koeficientů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a, b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lineární funkce určují vlastnosti funkce a řeší jednoduché příklady.</a:t>
            </a:r>
          </a:p>
          <a:p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Při výkladu jsou použity ukázky lineárních funkcí 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Použité </a:t>
            </a: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zdroje:</a:t>
            </a:r>
          </a:p>
          <a:p>
            <a:pPr algn="just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RNDr. Emil Calda, CSc.: Matematika pro dvouleté a tříleté učební obory středních odborných učilišť, 2.díl, 1. vydání 2003, Prometheus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ISBN 80-7196-260-0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48785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93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1075</TotalTime>
  <Words>432</Words>
  <Application>Microsoft Office PowerPoint</Application>
  <PresentationFormat>Předvádění na obrazovce (4:3)</PresentationFormat>
  <Paragraphs>72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Tok</vt:lpstr>
      <vt:lpstr>Prezentace aplikace PowerPoint</vt:lpstr>
      <vt:lpstr>Prezentace aplikace PowerPoint</vt:lpstr>
      <vt:lpstr>LINEÁRNÍ  FUNKCE  2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77</cp:revision>
  <dcterms:created xsi:type="dcterms:W3CDTF">2013-01-11T17:11:37Z</dcterms:created>
  <dcterms:modified xsi:type="dcterms:W3CDTF">2013-11-26T17:21:07Z</dcterms:modified>
</cp:coreProperties>
</file>