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57" r:id="rId3"/>
    <p:sldId id="258" r:id="rId4"/>
    <p:sldId id="259" r:id="rId5"/>
    <p:sldId id="267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911367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Kostra člověka - úvod</a:t>
                      </a:r>
                      <a:r>
                        <a:rPr lang="cs-CZ" sz="1400" b="1" smtClean="0"/>
                        <a:t>, lebka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9.2.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18.2.</a:t>
                      </a:r>
                      <a:r>
                        <a:rPr lang="cs-CZ" sz="1400" b="1" baseline="0" dirty="0" smtClean="0"/>
                        <a:t> </a:t>
                      </a:r>
                      <a:r>
                        <a:rPr lang="cs-CZ" sz="1400" b="1" baseline="0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8980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Kostra člověka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Lidskou kostru tvoří přibližně 206 kostí</a:t>
            </a:r>
          </a:p>
          <a:p>
            <a:r>
              <a:rPr lang="cs-CZ" dirty="0" smtClean="0"/>
              <a:t>Pohyb zajišťuje 640 svalů a šlach a vazů</a:t>
            </a:r>
          </a:p>
          <a:p>
            <a:r>
              <a:rPr lang="cs-CZ" dirty="0" smtClean="0"/>
              <a:t>Kostru člověka tvoří 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tx2"/>
                </a:solidFill>
              </a:rPr>
              <a:t>osová kostra – kostra hlavy a trupu</a:t>
            </a:r>
          </a:p>
          <a:p>
            <a:pPr>
              <a:buFontTx/>
              <a:buChar char="-"/>
            </a:pPr>
            <a:r>
              <a:rPr lang="cs-CZ" b="1" dirty="0">
                <a:solidFill>
                  <a:schemeClr val="tx2"/>
                </a:solidFill>
              </a:rPr>
              <a:t>k</a:t>
            </a:r>
            <a:r>
              <a:rPr lang="cs-CZ" b="1" dirty="0" smtClean="0">
                <a:solidFill>
                  <a:schemeClr val="tx2"/>
                </a:solidFill>
              </a:rPr>
              <a:t>ostra horní končetiny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tx2"/>
                </a:solidFill>
              </a:rPr>
              <a:t>kostra dolní končetiny</a:t>
            </a:r>
            <a:endParaRPr lang="cs-CZ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Kostra hlavy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/>
          <a:lstStyle/>
          <a:p>
            <a:r>
              <a:rPr lang="cs-CZ" dirty="0" smtClean="0"/>
              <a:t>skládá se z části </a:t>
            </a:r>
            <a:r>
              <a:rPr lang="cs-CZ" dirty="0" smtClean="0">
                <a:solidFill>
                  <a:srgbClr val="C00000"/>
                </a:solidFill>
              </a:rPr>
              <a:t>mozkové</a:t>
            </a:r>
            <a:r>
              <a:rPr lang="cs-CZ" dirty="0" smtClean="0"/>
              <a:t> /8 kostí/                                  a části </a:t>
            </a:r>
            <a:r>
              <a:rPr lang="cs-CZ" dirty="0" smtClean="0">
                <a:solidFill>
                  <a:srgbClr val="C00000"/>
                </a:solidFill>
              </a:rPr>
              <a:t>obličejové</a:t>
            </a:r>
            <a:r>
              <a:rPr lang="cs-CZ" dirty="0" smtClean="0"/>
              <a:t> /15 kostí/</a:t>
            </a:r>
          </a:p>
          <a:p>
            <a:endParaRPr lang="cs-CZ" dirty="0" smtClean="0"/>
          </a:p>
          <a:p>
            <a:r>
              <a:rPr lang="cs-CZ" dirty="0" smtClean="0"/>
              <a:t>u člověka je část mozková větší než obličejová</a:t>
            </a:r>
          </a:p>
          <a:p>
            <a:endParaRPr lang="cs-CZ" dirty="0" smtClean="0"/>
          </a:p>
          <a:p>
            <a:r>
              <a:rPr lang="cs-CZ" dirty="0" smtClean="0"/>
              <a:t>lupínky /fontanely/ - měkká místa na lebce novorozenců do dvou let života</a:t>
            </a:r>
          </a:p>
          <a:p>
            <a:r>
              <a:rPr lang="cs-CZ" dirty="0" smtClean="0"/>
              <a:t>lebka chrání mozek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18788"/>
            <a:ext cx="7704856" cy="650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00192" y="1340768"/>
            <a:ext cx="129614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kost čelní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1340768"/>
            <a:ext cx="16561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kost temenní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55876" y="3068216"/>
            <a:ext cx="16561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kost spánková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91580" y="3532365"/>
            <a:ext cx="129614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kost týlní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67927" y="2512075"/>
            <a:ext cx="9361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kost klínová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82402" y="3578531"/>
            <a:ext cx="86409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kost lícní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41351" y="2606551"/>
            <a:ext cx="97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nosní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71817" y="4302574"/>
            <a:ext cx="100811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horní čelist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60340" y="6071230"/>
            <a:ext cx="2196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dolní čelist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47864" y="6597352"/>
            <a:ext cx="1476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23905" y="588656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jazylka</a:t>
            </a:r>
            <a:endParaRPr lang="cs-CZ" dirty="0"/>
          </a:p>
        </p:txBody>
      </p:sp>
      <p:cxnSp>
        <p:nvCxnSpPr>
          <p:cNvPr id="16" name="Přímá spojnice 15"/>
          <p:cNvCxnSpPr/>
          <p:nvPr/>
        </p:nvCxnSpPr>
        <p:spPr>
          <a:xfrm flipH="1">
            <a:off x="4125032" y="5067200"/>
            <a:ext cx="396044" cy="6573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961190" y="551723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jařmový oblouk</a:t>
            </a:r>
            <a:endParaRPr lang="cs-CZ" dirty="0"/>
          </a:p>
        </p:txBody>
      </p:sp>
      <p:cxnSp>
        <p:nvCxnSpPr>
          <p:cNvPr id="19" name="Přímá spojnice 18"/>
          <p:cNvCxnSpPr/>
          <p:nvPr/>
        </p:nvCxnSpPr>
        <p:spPr>
          <a:xfrm flipH="1">
            <a:off x="2496370" y="3849568"/>
            <a:ext cx="1627287" cy="16676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40502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Opakování</a:t>
            </a:r>
          </a:p>
          <a:p>
            <a:r>
              <a:rPr lang="cs-CZ" dirty="0" smtClean="0"/>
              <a:t>Které kosti tvoří mozkovou část lebky?</a:t>
            </a:r>
          </a:p>
          <a:p>
            <a:r>
              <a:rPr lang="cs-CZ" dirty="0" smtClean="0"/>
              <a:t>Co to jsou fontanely?</a:t>
            </a:r>
          </a:p>
          <a:p>
            <a:r>
              <a:rPr lang="cs-CZ" dirty="0" smtClean="0"/>
              <a:t>Jaké funkce plní lebka?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3006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</a:t>
            </a:r>
          </a:p>
          <a:p>
            <a:pPr marL="0" indent="0">
              <a:buNone/>
            </a:pPr>
            <a:endParaRPr lang="cs-CZ" sz="1050" dirty="0"/>
          </a:p>
          <a:p>
            <a:pPr marL="0" indent="0">
              <a:buNone/>
            </a:pPr>
            <a:r>
              <a:rPr lang="pt-BR" sz="1050" dirty="0" smtClean="0"/>
              <a:t>AUTOR </a:t>
            </a:r>
            <a:r>
              <a:rPr lang="pt-BR" sz="1050" dirty="0"/>
              <a:t>NEUVEDEN. </a:t>
            </a:r>
            <a:r>
              <a:rPr lang="pt-BR" sz="1050" i="1" dirty="0"/>
              <a:t>www.datakabinet.cz</a:t>
            </a:r>
            <a:r>
              <a:rPr lang="pt-BR" sz="1050" dirty="0"/>
              <a:t> [online]. [cit. 9.2.2013]. Dostupný na WWW: http://www.datakabinet.cz/files/img/datakabinet/cz_s_ilo_lebka.jpg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</TotalTime>
  <Words>230</Words>
  <Application>Microsoft Office PowerPoint</Application>
  <PresentationFormat>Předvádění na obrazovce (4:3)</PresentationFormat>
  <Paragraphs>60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 dumy</vt:lpstr>
      <vt:lpstr>Prezentace aplikace PowerPoint</vt:lpstr>
      <vt:lpstr>Kostra člověka</vt:lpstr>
      <vt:lpstr>Kostra hlavy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19</cp:revision>
  <dcterms:created xsi:type="dcterms:W3CDTF">2013-02-09T13:42:34Z</dcterms:created>
  <dcterms:modified xsi:type="dcterms:W3CDTF">2013-02-20T06:59:50Z</dcterms:modified>
</cp:coreProperties>
</file>