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66" r:id="rId3"/>
    <p:sldId id="267" r:id="rId4"/>
    <p:sldId id="268" r:id="rId5"/>
    <p:sldId id="269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files.didsom.webnode.cz/200000006-ef66cf0608/ob%C4%9Bh2.gif" TargetMode="External"/><Relationship Id="rId2" Type="http://schemas.openxmlformats.org/officeDocument/2006/relationships/hyperlink" Target="http://leny-wood.wp.cz/wp-content/uploads/wp.cz/leny-wood/krevni_plasma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4296744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7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VIII.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Srdce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9.2.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/>
                        <a:t>4.4. </a:t>
                      </a:r>
                      <a:r>
                        <a:rPr lang="cs-CZ" sz="1400" b="1" dirty="0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68980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60648"/>
            <a:ext cx="2476500" cy="247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659735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Srdce</a:t>
            </a:r>
          </a:p>
          <a:p>
            <a:r>
              <a:rPr lang="cs-CZ" dirty="0" smtClean="0"/>
              <a:t>dutý sval velikosti pěsti</a:t>
            </a:r>
          </a:p>
          <a:p>
            <a:r>
              <a:rPr lang="cs-CZ" dirty="0" smtClean="0"/>
              <a:t>srdce je čtyřdílné – levá síň, levá komora, pravá síň, pravá komora</a:t>
            </a:r>
          </a:p>
          <a:p>
            <a:r>
              <a:rPr lang="cs-CZ" dirty="0" smtClean="0"/>
              <a:t>mezi síněmi a komorami jsou chlopně</a:t>
            </a:r>
          </a:p>
          <a:p>
            <a:r>
              <a:rPr lang="cs-CZ" dirty="0" smtClean="0"/>
              <a:t>srdečnice – aorta vede krev z levé komory</a:t>
            </a:r>
          </a:p>
          <a:p>
            <a:r>
              <a:rPr lang="cs-CZ" dirty="0" smtClean="0"/>
              <a:t>plícnice – vede krev z pravé komory  </a:t>
            </a:r>
          </a:p>
          <a:p>
            <a:r>
              <a:rPr lang="cs-CZ" dirty="0" smtClean="0"/>
              <a:t>věnčité tepny zásobují srdeční sval kyslíkem    a živinami </a:t>
            </a:r>
          </a:p>
          <a:p>
            <a:r>
              <a:rPr lang="cs-CZ" dirty="0" smtClean="0"/>
              <a:t>v činnosti srdce se střídá systola /stah/ a diastola /ochabnutí/</a:t>
            </a:r>
          </a:p>
          <a:p>
            <a:r>
              <a:rPr lang="cs-CZ" dirty="0" smtClean="0"/>
              <a:t>v klidu pracuje srdce 70x za minutu </a:t>
            </a:r>
          </a:p>
          <a:p>
            <a:r>
              <a:rPr lang="cs-CZ" dirty="0" smtClean="0"/>
              <a:t>Jeden stah 60 – 80 ml krve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84020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0"/>
            <a:ext cx="8229600" cy="6858000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6913"/>
            <a:ext cx="6524625" cy="721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84840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6525344"/>
          </a:xfrm>
        </p:spPr>
        <p:txBody>
          <a:bodyPr/>
          <a:lstStyle/>
          <a:p>
            <a:r>
              <a:rPr lang="cs-CZ" dirty="0" smtClean="0"/>
              <a:t>krevní oběh je uzavřený</a:t>
            </a:r>
          </a:p>
          <a:p>
            <a:r>
              <a:rPr lang="cs-CZ" dirty="0" smtClean="0"/>
              <a:t>oddělená krev okysličená a odkysličená</a:t>
            </a:r>
          </a:p>
          <a:p>
            <a:r>
              <a:rPr lang="cs-CZ" u="sng" dirty="0" smtClean="0"/>
              <a:t>velký krevní oběh</a:t>
            </a:r>
            <a:r>
              <a:rPr lang="cs-CZ" dirty="0" smtClean="0"/>
              <a:t> – okysličená krev jde z levé komory do celého těla a vrací se do pravé síně</a:t>
            </a:r>
          </a:p>
          <a:p>
            <a:r>
              <a:rPr lang="cs-CZ" u="sng" dirty="0" smtClean="0"/>
              <a:t>malý krevní oběh </a:t>
            </a:r>
            <a:r>
              <a:rPr lang="cs-CZ" dirty="0" smtClean="0"/>
              <a:t>– odkysličená krev jde z pravé komory do plic a vrací se do levé síně</a:t>
            </a:r>
          </a:p>
          <a:p>
            <a:r>
              <a:rPr lang="cs-CZ" u="sng" dirty="0" smtClean="0"/>
              <a:t>vrátnicový obvod </a:t>
            </a:r>
            <a:r>
              <a:rPr lang="cs-CZ" dirty="0" smtClean="0"/>
              <a:t>zadržuje krev protékající trávicí soustavou a odvádí ji do jater   </a:t>
            </a:r>
          </a:p>
          <a:p>
            <a:r>
              <a:rPr lang="cs-CZ" dirty="0" smtClean="0"/>
              <a:t>krevní tlak – systolický 100 – 160 torrů a tlak diastolický cca 90 torrů</a:t>
            </a:r>
          </a:p>
          <a:p>
            <a:r>
              <a:rPr lang="cs-CZ" dirty="0" smtClean="0"/>
              <a:t>EKG – měření elektrické aktivity srdce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9363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4525963"/>
          </a:xfrm>
        </p:spPr>
        <p:txBody>
          <a:bodyPr/>
          <a:lstStyle/>
          <a:p>
            <a:r>
              <a:rPr lang="cs-CZ" dirty="0" smtClean="0"/>
              <a:t>srdeční infarkt – neprůchodné věnčité tepny způsobí odumření části srdeční tkáně</a:t>
            </a:r>
          </a:p>
          <a:p>
            <a:r>
              <a:rPr lang="cs-CZ" dirty="0" smtClean="0"/>
              <a:t>hypertenze – vysoký krevní tlak – hrozí porušení cévní stěny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91488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</a:t>
            </a:r>
          </a:p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r>
              <a:rPr lang="cs-CZ" sz="1050" dirty="0" smtClean="0"/>
              <a:t>AUTOR </a:t>
            </a:r>
            <a:r>
              <a:rPr lang="cs-CZ" sz="1050" dirty="0"/>
              <a:t>NEUVEDEN. </a:t>
            </a:r>
            <a:r>
              <a:rPr lang="cs-CZ" sz="1050" i="1" dirty="0"/>
              <a:t>leny-wood.wp.cz</a:t>
            </a:r>
            <a:r>
              <a:rPr lang="cs-CZ" sz="1050" dirty="0"/>
              <a:t> [online]. [cit. 9.2.2013].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leny-wood.wp.cz/wp-content/uploads/wp.cz/leny-wood/krevni_plasma.jpg</a:t>
            </a:r>
            <a:endParaRPr lang="cs-CZ" sz="1050" dirty="0" smtClean="0"/>
          </a:p>
          <a:p>
            <a:pPr marL="0" indent="0">
              <a:buNone/>
            </a:pPr>
            <a:r>
              <a:rPr lang="cs-CZ" sz="1050" dirty="0" smtClean="0"/>
              <a:t>AUTOR </a:t>
            </a:r>
            <a:r>
              <a:rPr lang="cs-CZ" sz="1050" dirty="0"/>
              <a:t>NEUVEDEN. </a:t>
            </a:r>
            <a:r>
              <a:rPr lang="cs-CZ" sz="1050" i="1" dirty="0"/>
              <a:t>didsom.webnode.cz</a:t>
            </a:r>
            <a:r>
              <a:rPr lang="cs-CZ" sz="1050" dirty="0"/>
              <a:t> [online]. [cit. 9.2.2013].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files.didsom.webnode.cz/200000006-ef66cf0608/ob%C4%9Bh2.gif</a:t>
            </a: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6</TotalTime>
  <Words>287</Words>
  <Application>Microsoft Office PowerPoint</Application>
  <PresentationFormat>Předvádění na obrazovce (4:3)</PresentationFormat>
  <Paragraphs>51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šablona dumy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8</cp:revision>
  <dcterms:created xsi:type="dcterms:W3CDTF">2013-02-17T15:11:47Z</dcterms:created>
  <dcterms:modified xsi:type="dcterms:W3CDTF">2013-07-01T08:21:07Z</dcterms:modified>
</cp:coreProperties>
</file>