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259" r:id="rId6"/>
    <p:sldId id="260" r:id="rId7"/>
    <p:sldId id="261" r:id="rId8"/>
    <p:sldId id="262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87" autoAdjust="0"/>
    <p:restoredTop sz="94660"/>
  </p:normalViewPr>
  <p:slideViewPr>
    <p:cSldViewPr>
      <p:cViewPr>
        <p:scale>
          <a:sx n="80" d="100"/>
          <a:sy n="80" d="100"/>
        </p:scale>
        <p:origin x="-786" y="-5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tcMYDRRL3Zc" TargetMode="External"/><Relationship Id="rId2" Type="http://schemas.openxmlformats.org/officeDocument/2006/relationships/hyperlink" Target="http://www.youtube.com/watch?v=-84bLDu_7Oo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c/c4/Cut_Ruby.jpg/248px-Cut_Ruby.jpg" TargetMode="External"/><Relationship Id="rId3" Type="http://schemas.openxmlformats.org/officeDocument/2006/relationships/hyperlink" Target="http://www.youtube.com/watch?feature=player_detailpage&amp;v=tcMYDRRL3Zc" TargetMode="External"/><Relationship Id="rId7" Type="http://schemas.openxmlformats.org/officeDocument/2006/relationships/hyperlink" Target="http://upload.wikimedia.org/wikipedia/commons/thumb/5/5d/Aluminium-4.jpg/600px-Aluminium-4.jpg" TargetMode="External"/><Relationship Id="rId2" Type="http://schemas.openxmlformats.org/officeDocument/2006/relationships/hyperlink" Target="http://www.youtube.com/watch?feature=player_detailpage&amp;v=-84bLDu_7Oo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hemickeprvky.euweb.cz/obrazky/mosaz.jpg" TargetMode="External"/><Relationship Id="rId5" Type="http://schemas.openxmlformats.org/officeDocument/2006/relationships/hyperlink" Target="http://kniracka.blog.cz/1004/2" TargetMode="External"/><Relationship Id="rId4" Type="http://schemas.openxmlformats.org/officeDocument/2006/relationships/hyperlink" Target="http://upload.wikimedia.org/wikipedia/commons/thumb/f/fa/Anticlastic-Copper-Cuff-Bracelet.jpg/255px-Anticlastic-Copper-Cuff-Bracelet.jpg" TargetMode="External"/><Relationship Id="rId9" Type="http://schemas.openxmlformats.org/officeDocument/2006/relationships/hyperlink" Target="http://upload.wikimedia.org/wikipedia/commons/thumb/e/ee/Star-Saphire.jpg/220px-Star-Saphir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78057252"/>
              </p:ext>
            </p:extLst>
          </p:nvPr>
        </p:nvGraphicFramePr>
        <p:xfrm>
          <a:off x="539552" y="1691774"/>
          <a:ext cx="8064896" cy="470609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VY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32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INOVACE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24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   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VIII.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Chemie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Výukový materiál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Petr Suchánek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Kovy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Materiál slouží k seznámení s učivem. Jednotlivé části mohou být použity jako zápis do sešitu.</a:t>
                      </a:r>
                      <a:endParaRPr lang="cs-CZ" sz="1400" b="1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 25.2. 2013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26.2. </a:t>
                      </a:r>
                      <a:r>
                        <a:rPr lang="cs-CZ" sz="1400" b="1" smtClean="0"/>
                        <a:t>2013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33798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852936"/>
            <a:ext cx="8229600" cy="1143000"/>
          </a:xfrm>
        </p:spPr>
        <p:txBody>
          <a:bodyPr>
            <a:noAutofit/>
          </a:bodyPr>
          <a:lstStyle/>
          <a:p>
            <a:r>
              <a:rPr lang="cs-CZ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Kovy</a:t>
            </a:r>
            <a:endParaRPr lang="cs-CZ" sz="9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95395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3813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Železo</a:t>
            </a:r>
          </a:p>
          <a:p>
            <a:r>
              <a:rPr lang="cs-CZ" dirty="0"/>
              <a:t>n</a:t>
            </a:r>
            <a:r>
              <a:rPr lang="cs-CZ" dirty="0" smtClean="0"/>
              <a:t>ejdůležitější, nejpoužívanější prvek</a:t>
            </a:r>
          </a:p>
          <a:p>
            <a:r>
              <a:rPr lang="cs-CZ" dirty="0" smtClean="0"/>
              <a:t>v přírodě se vyskytuje v různých sloučeninách</a:t>
            </a:r>
          </a:p>
          <a:p>
            <a:r>
              <a:rPr lang="cs-CZ" dirty="0" smtClean="0"/>
              <a:t>železo je obsaženo v hemoglobinu</a:t>
            </a:r>
          </a:p>
          <a:p>
            <a:r>
              <a:rPr lang="cs-CZ" dirty="0" smtClean="0"/>
              <a:t>železo se získává ze železné rudy ve vysokých pecích za 1800</a:t>
            </a:r>
            <a:r>
              <a:rPr lang="cs-CZ" baseline="30000" dirty="0" smtClean="0"/>
              <a:t>o</a:t>
            </a:r>
            <a:r>
              <a:rPr lang="cs-CZ" dirty="0" smtClean="0"/>
              <a:t>C, oxidací koksem.</a:t>
            </a:r>
          </a:p>
          <a:p>
            <a:r>
              <a:rPr lang="cs-CZ" dirty="0"/>
              <a:t>s</a:t>
            </a:r>
            <a:r>
              <a:rPr lang="cs-CZ" dirty="0" smtClean="0"/>
              <a:t>urové železo – </a:t>
            </a:r>
            <a:r>
              <a:rPr lang="cs-CZ" dirty="0" smtClean="0">
                <a:solidFill>
                  <a:srgbClr val="FF0000"/>
                </a:solidFill>
              </a:rPr>
              <a:t>litina</a:t>
            </a:r>
            <a:r>
              <a:rPr lang="cs-CZ" dirty="0" smtClean="0"/>
              <a:t> – pevná, křehká – kotle, radiátory, stroje</a:t>
            </a:r>
          </a:p>
          <a:p>
            <a:r>
              <a:rPr lang="cs-CZ" dirty="0" smtClean="0">
                <a:hlinkClick r:id="rId2"/>
              </a:rPr>
              <a:t>výroba železa</a:t>
            </a:r>
            <a:r>
              <a:rPr lang="cs-CZ" dirty="0" smtClean="0"/>
              <a:t>	</a:t>
            </a:r>
            <a:r>
              <a:rPr lang="cs-CZ" dirty="0" smtClean="0">
                <a:hlinkClick r:id="rId3"/>
              </a:rPr>
              <a:t>vysoká pec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488494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pasivování železa</a:t>
            </a:r>
            <a:r>
              <a:rPr lang="cs-CZ" dirty="0"/>
              <a:t> – účinkem kyseliny se povrch pokryje ochrannou vrstvičkou</a:t>
            </a:r>
          </a:p>
          <a:p>
            <a:r>
              <a:rPr lang="cs-CZ" dirty="0">
                <a:solidFill>
                  <a:srgbClr val="FF0000"/>
                </a:solidFill>
              </a:rPr>
              <a:t>zkujňování</a:t>
            </a:r>
            <a:r>
              <a:rPr lang="cs-CZ" dirty="0"/>
              <a:t> – z litiny se vyrábí ocel – odstraňování uhlíku a přidávání jiných prvků – zlepšování vlastností </a:t>
            </a:r>
            <a:endParaRPr lang="cs-CZ" dirty="0" smtClean="0"/>
          </a:p>
          <a:p>
            <a:r>
              <a:rPr lang="cs-CZ" dirty="0">
                <a:solidFill>
                  <a:srgbClr val="FF0000"/>
                </a:solidFill>
              </a:rPr>
              <a:t>d</a:t>
            </a:r>
            <a:r>
              <a:rPr lang="cs-CZ" dirty="0" smtClean="0">
                <a:solidFill>
                  <a:srgbClr val="FF0000"/>
                </a:solidFill>
              </a:rPr>
              <a:t>ruhy oceli</a:t>
            </a:r>
            <a:r>
              <a:rPr lang="cs-CZ" dirty="0" smtClean="0"/>
              <a:t> podle využití – nástrojářská, chirurgická, nerezavějící, betonářská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884300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Měď</a:t>
            </a:r>
          </a:p>
          <a:p>
            <a:r>
              <a:rPr lang="cs-CZ" dirty="0"/>
              <a:t>v</a:t>
            </a:r>
            <a:r>
              <a:rPr lang="cs-CZ" dirty="0" smtClean="0"/>
              <a:t>ýborný tepelný a elektrický vodič</a:t>
            </a:r>
          </a:p>
          <a:p>
            <a:r>
              <a:rPr lang="cs-CZ" dirty="0" smtClean="0"/>
              <a:t>měkká, využití v elektronice, okapy,                  střechy, výroba mincí</a:t>
            </a:r>
          </a:p>
          <a:p>
            <a:r>
              <a:rPr lang="cs-CZ" dirty="0"/>
              <a:t>n</a:t>
            </a:r>
            <a:r>
              <a:rPr lang="cs-CZ" dirty="0" smtClean="0"/>
              <a:t>a povrchu materiálů se vytváří </a:t>
            </a:r>
            <a:r>
              <a:rPr lang="cs-CZ" dirty="0" smtClean="0">
                <a:solidFill>
                  <a:srgbClr val="FF0000"/>
                </a:solidFill>
              </a:rPr>
              <a:t>měděnka</a:t>
            </a:r>
            <a:r>
              <a:rPr lang="cs-CZ" dirty="0" smtClean="0"/>
              <a:t> – chrání před korozí</a:t>
            </a:r>
          </a:p>
          <a:p>
            <a:r>
              <a:rPr lang="cs-CZ" dirty="0" smtClean="0"/>
              <a:t>měď  je obsažena v živých organismech – </a:t>
            </a:r>
            <a:r>
              <a:rPr lang="cs-CZ" dirty="0" smtClean="0">
                <a:solidFill>
                  <a:srgbClr val="FF0000"/>
                </a:solidFill>
              </a:rPr>
              <a:t>hemocyanin</a:t>
            </a:r>
            <a:r>
              <a:rPr lang="cs-CZ" dirty="0" smtClean="0"/>
              <a:t> – krevní barvivo měkkýšů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slitiny</a:t>
            </a:r>
            <a:r>
              <a:rPr lang="cs-CZ" dirty="0" smtClean="0"/>
              <a:t> – </a:t>
            </a:r>
          </a:p>
          <a:p>
            <a:pPr lvl="1"/>
            <a:r>
              <a:rPr lang="cs-CZ" dirty="0" smtClean="0"/>
              <a:t>bronz – měď a cín</a:t>
            </a:r>
          </a:p>
          <a:p>
            <a:pPr lvl="1"/>
            <a:r>
              <a:rPr lang="cs-CZ" dirty="0" smtClean="0"/>
              <a:t>mosaz – měď a zinek</a:t>
            </a:r>
            <a:endParaRPr lang="cs-CZ" dirty="0"/>
          </a:p>
          <a:p>
            <a:pPr lvl="1">
              <a:buFont typeface="Arial" pitchFamily="34" charset="0"/>
              <a:buChar char="•"/>
            </a:pPr>
            <a:endParaRPr lang="cs-CZ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28310"/>
            <a:ext cx="1843113" cy="184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11233" y="4212984"/>
            <a:ext cx="1988768" cy="1860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7" y="4247708"/>
            <a:ext cx="1224136" cy="1790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140502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807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Hliník</a:t>
            </a:r>
          </a:p>
          <a:p>
            <a:r>
              <a:rPr lang="cs-CZ" dirty="0" smtClean="0"/>
              <a:t>dobrý elektrický vodič, měkký šedý kov</a:t>
            </a:r>
          </a:p>
          <a:p>
            <a:r>
              <a:rPr lang="cs-CZ" dirty="0"/>
              <a:t>v</a:t>
            </a:r>
            <a:r>
              <a:rPr lang="cs-CZ" dirty="0" smtClean="0"/>
              <a:t>yužití v elektronice, ve slitinách, alobal, letecký průmysl </a:t>
            </a:r>
          </a:p>
          <a:p>
            <a:r>
              <a:rPr lang="cs-CZ" dirty="0"/>
              <a:t>d</a:t>
            </a:r>
            <a:r>
              <a:rPr lang="cs-CZ" dirty="0" smtClean="0"/>
              <a:t>říve výroba nádobí, příborů</a:t>
            </a:r>
          </a:p>
          <a:p>
            <a:r>
              <a:rPr lang="cs-CZ" dirty="0"/>
              <a:t>h</a:t>
            </a:r>
            <a:r>
              <a:rPr lang="cs-CZ" dirty="0" smtClean="0"/>
              <a:t>liník v krvi – možná příčina Alzheimerovy choroby </a:t>
            </a:r>
          </a:p>
          <a:p>
            <a:r>
              <a:rPr lang="cs-CZ" dirty="0"/>
              <a:t>h</a:t>
            </a:r>
            <a:r>
              <a:rPr lang="cs-CZ" dirty="0" smtClean="0"/>
              <a:t>liník se získává z horniny bauxit</a:t>
            </a:r>
          </a:p>
          <a:p>
            <a:r>
              <a:rPr lang="cs-CZ" dirty="0"/>
              <a:t>v</a:t>
            </a:r>
            <a:r>
              <a:rPr lang="cs-CZ" dirty="0" smtClean="0"/>
              <a:t>ýroba je energeticky náročná</a:t>
            </a:r>
          </a:p>
          <a:p>
            <a:r>
              <a:rPr lang="cs-CZ" dirty="0" smtClean="0"/>
              <a:t>recyklace hliníku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dural</a:t>
            </a:r>
            <a:r>
              <a:rPr lang="cs-CZ" dirty="0" smtClean="0"/>
              <a:t> – slitina hliníku, mědi, manganu, hořčíku 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573016"/>
            <a:ext cx="2428875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65600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r>
              <a:rPr lang="cs-CZ" dirty="0" smtClean="0"/>
              <a:t>Al</a:t>
            </a:r>
            <a:r>
              <a:rPr lang="cs-CZ" baseline="-25000" dirty="0" smtClean="0"/>
              <a:t>2</a:t>
            </a:r>
            <a:r>
              <a:rPr lang="cs-CZ" dirty="0" smtClean="0"/>
              <a:t>O</a:t>
            </a:r>
            <a:r>
              <a:rPr lang="cs-CZ" baseline="-25000" dirty="0" smtClean="0"/>
              <a:t>3 </a:t>
            </a:r>
            <a:r>
              <a:rPr lang="cs-CZ" dirty="0" smtClean="0"/>
              <a:t>– oxid hlinitý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rubín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safír                          </a:t>
            </a:r>
            <a:endParaRPr lang="cs-CZ" dirty="0"/>
          </a:p>
          <a:p>
            <a:pPr marL="3200400" lvl="7" indent="0">
              <a:buNone/>
            </a:pP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980728"/>
            <a:ext cx="2362200" cy="208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708920"/>
            <a:ext cx="20955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066166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těžké kovy </a:t>
            </a:r>
            <a:r>
              <a:rPr lang="cs-CZ" dirty="0" smtClean="0"/>
              <a:t>– především olovo, rtuť, kadmium</a:t>
            </a:r>
          </a:p>
          <a:p>
            <a:r>
              <a:rPr lang="cs-CZ" dirty="0" smtClean="0"/>
              <a:t>ukládají se v půdě, vodě a organismech</a:t>
            </a:r>
          </a:p>
          <a:p>
            <a:r>
              <a:rPr lang="cs-CZ" dirty="0"/>
              <a:t>m</a:t>
            </a:r>
            <a:r>
              <a:rPr lang="cs-CZ" dirty="0" smtClean="0"/>
              <a:t>ohou způsobovat vážná onemocnění</a:t>
            </a:r>
          </a:p>
          <a:p>
            <a:r>
              <a:rPr lang="cs-CZ" dirty="0" smtClean="0"/>
              <a:t>recyklace kovů a těžkých kovů z důvodů ekologických a ekonomických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547580"/>
            <a:ext cx="2664296" cy="2507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006077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050" dirty="0" smtClean="0"/>
              <a:t>Použité zdroje</a:t>
            </a:r>
          </a:p>
          <a:p>
            <a:pPr marL="0" indent="0">
              <a:buNone/>
            </a:pPr>
            <a:r>
              <a:rPr lang="pt-BR" sz="1050" dirty="0"/>
              <a:t>AUTOR NEUVEDEN. </a:t>
            </a:r>
            <a:r>
              <a:rPr lang="pt-BR" sz="1050" i="1" dirty="0"/>
              <a:t>http://www.youtube.com</a:t>
            </a:r>
            <a:r>
              <a:rPr lang="pt-BR" sz="1050" dirty="0"/>
              <a:t> [online]. [cit. 25.2.2013]. Dostupný na WWW: </a:t>
            </a:r>
            <a:r>
              <a:rPr lang="pt-BR" sz="1050" dirty="0">
                <a:hlinkClick r:id="rId2"/>
              </a:rPr>
              <a:t>http://www.youtube.com/watch?feature=player_detailpage&amp;v=-</a:t>
            </a:r>
            <a:r>
              <a:rPr lang="pt-BR" sz="1050" dirty="0" smtClean="0">
                <a:hlinkClick r:id="rId2"/>
              </a:rPr>
              <a:t>84bLDu_7Oo</a:t>
            </a:r>
            <a:endParaRPr lang="cs-CZ" sz="1050" dirty="0" smtClean="0"/>
          </a:p>
          <a:p>
            <a:pPr marL="0" indent="0">
              <a:buNone/>
            </a:pPr>
            <a:r>
              <a:rPr lang="pt-BR" sz="1050" dirty="0" smtClean="0"/>
              <a:t>AUTOR </a:t>
            </a:r>
            <a:r>
              <a:rPr lang="pt-BR" sz="1050" dirty="0"/>
              <a:t>NEUVEDEN. </a:t>
            </a:r>
            <a:r>
              <a:rPr lang="pt-BR" sz="1050" i="1" dirty="0"/>
              <a:t>http://www.youtube.com</a:t>
            </a:r>
            <a:r>
              <a:rPr lang="pt-BR" sz="1050" dirty="0"/>
              <a:t> [online]. [cit. 25.2.2013]. Dostupný na WWW: </a:t>
            </a:r>
            <a:r>
              <a:rPr lang="pt-BR" sz="1050" dirty="0">
                <a:hlinkClick r:id="rId3"/>
              </a:rPr>
              <a:t>http://</a:t>
            </a:r>
            <a:r>
              <a:rPr lang="pt-BR" sz="1050" dirty="0" smtClean="0">
                <a:hlinkClick r:id="rId3"/>
              </a:rPr>
              <a:t>www.youtube.com/watch?feature=player_detailpage&amp;v=tcMYDRRL3Zc</a:t>
            </a:r>
            <a:endParaRPr lang="cs-CZ" sz="1050" dirty="0" smtClean="0"/>
          </a:p>
          <a:p>
            <a:pPr marL="0" indent="0">
              <a:buNone/>
            </a:pPr>
            <a:r>
              <a:rPr lang="pl-PL" sz="1050" dirty="0"/>
              <a:t>JOHNSBRANA. </a:t>
            </a:r>
            <a:r>
              <a:rPr lang="pl-PL" sz="1050" i="1" dirty="0"/>
              <a:t>http://cs.wikipedia.org</a:t>
            </a:r>
            <a:r>
              <a:rPr lang="pl-PL" sz="1050" dirty="0"/>
              <a:t> [online]. [cit. 25.2.2013]. Dostupný na WWW: </a:t>
            </a:r>
            <a:r>
              <a:rPr lang="pl-PL" sz="1050" dirty="0">
                <a:hlinkClick r:id="rId4"/>
              </a:rPr>
              <a:t>http://</a:t>
            </a:r>
            <a:r>
              <a:rPr lang="pl-PL" sz="1050" dirty="0" smtClean="0">
                <a:hlinkClick r:id="rId4"/>
              </a:rPr>
              <a:t>upload.wikimedia.org/wikipedia/commons/thumb/f/fa/Anticlastic-Copper-Cuff-Bracelet.jpg/255px-Anticlastic-Copper-Cuff-Bracelet.jpg</a:t>
            </a:r>
            <a:endParaRPr lang="pl-PL" sz="1050" dirty="0" smtClean="0"/>
          </a:p>
          <a:p>
            <a:pPr marL="0" indent="0">
              <a:buNone/>
            </a:pPr>
            <a:r>
              <a:rPr lang="cs-CZ" sz="1050" dirty="0"/>
              <a:t>AUTOR NEUVEDEN</a:t>
            </a:r>
            <a:r>
              <a:rPr lang="cs-CZ" sz="1050" dirty="0" smtClean="0"/>
              <a:t>.</a:t>
            </a:r>
            <a:r>
              <a:rPr lang="cs-CZ" sz="1050" dirty="0" smtClean="0"/>
              <a:t> </a:t>
            </a:r>
            <a:r>
              <a:rPr lang="cs-CZ" sz="1050" i="1" dirty="0" err="1" smtClean="0"/>
              <a:t>kniracka.blog.cz</a:t>
            </a:r>
            <a:r>
              <a:rPr lang="cs-CZ" sz="1050" i="1" dirty="0"/>
              <a:t> </a:t>
            </a:r>
            <a:r>
              <a:rPr lang="cs-CZ" sz="1050" dirty="0"/>
              <a:t>[online]. [cit. 25.2.2013]. Dostupný na WWW: </a:t>
            </a:r>
            <a:r>
              <a:rPr lang="cs-CZ" sz="1050" dirty="0" smtClean="0">
                <a:hlinkClick r:id="rId5"/>
              </a:rPr>
              <a:t>http://</a:t>
            </a:r>
            <a:r>
              <a:rPr lang="cs-CZ" sz="1050" dirty="0" smtClean="0">
                <a:hlinkClick r:id="rId5"/>
              </a:rPr>
              <a:t>kniracka.blog.cz/1004/2</a:t>
            </a:r>
            <a:endParaRPr lang="cs-CZ" sz="1050" dirty="0" smtClean="0"/>
          </a:p>
          <a:p>
            <a:pPr marL="0" indent="0">
              <a:buNone/>
            </a:pPr>
            <a:r>
              <a:rPr lang="cs-CZ" sz="1050" dirty="0" smtClean="0"/>
              <a:t>AUTOR </a:t>
            </a:r>
            <a:r>
              <a:rPr lang="cs-CZ" sz="1050" dirty="0"/>
              <a:t>NEUVEDEN. </a:t>
            </a:r>
            <a:r>
              <a:rPr lang="cs-CZ" sz="1050" i="1" dirty="0"/>
              <a:t>chemickeprvky.euweb.cz</a:t>
            </a:r>
            <a:r>
              <a:rPr lang="cs-CZ" sz="1050" dirty="0"/>
              <a:t> [online]. [cit. 25.2.2013]. Dostupný na WWW: </a:t>
            </a:r>
            <a:r>
              <a:rPr lang="cs-CZ" sz="1050" dirty="0">
                <a:hlinkClick r:id="rId6"/>
              </a:rPr>
              <a:t>http://</a:t>
            </a:r>
            <a:r>
              <a:rPr lang="cs-CZ" sz="1050" dirty="0" smtClean="0">
                <a:hlinkClick r:id="rId6"/>
              </a:rPr>
              <a:t>chemickeprvky.euweb.cz/obrazky/mosaz.jpg</a:t>
            </a:r>
            <a:endParaRPr lang="cs-CZ" sz="1050" dirty="0" smtClean="0"/>
          </a:p>
          <a:p>
            <a:pPr marL="0" indent="0">
              <a:buNone/>
            </a:pPr>
            <a:r>
              <a:rPr lang="pt-BR" sz="1050" dirty="0"/>
              <a:t>AUTOR NEUVEDEN. </a:t>
            </a:r>
            <a:r>
              <a:rPr lang="pt-BR" sz="1050" i="1" dirty="0"/>
              <a:t>http://cs.wikipedia.org</a:t>
            </a:r>
            <a:r>
              <a:rPr lang="pt-BR" sz="1050" dirty="0"/>
              <a:t> [online]. [cit. 25.2.2013]. Dostupný na WWW: </a:t>
            </a:r>
            <a:r>
              <a:rPr lang="pt-BR" sz="1050" dirty="0">
                <a:hlinkClick r:id="rId7"/>
              </a:rPr>
              <a:t>http://</a:t>
            </a:r>
            <a:r>
              <a:rPr lang="pt-BR" sz="1050" dirty="0" smtClean="0">
                <a:hlinkClick r:id="rId7"/>
              </a:rPr>
              <a:t>upload.wikimedia.org/wikipedia/commons/thumb/5/5d/Aluminium-4.jpg/600px-Aluminium-4.jpg</a:t>
            </a:r>
            <a:endParaRPr lang="cs-CZ" sz="1050" dirty="0" smtClean="0"/>
          </a:p>
          <a:p>
            <a:pPr marL="0" indent="0">
              <a:buNone/>
            </a:pPr>
            <a:r>
              <a:rPr lang="pl-PL" sz="1050" dirty="0"/>
              <a:t>BKELL. </a:t>
            </a:r>
            <a:r>
              <a:rPr lang="pl-PL" sz="1050" i="1" dirty="0"/>
              <a:t>http://cs.wikipedia.org</a:t>
            </a:r>
            <a:r>
              <a:rPr lang="pl-PL" sz="1050" dirty="0"/>
              <a:t> [online]. [cit. 25.2.2013]. Dostupný na WWW: </a:t>
            </a:r>
            <a:r>
              <a:rPr lang="pl-PL" sz="1050" dirty="0">
                <a:hlinkClick r:id="rId8"/>
              </a:rPr>
              <a:t>http://</a:t>
            </a:r>
            <a:r>
              <a:rPr lang="pl-PL" sz="1050" dirty="0" smtClean="0">
                <a:hlinkClick r:id="rId8"/>
              </a:rPr>
              <a:t>upload.wikimedia.org/wikipedia/commons/thumb/c/c4/Cut_Ruby.jpg/248px-Cut_Ruby.jpg</a:t>
            </a:r>
            <a:endParaRPr lang="pl-PL" sz="1050" dirty="0" smtClean="0"/>
          </a:p>
          <a:p>
            <a:pPr marL="0" indent="0">
              <a:buNone/>
            </a:pPr>
            <a:r>
              <a:rPr lang="pl-PL" sz="1050" dirty="0"/>
              <a:t>LESTATDELC. </a:t>
            </a:r>
            <a:r>
              <a:rPr lang="pl-PL" sz="1050" i="1" dirty="0"/>
              <a:t>http://cs.wikipedia.org</a:t>
            </a:r>
            <a:r>
              <a:rPr lang="pl-PL" sz="1050" dirty="0"/>
              <a:t> [online]. [cit. 25.2.2013]. Dostupný na WWW: </a:t>
            </a:r>
            <a:r>
              <a:rPr lang="pl-PL" sz="1050" dirty="0">
                <a:hlinkClick r:id="rId9"/>
              </a:rPr>
              <a:t>http://</a:t>
            </a:r>
            <a:r>
              <a:rPr lang="pl-PL" sz="1050" dirty="0" smtClean="0">
                <a:hlinkClick r:id="rId9"/>
              </a:rPr>
              <a:t>upload.wikimedia.org/wikipedia/commons/thumb/e/ee/Star-Saphire.jpg/220px-Star-Saphire.jpg</a:t>
            </a:r>
            <a:endParaRPr lang="pl-PL" sz="1050" dirty="0" smtClean="0"/>
          </a:p>
          <a:p>
            <a:pPr marL="0" indent="0">
              <a:buNone/>
            </a:pPr>
            <a:r>
              <a:rPr lang="pl-PL" sz="1050" dirty="0"/>
              <a:t>LESTATDELC. </a:t>
            </a:r>
            <a:r>
              <a:rPr lang="pl-PL" sz="1050" i="1" dirty="0"/>
              <a:t>http://cs.wikipedia.org</a:t>
            </a:r>
            <a:r>
              <a:rPr lang="pl-PL" sz="1050" dirty="0"/>
              <a:t> [online]. [cit. 25.2.2013]. Dostupný na WWW: </a:t>
            </a:r>
            <a:r>
              <a:rPr lang="pl-PL" sz="1050" dirty="0">
                <a:hlinkClick r:id="rId9"/>
              </a:rPr>
              <a:t>http://</a:t>
            </a:r>
            <a:r>
              <a:rPr lang="pl-PL" sz="1050" dirty="0" smtClean="0">
                <a:hlinkClick r:id="rId9"/>
              </a:rPr>
              <a:t>upload.wikimedia.org/wikipedia/commons/thumb/e/ee/Star-Saphire.jpg/220px-Star-Saphire.jpg</a:t>
            </a:r>
            <a:endParaRPr lang="pl-PL" sz="1050" dirty="0" smtClean="0"/>
          </a:p>
          <a:p>
            <a:pPr marL="0" indent="0">
              <a:buNone/>
            </a:pPr>
            <a:endParaRPr lang="cs-CZ" sz="1050" dirty="0"/>
          </a:p>
        </p:txBody>
      </p:sp>
    </p:spTree>
    <p:extLst>
      <p:ext uri="{BB962C8B-B14F-4D97-AF65-F5344CB8AC3E}">
        <p14:creationId xmlns:p14="http://schemas.microsoft.com/office/powerpoint/2010/main" xmlns="" val="912166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 dumy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dumy</Template>
  <TotalTime>805</TotalTime>
  <Words>345</Words>
  <Application>Microsoft Office PowerPoint</Application>
  <PresentationFormat>Předvádění na obrazovce (4:3)</PresentationFormat>
  <Paragraphs>79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šablona dumy</vt:lpstr>
      <vt:lpstr>Snímek 1</vt:lpstr>
      <vt:lpstr>Kovy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22</cp:revision>
  <dcterms:created xsi:type="dcterms:W3CDTF">2013-02-17T15:43:31Z</dcterms:created>
  <dcterms:modified xsi:type="dcterms:W3CDTF">2014-09-17T09:39:09Z</dcterms:modified>
</cp:coreProperties>
</file>