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6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4/42/Jasper.pebble.600pix.jpg/248px-Jasper.pebble.600pix.jpg" TargetMode="External"/><Relationship Id="rId3" Type="http://schemas.openxmlformats.org/officeDocument/2006/relationships/hyperlink" Target="http://upload.wikimedia.org/wikipedia/commons/thumb/e/e7/Quartz_Crystal.jpg/248px-Quartz_Crystal.jpg" TargetMode="External"/><Relationship Id="rId7" Type="http://schemas.openxmlformats.org/officeDocument/2006/relationships/hyperlink" Target="http://upload.wikimedia.org/wikipedia/commons/thumb/c/c0/Quartzofume%C3%A92EZ.jpg/248px-Quartzofume%C3%A92EZ.jpg" TargetMode="External"/><Relationship Id="rId2" Type="http://schemas.openxmlformats.org/officeDocument/2006/relationships/hyperlink" Target="http://upload.wikimedia.org/wikipedia/commons/thumb/d/d3/Uncut_Rose_Quartz.jpg/248px-Uncut_Rose_Quartz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e/e8/Citrine_1_(Russie).jpg/248px-Citrine_1_(Russie).jpg" TargetMode="External"/><Relationship Id="rId5" Type="http://schemas.openxmlformats.org/officeDocument/2006/relationships/hyperlink" Target="http://upload.wikimedia.org/wikipedia/commons/thumb/e/e8/Achat_002.jpg/248px-Achat_002.jpg" TargetMode="External"/><Relationship Id="rId4" Type="http://schemas.openxmlformats.org/officeDocument/2006/relationships/hyperlink" Target="http://upload.wikimedia.org/wikipedia/commons/thumb/5/5e/USDA_Mineral_Smokey_Quartz_93v3949.jpg/248px-USDA_Mineral_Smokey_Quartz_93v394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0316740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21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Křemík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14.2.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15.2. 2013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89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Křemík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999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Doplň s pomocí periodické soustavy prvků</a:t>
            </a:r>
          </a:p>
          <a:p>
            <a:r>
              <a:rPr lang="cs-CZ" dirty="0" smtClean="0"/>
              <a:t>Latinský název:</a:t>
            </a:r>
          </a:p>
          <a:p>
            <a:r>
              <a:rPr lang="cs-CZ" dirty="0" smtClean="0"/>
              <a:t>Chemická značka:</a:t>
            </a:r>
          </a:p>
          <a:p>
            <a:r>
              <a:rPr lang="cs-CZ" dirty="0" smtClean="0"/>
              <a:t>Elektronegativita</a:t>
            </a:r>
          </a:p>
          <a:p>
            <a:r>
              <a:rPr lang="cs-CZ" dirty="0" smtClean="0"/>
              <a:t>Skupina:</a:t>
            </a:r>
          </a:p>
          <a:p>
            <a:r>
              <a:rPr lang="cs-CZ" dirty="0" smtClean="0"/>
              <a:t>Perioda: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552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cs-CZ" dirty="0"/>
              <a:t>t</a:t>
            </a:r>
            <a:r>
              <a:rPr lang="cs-CZ" dirty="0" smtClean="0"/>
              <a:t>vrdý, křehký, polokov</a:t>
            </a:r>
          </a:p>
          <a:p>
            <a:r>
              <a:rPr lang="cs-CZ" dirty="0"/>
              <a:t>d</a:t>
            </a:r>
            <a:r>
              <a:rPr lang="cs-CZ" dirty="0" smtClean="0"/>
              <a:t>ruhý nejrozšířenější prvek na Zemi </a:t>
            </a:r>
          </a:p>
          <a:p>
            <a:r>
              <a:rPr lang="cs-CZ" dirty="0" smtClean="0"/>
              <a:t>přidává se do slitin pro zvýšení tvrdosti</a:t>
            </a:r>
          </a:p>
          <a:p>
            <a:r>
              <a:rPr lang="cs-CZ" dirty="0" smtClean="0"/>
              <a:t>má uplatnění jako polovodič v elektronice – diody, tranzistory</a:t>
            </a:r>
          </a:p>
          <a:p>
            <a:r>
              <a:rPr lang="cs-CZ" dirty="0" smtClean="0"/>
              <a:t>používá se pro výrobu silikonů – součást lepidel, tmelů, nátěrových a fasádních hmot</a:t>
            </a:r>
          </a:p>
          <a:p>
            <a:r>
              <a:rPr lang="cs-CZ" dirty="0" smtClean="0"/>
              <a:t>silikony jsou velice odolné, jsou hydrofobní</a:t>
            </a:r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865515"/>
          </a:xfrm>
        </p:spPr>
        <p:txBody>
          <a:bodyPr/>
          <a:lstStyle/>
          <a:p>
            <a:r>
              <a:rPr lang="cs-CZ" dirty="0" smtClean="0"/>
              <a:t>ve zdravotnictví se využívají k výrobě zdravotnických pomůcek, protéz a implantátů</a:t>
            </a:r>
          </a:p>
          <a:p>
            <a:r>
              <a:rPr lang="cs-CZ" dirty="0" smtClean="0"/>
              <a:t>křemík je obsažen v chloupcích kopřiv</a:t>
            </a:r>
          </a:p>
          <a:p>
            <a:r>
              <a:rPr lang="cs-CZ" dirty="0" smtClean="0"/>
              <a:t>v těle dospělého člověka přibližně 1 g – kosti chrupavky, zubní sklovina  </a:t>
            </a:r>
          </a:p>
          <a:p>
            <a:r>
              <a:rPr lang="cs-CZ" dirty="0" smtClean="0"/>
              <a:t>vyskytuje </a:t>
            </a:r>
            <a:r>
              <a:rPr lang="cs-CZ" dirty="0"/>
              <a:t>se pouze ve sloučeninách</a:t>
            </a:r>
          </a:p>
          <a:p>
            <a:r>
              <a:rPr lang="cs-CZ" dirty="0"/>
              <a:t>křemen SIO</a:t>
            </a:r>
            <a:r>
              <a:rPr lang="cs-CZ" baseline="-25000" dirty="0"/>
              <a:t>2</a:t>
            </a:r>
            <a:r>
              <a:rPr lang="cs-CZ" dirty="0"/>
              <a:t> – různě zbarvený nerost, najdeme v písku, hlavní součást skla</a:t>
            </a:r>
          </a:p>
          <a:p>
            <a:r>
              <a:rPr lang="cs-CZ" dirty="0"/>
              <a:t> vyskytuje se ve všech vyvřelých horninách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rot="10800000" flipV="1">
            <a:off x="457200" y="188640"/>
            <a:ext cx="8229600" cy="66693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Růženín                     </a:t>
            </a:r>
            <a:r>
              <a:rPr lang="cs-CZ" dirty="0" smtClean="0"/>
              <a:t>Křišťál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Záhněda                   Achát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23622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1" y="332656"/>
            <a:ext cx="3130627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827" y="3140969"/>
            <a:ext cx="1915065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8761" y="3140968"/>
            <a:ext cx="2880319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Ametyst                    Citrín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Morion</a:t>
            </a:r>
            <a:r>
              <a:rPr lang="cs-CZ" dirty="0" smtClean="0"/>
              <a:t>                     Jaspis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23622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4663"/>
            <a:ext cx="23622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236220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24944"/>
            <a:ext cx="2362200" cy="261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endParaRPr lang="cs-CZ" sz="1050" dirty="0"/>
          </a:p>
          <a:p>
            <a:pPr marL="0" indent="0">
              <a:buNone/>
            </a:pPr>
            <a:r>
              <a:rPr lang="pt-BR" sz="1050" dirty="0" smtClean="0"/>
              <a:t>AUTOR </a:t>
            </a:r>
            <a:r>
              <a:rPr lang="pt-BR" sz="1050" dirty="0"/>
              <a:t>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2"/>
              </a:rPr>
              <a:t>http://</a:t>
            </a:r>
            <a:r>
              <a:rPr lang="pt-BR" sz="1050" dirty="0" smtClean="0">
                <a:hlinkClick r:id="rId2"/>
              </a:rPr>
              <a:t>upload.wikimedia.org/wikipedia/commons/thumb/d/d3/Uncut_Rose_Quartz.jpg/248px-Uncut_Rose_Quartz.jpg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3"/>
              </a:rPr>
              <a:t>http://</a:t>
            </a:r>
            <a:r>
              <a:rPr lang="pt-BR" sz="1050" dirty="0" smtClean="0">
                <a:hlinkClick r:id="rId3"/>
              </a:rPr>
              <a:t>upload.wikimedia.org/wikipedia/commons/thumb/e/e7/Quartz_Crystal.jpg/248px-Quartz_Crystal.jpg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4"/>
              </a:rPr>
              <a:t>http://</a:t>
            </a:r>
            <a:r>
              <a:rPr lang="pt-BR" sz="1050" dirty="0" smtClean="0">
                <a:hlinkClick r:id="rId4"/>
              </a:rPr>
              <a:t>upload.wikimedia.org/wikipedia/commons/thumb/5/5e/USDA_Mineral_Smokey_Quartz_93v3949.jpg/248px-USDA_Mineral_Smokey_Quartz_93v3949.jpg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5"/>
              </a:rPr>
              <a:t>http://</a:t>
            </a:r>
            <a:r>
              <a:rPr lang="pt-BR" sz="1050" dirty="0" smtClean="0">
                <a:hlinkClick r:id="rId5"/>
              </a:rPr>
              <a:t>upload.wikimedia.org/wikipedia/commons/thumb/e/e8/Achat_002.jpg/248px-Achat_002.jpg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6"/>
              </a:rPr>
              <a:t>http://upload.wikimedia.org/wikipedia/commons/thumb/e/e8/Citrine_1_%28Russie%29.jpg/248px-Citrine_1_%</a:t>
            </a:r>
            <a:r>
              <a:rPr lang="pt-BR" sz="1050" dirty="0" smtClean="0">
                <a:hlinkClick r:id="rId6"/>
              </a:rPr>
              <a:t>28Russie%29.jpg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7"/>
              </a:rPr>
              <a:t>http://</a:t>
            </a:r>
            <a:r>
              <a:rPr lang="pt-BR" sz="1050" dirty="0" smtClean="0">
                <a:hlinkClick r:id="rId7"/>
              </a:rPr>
              <a:t>upload.wikimedia.org/wikipedia/commons/thumb/c/c0/Quartzofume%C3%A92EZ.jpg/248px-Quartzofume%C3%A92EZ.jpg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14.2.2013]. Dostupný na WWW: </a:t>
            </a:r>
            <a:r>
              <a:rPr lang="pt-BR" sz="1050" dirty="0">
                <a:hlinkClick r:id="rId8"/>
              </a:rPr>
              <a:t>http://</a:t>
            </a:r>
            <a:r>
              <a:rPr lang="pt-BR" sz="1050" dirty="0" smtClean="0">
                <a:hlinkClick r:id="rId8"/>
              </a:rPr>
              <a:t>upload.wikimedia.org/wikipedia/commons/thumb/4/42/Jasper.pebble.600pix.jpg/248px-Jasper.pebble.600pix.jpg</a:t>
            </a: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94</TotalTime>
  <Words>245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šablona dumy</vt:lpstr>
      <vt:lpstr>Snímek 1</vt:lpstr>
      <vt:lpstr>Křemík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14</cp:revision>
  <dcterms:created xsi:type="dcterms:W3CDTF">2013-02-14T13:05:14Z</dcterms:created>
  <dcterms:modified xsi:type="dcterms:W3CDTF">2014-09-17T08:34:36Z</dcterms:modified>
</cp:coreProperties>
</file>