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67321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Oxidy - názvosloví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26.3.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Názvosloví oxidů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oxidy jsou dvouprvkové sloučeniny kyslíku s jiným prvkem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xidační číslo kyslíku v oxidech je vždy –II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platí, že součet oxidačních čísel je roven nule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názvy oxidů jsou dvouslovné: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odstatné jméno – oxid</a:t>
            </a:r>
          </a:p>
          <a:p>
            <a:pPr marL="0" indent="0">
              <a:buNone/>
            </a:pPr>
            <a:r>
              <a:rPr lang="cs-CZ" dirty="0" smtClean="0"/>
              <a:t>přídavné jméno – název druhého prvku s příponou podle oxidačního 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Vytvoření názvu oxidů</a:t>
            </a:r>
          </a:p>
          <a:p>
            <a:pPr marL="0" indent="0" algn="ctr">
              <a:buNone/>
            </a:pPr>
            <a:r>
              <a:rPr lang="cs-CZ" sz="5400" b="1" dirty="0" smtClean="0"/>
              <a:t>Al</a:t>
            </a:r>
            <a:r>
              <a:rPr lang="cs-CZ" sz="5400" b="1" baseline="-25000" dirty="0" smtClean="0"/>
              <a:t>2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x</a:t>
            </a:r>
            <a:r>
              <a:rPr lang="cs-CZ" sz="5400" b="1" baseline="-25000" dirty="0" smtClean="0"/>
              <a:t> </a:t>
            </a:r>
            <a:r>
              <a:rPr lang="cs-CZ" sz="5400" b="1" dirty="0" smtClean="0"/>
              <a:t>O</a:t>
            </a:r>
            <a:r>
              <a:rPr lang="cs-CZ" sz="5400" b="1" baseline="-25000" dirty="0" smtClean="0"/>
              <a:t>3</a:t>
            </a:r>
            <a:r>
              <a:rPr lang="cs-CZ" sz="5400" b="1" baseline="30000" dirty="0" smtClean="0">
                <a:solidFill>
                  <a:srgbClr val="FF0000"/>
                </a:solidFill>
              </a:rPr>
              <a:t>-II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oxidační</a:t>
            </a:r>
            <a:r>
              <a:rPr lang="cs-CZ" sz="6000" b="1" dirty="0" smtClean="0"/>
              <a:t> </a:t>
            </a:r>
            <a:r>
              <a:rPr lang="cs-CZ" dirty="0" smtClean="0"/>
              <a:t>číslo kyslíku je vždy –II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řížové pravidlo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součet oxidačních čísel je roven 0, určení oxidačního čísla prvku podle rovnice</a:t>
            </a:r>
          </a:p>
          <a:p>
            <a:pPr marL="0" indent="0">
              <a:buNone/>
            </a:pPr>
            <a:r>
              <a:rPr lang="cs-CZ" dirty="0" smtClean="0"/>
              <a:t>2*x + 3*(-II) = 0</a:t>
            </a:r>
          </a:p>
          <a:p>
            <a:pPr marL="0" indent="0">
              <a:buNone/>
            </a:pPr>
            <a:r>
              <a:rPr lang="cs-CZ" dirty="0" smtClean="0"/>
              <a:t>2*x – 6 = 0</a:t>
            </a:r>
          </a:p>
          <a:p>
            <a:pPr marL="0" indent="0">
              <a:buNone/>
            </a:pPr>
            <a:r>
              <a:rPr lang="cs-CZ" dirty="0" smtClean="0"/>
              <a:t>2*x = 6</a:t>
            </a:r>
          </a:p>
          <a:p>
            <a:pPr marL="0" indent="0">
              <a:buNone/>
            </a:pPr>
            <a:r>
              <a:rPr lang="cs-CZ" dirty="0" smtClean="0"/>
              <a:t>x = III oxidační číslo hliníku je III  </a:t>
            </a:r>
            <a:r>
              <a:rPr lang="cs-CZ" b="1" dirty="0" smtClean="0">
                <a:solidFill>
                  <a:srgbClr val="FF0000"/>
                </a:solidFill>
              </a:rPr>
              <a:t>oxid hlinitý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Vytvoření vzorce oxidů</a:t>
            </a:r>
          </a:p>
          <a:p>
            <a:pPr marL="0" indent="0" algn="ctr">
              <a:buNone/>
            </a:pPr>
            <a:r>
              <a:rPr lang="cs-CZ" b="1" dirty="0" smtClean="0"/>
              <a:t>oxid sírový </a:t>
            </a: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napíšeme značky prvků   </a:t>
            </a:r>
            <a:r>
              <a:rPr lang="cs-CZ" b="1" dirty="0" smtClean="0"/>
              <a:t>SO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doplníme oxidační čísla   </a:t>
            </a:r>
            <a:r>
              <a:rPr lang="cs-CZ" b="1" dirty="0" smtClean="0"/>
              <a:t>S</a:t>
            </a:r>
            <a:r>
              <a:rPr lang="cs-CZ" b="1" baseline="30000" dirty="0" smtClean="0">
                <a:solidFill>
                  <a:srgbClr val="FF0000"/>
                </a:solidFill>
              </a:rPr>
              <a:t>VI</a:t>
            </a:r>
            <a:r>
              <a:rPr lang="cs-CZ" b="1" dirty="0" smtClean="0"/>
              <a:t>O</a:t>
            </a:r>
            <a:r>
              <a:rPr lang="cs-CZ" b="1" baseline="30000" dirty="0" smtClean="0">
                <a:solidFill>
                  <a:srgbClr val="FF0000"/>
                </a:solidFill>
              </a:rPr>
              <a:t>-II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použijeme křížové pravidlo </a:t>
            </a:r>
            <a:r>
              <a:rPr lang="cs-CZ" sz="4400" b="1" dirty="0" smtClean="0"/>
              <a:t>S</a:t>
            </a:r>
            <a:r>
              <a:rPr lang="cs-CZ" sz="4400" b="1" baseline="-25000" dirty="0" smtClean="0">
                <a:solidFill>
                  <a:srgbClr val="00B050"/>
                </a:solidFill>
              </a:rPr>
              <a:t>2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VI</a:t>
            </a:r>
            <a:r>
              <a:rPr lang="cs-CZ" sz="4400" b="1" dirty="0" smtClean="0"/>
              <a:t>O</a:t>
            </a:r>
            <a:r>
              <a:rPr lang="cs-CZ" sz="4400" b="1" baseline="-25000" dirty="0" smtClean="0">
                <a:solidFill>
                  <a:srgbClr val="00B050"/>
                </a:solidFill>
              </a:rPr>
              <a:t>6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-II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poměr atomů je vždy nejmenší, vydělíme počty atomů největším společným násobkem     					    </a:t>
            </a:r>
            <a:r>
              <a:rPr lang="cs-CZ" sz="4400" b="1" dirty="0" smtClean="0"/>
              <a:t>SO</a:t>
            </a:r>
            <a:r>
              <a:rPr lang="cs-CZ" sz="4400" b="1" baseline="-25000" dirty="0" smtClean="0"/>
              <a:t>3</a:t>
            </a:r>
            <a:endParaRPr lang="cs-CZ" sz="4400" b="1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012160" y="3169185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880337" y="3104964"/>
            <a:ext cx="563871" cy="2802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 procvičení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utvořte názvy oxidů: </a:t>
            </a:r>
            <a:r>
              <a:rPr lang="cs-CZ" dirty="0" smtClean="0"/>
              <a:t>PbO</a:t>
            </a:r>
            <a:r>
              <a:rPr lang="cs-CZ" baseline="-25000" dirty="0" smtClean="0"/>
              <a:t>2</a:t>
            </a:r>
            <a:r>
              <a:rPr lang="cs-CZ" dirty="0" smtClean="0"/>
              <a:t>, </a:t>
            </a:r>
            <a:r>
              <a:rPr lang="cs-CZ" dirty="0" err="1" smtClean="0"/>
              <a:t>CaO</a:t>
            </a:r>
            <a:r>
              <a:rPr lang="cs-CZ" dirty="0" smtClean="0"/>
              <a:t>, P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5</a:t>
            </a:r>
            <a:r>
              <a:rPr lang="cs-CZ" dirty="0" smtClean="0"/>
              <a:t>, N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utvořte vzorce oxidů: </a:t>
            </a:r>
            <a:r>
              <a:rPr lang="cs-CZ" dirty="0" smtClean="0"/>
              <a:t>oxid manganistý, oxid </a:t>
            </a:r>
            <a:r>
              <a:rPr lang="cs-CZ" dirty="0" err="1" smtClean="0"/>
              <a:t>bromný</a:t>
            </a:r>
            <a:r>
              <a:rPr lang="cs-CZ" dirty="0" smtClean="0"/>
              <a:t>, oxid arsenitý, oxid hořečnatý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88</TotalTime>
  <Words>266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Názvosloví oxidů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16</cp:revision>
  <dcterms:created xsi:type="dcterms:W3CDTF">2013-02-17T15:43:31Z</dcterms:created>
  <dcterms:modified xsi:type="dcterms:W3CDTF">2013-07-01T09:29:47Z</dcterms:modified>
</cp:coreProperties>
</file>