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7" r:id="rId11"/>
    <p:sldId id="268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3E02AE-831D-4DD2-8B25-65E362E15CA8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4E428A-68D7-41B4-A99A-5AB882FA57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8182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4E428A-68D7-41B4-A99A-5AB882FA576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579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B2591-55C6-4530-AC90-19EF97D8D097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AD3D-C6A1-4B13-9717-88A63AEC3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8039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B2591-55C6-4530-AC90-19EF97D8D097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AD3D-C6A1-4B13-9717-88A63AEC3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706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B2591-55C6-4530-AC90-19EF97D8D097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AD3D-C6A1-4B13-9717-88A63AEC3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1150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B2591-55C6-4530-AC90-19EF97D8D097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AD3D-C6A1-4B13-9717-88A63AEC3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6882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B2591-55C6-4530-AC90-19EF97D8D097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AD3D-C6A1-4B13-9717-88A63AEC3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093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B2591-55C6-4530-AC90-19EF97D8D097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AD3D-C6A1-4B13-9717-88A63AEC3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53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B2591-55C6-4530-AC90-19EF97D8D097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AD3D-C6A1-4B13-9717-88A63AEC3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958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B2591-55C6-4530-AC90-19EF97D8D097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AD3D-C6A1-4B13-9717-88A63AEC3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664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B2591-55C6-4530-AC90-19EF97D8D097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AD3D-C6A1-4B13-9717-88A63AEC3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026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B2591-55C6-4530-AC90-19EF97D8D097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AD3D-C6A1-4B13-9717-88A63AEC3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4370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B2591-55C6-4530-AC90-19EF97D8D097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2AD3D-C6A1-4B13-9717-88A63AEC3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5381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CB2591-55C6-4530-AC90-19EF97D8D097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E2AD3D-C6A1-4B13-9717-88A63AEC3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434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08744" y="4365104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VY_32_INOVACE_05-26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165592" y="692696"/>
            <a:ext cx="27396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Elektřina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7998450"/>
              </p:ext>
            </p:extLst>
          </p:nvPr>
        </p:nvGraphicFramePr>
        <p:xfrm>
          <a:off x="1501149" y="1988840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Elektřina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Ohmův zákon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29.7.2011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Seznamuje se závislostí proudu na odporu a napětí,</a:t>
                      </a:r>
                      <a:r>
                        <a:rPr lang="cs-CZ" sz="1400" kern="50" baseline="0" dirty="0" smtClean="0">
                          <a:effectLst/>
                        </a:rPr>
                        <a:t> </a:t>
                      </a:r>
                      <a:r>
                        <a:rPr lang="cs-CZ" sz="1400" kern="50" dirty="0" smtClean="0">
                          <a:effectLst/>
                        </a:rPr>
                        <a:t>procvičuje na</a:t>
                      </a:r>
                      <a:r>
                        <a:rPr lang="cs-CZ" sz="1400" kern="50" baseline="0" dirty="0" smtClean="0">
                          <a:effectLst/>
                        </a:rPr>
                        <a:t> příkladech vzájemný vztah těchto veličin</a:t>
                      </a:r>
                      <a:r>
                        <a:rPr lang="cs-CZ" sz="1400" kern="50" dirty="0" smtClean="0">
                          <a:effectLst/>
                        </a:rPr>
                        <a:t> 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392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Ohmův zákon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Jak závisí proud na napětí?</a:t>
            </a:r>
          </a:p>
          <a:p>
            <a:r>
              <a:rPr lang="cs-CZ" sz="2000" b="1" dirty="0" smtClean="0"/>
              <a:t>Kolikrát se zvětší napětí, tolikrát se zvětší proud.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Jak závisí proud na odporu?</a:t>
            </a:r>
          </a:p>
          <a:p>
            <a:r>
              <a:rPr lang="cs-CZ" sz="2000" b="1" dirty="0" smtClean="0"/>
              <a:t>Při stejném napětí může rezistorem procházet buď větší, nebo menší proud, podle toho, jaký je odpor. 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Kolikrát menší proud prochází rezistorem, tolikrát větší je odpor tohoto rezistoru.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2196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Znění Ohmova zákona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rgbClr val="C00000"/>
                </a:solidFill>
              </a:ln>
            </p:spPr>
            <p:txBody>
              <a:bodyPr>
                <a:normAutofit/>
              </a:bodyPr>
              <a:lstStyle/>
              <a:p>
                <a:endParaRPr lang="cs-CZ" sz="2000" dirty="0" smtClean="0"/>
              </a:p>
              <a:p>
                <a:r>
                  <a:rPr lang="cs-CZ" sz="2000" b="1" dirty="0" smtClean="0"/>
                  <a:t>Když je odpor rezistoru 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R</a:t>
                </a:r>
                <a:r>
                  <a:rPr lang="cs-CZ" sz="2000" b="1" dirty="0" smtClean="0"/>
                  <a:t> a napětí mezi jeho konci 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U</a:t>
                </a:r>
                <a:r>
                  <a:rPr lang="cs-CZ" sz="2000" b="1" dirty="0" smtClean="0"/>
                  <a:t>, pak rezistorem prochází proud:</a:t>
                </a:r>
              </a:p>
              <a:p>
                <a:pPr marL="0" indent="0">
                  <a:buNone/>
                </a:pPr>
                <a:endParaRPr lang="cs-CZ" sz="2000" dirty="0"/>
              </a:p>
              <a:p>
                <a:pPr marL="0" indent="0">
                  <a:buNone/>
                </a:pPr>
                <a:r>
                  <a:rPr lang="cs-CZ" sz="2000" dirty="0"/>
                  <a:t>	</a:t>
                </a:r>
                <a:r>
                  <a:rPr lang="cs-CZ" sz="2000" b="1" dirty="0" smtClean="0"/>
                  <a:t>proud</a:t>
                </a:r>
                <a:r>
                  <a:rPr lang="cs-CZ" sz="2000" dirty="0" smtClean="0"/>
                  <a:t> </a:t>
                </a:r>
                <a:r>
                  <a:rPr lang="cs-CZ" sz="2400" b="1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 smtClean="0">
                            <a:latin typeface="Cambria Math"/>
                          </a:rPr>
                          <m:t>𝐧𝐚𝐩</m:t>
                        </m:r>
                        <m:r>
                          <a:rPr lang="cs-CZ" sz="2400" b="1" i="0" smtClean="0">
                            <a:latin typeface="Cambria Math"/>
                          </a:rPr>
                          <m:t>ě</m:t>
                        </m:r>
                        <m:r>
                          <a:rPr lang="cs-CZ" sz="2400" b="1" i="0" smtClean="0">
                            <a:latin typeface="Cambria Math"/>
                          </a:rPr>
                          <m:t>𝐭</m:t>
                        </m:r>
                        <m:r>
                          <a:rPr lang="cs-CZ" sz="2400" b="1" i="0" smtClean="0">
                            <a:latin typeface="Cambria Math"/>
                          </a:rPr>
                          <m:t>í</m:t>
                        </m:r>
                      </m:num>
                      <m:den>
                        <m:r>
                          <a:rPr lang="cs-CZ" sz="2400" b="1" i="0" smtClean="0">
                            <a:latin typeface="Cambria Math"/>
                          </a:rPr>
                          <m:t>𝐨𝐝𝐩𝐨𝐫</m:t>
                        </m:r>
                      </m:den>
                    </m:f>
                  </m:oMath>
                </a14:m>
                <a:endParaRPr lang="cs-CZ" sz="2400" b="1" dirty="0" smtClean="0"/>
              </a:p>
              <a:p>
                <a:pPr marL="457200" lvl="1" indent="0">
                  <a:buNone/>
                </a:pPr>
                <a:r>
                  <a:rPr lang="cs-CZ" sz="3200" b="1" dirty="0" smtClean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latin typeface="Cambria Math"/>
                          </a:rPr>
                          <m:t>𝐔</m:t>
                        </m:r>
                      </m:num>
                      <m:den>
                        <m:r>
                          <a:rPr lang="cs-CZ" sz="3200" b="1" i="0" smtClean="0">
                            <a:latin typeface="Cambria Math"/>
                          </a:rPr>
                          <m:t>𝐑</m:t>
                        </m:r>
                      </m:den>
                    </m:f>
                  </m:oMath>
                </a14:m>
                <a:r>
                  <a:rPr lang="cs-CZ" sz="3200" b="1" dirty="0" smtClean="0"/>
                  <a:t>	</a:t>
                </a:r>
                <a:r>
                  <a:rPr lang="cs-CZ" sz="2000" b="1" dirty="0" smtClean="0"/>
                  <a:t>	</a:t>
                </a:r>
                <a:r>
                  <a:rPr lang="cs-CZ" b="1" dirty="0" smtClean="0"/>
                  <a:t>I = U : R</a:t>
                </a:r>
              </a:p>
              <a:p>
                <a:pPr marL="457200" lvl="1" indent="0">
                  <a:buNone/>
                </a:pPr>
                <a:endParaRPr lang="cs-CZ" sz="2000" dirty="0" smtClean="0"/>
              </a:p>
              <a:p>
                <a:pPr marL="457200" lvl="1" indent="0">
                  <a:buNone/>
                </a:pPr>
                <a:r>
                  <a:rPr lang="cs-CZ" sz="2000" b="1" dirty="0" smtClean="0">
                    <a:solidFill>
                      <a:srgbClr val="002060"/>
                    </a:solidFill>
                  </a:rPr>
                  <a:t>Proud, který prochází rezistorem, je nepřímo úměrný jeho odporu</a:t>
                </a:r>
                <a:r>
                  <a:rPr lang="cs-CZ" sz="2000" dirty="0" smtClean="0">
                    <a:solidFill>
                      <a:srgbClr val="002060"/>
                    </a:solidFill>
                  </a:rPr>
                  <a:t>. </a:t>
                </a:r>
                <a:r>
                  <a:rPr lang="cs-CZ" sz="2000" dirty="0" smtClean="0"/>
                  <a:t/>
                </a:r>
                <a:br>
                  <a:rPr lang="cs-CZ" sz="2000" dirty="0" smtClean="0"/>
                </a:br>
                <a:r>
                  <a:rPr lang="cs-CZ" sz="2000" b="1" dirty="0" smtClean="0">
                    <a:solidFill>
                      <a:srgbClr val="FF0000"/>
                    </a:solidFill>
                  </a:rPr>
                  <a:t>Je také přímo úměrný napětí mezi vývody rezistorů.</a:t>
                </a:r>
                <a:endParaRPr lang="cs-CZ" sz="20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518"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08483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Jak vypočítáme proud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632362"/>
                <a:ext cx="8229600" cy="4525963"/>
              </a:xfrm>
              <a:ln>
                <a:solidFill>
                  <a:srgbClr val="C00000"/>
                </a:solidFill>
              </a:ln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rgbClr val="FF0000"/>
                    </a:solidFill>
                  </a:rPr>
                  <a:t>Když je napětí ve voltech a odpor v ohmech, vyjde proud v ampérech.</a:t>
                </a:r>
              </a:p>
              <a:p>
                <a:endParaRPr lang="cs-CZ" sz="2000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2000" b="1" i="1" dirty="0" smtClean="0">
                    <a:solidFill>
                      <a:schemeClr val="tx2"/>
                    </a:solidFill>
                  </a:rPr>
                  <a:t>Příklad</a:t>
                </a:r>
                <a:r>
                  <a:rPr lang="cs-CZ" sz="2000" i="1" dirty="0" smtClean="0">
                    <a:solidFill>
                      <a:schemeClr val="tx2"/>
                    </a:solidFill>
                  </a:rPr>
                  <a:t>:</a:t>
                </a:r>
                <a:r>
                  <a:rPr lang="cs-CZ" sz="2000" dirty="0" smtClean="0"/>
                  <a:t> </a:t>
                </a:r>
                <a:r>
                  <a:rPr lang="cs-CZ" sz="2000" b="1" dirty="0" smtClean="0"/>
                  <a:t>Když je topná spirála vařiče rozžhavená, je její odpor 50 </a:t>
                </a:r>
                <a:r>
                  <a:rPr lang="el-GR" sz="2000" b="1" dirty="0" smtClean="0"/>
                  <a:t>Ω</a:t>
                </a:r>
                <a:r>
                  <a:rPr lang="cs-CZ" sz="2000" b="1" dirty="0" smtClean="0"/>
                  <a:t>. Jaký proud spirálou prochází, když je vařič připojen k síti?</a:t>
                </a:r>
              </a:p>
              <a:p>
                <a:pPr marL="0" indent="0">
                  <a:buNone/>
                </a:pPr>
                <a:r>
                  <a:rPr lang="cs-CZ" sz="2000" b="1" i="1" dirty="0" smtClean="0">
                    <a:solidFill>
                      <a:schemeClr val="tx2"/>
                    </a:solidFill>
                  </a:rPr>
                  <a:t>Zápis: </a:t>
                </a:r>
                <a:r>
                  <a:rPr lang="cs-CZ" sz="2000" b="1" dirty="0" smtClean="0"/>
                  <a:t>	U = 230 V</a:t>
                </a:r>
                <a:r>
                  <a:rPr lang="cs-CZ" sz="2000" b="1" dirty="0"/>
                  <a:t> </a:t>
                </a:r>
                <a:r>
                  <a:rPr lang="cs-CZ" sz="2000" b="1" dirty="0" smtClean="0"/>
                  <a:t>	R = 50 </a:t>
                </a:r>
                <a:r>
                  <a:rPr lang="el-GR" sz="2000" b="1" dirty="0" smtClean="0"/>
                  <a:t>Ω</a:t>
                </a:r>
                <a:r>
                  <a:rPr lang="cs-CZ" sz="2000" b="1" dirty="0"/>
                  <a:t> </a:t>
                </a:r>
                <a:r>
                  <a:rPr lang="cs-CZ" sz="2000" b="1" dirty="0" smtClean="0"/>
                  <a:t>	I = ? A </a:t>
                </a:r>
              </a:p>
              <a:p>
                <a:pPr marL="0" indent="0">
                  <a:buNone/>
                </a:pPr>
                <a:r>
                  <a:rPr lang="cs-CZ" dirty="0" smtClean="0"/>
                  <a:t>	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latin typeface="Cambria Math"/>
                          </a:rPr>
                          <m:t>𝐔</m:t>
                        </m:r>
                      </m:num>
                      <m:den>
                        <m:r>
                          <a:rPr lang="cs-CZ" b="1" i="0" smtClean="0">
                            <a:latin typeface="Cambria Math"/>
                          </a:rPr>
                          <m:t>𝐑</m:t>
                        </m:r>
                      </m:den>
                    </m:f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sz="2000" dirty="0"/>
              </a:p>
              <a:p>
                <a:pPr marL="0" indent="0">
                  <a:buNone/>
                </a:pPr>
                <a:r>
                  <a:rPr lang="cs-CZ" sz="2800" b="1" dirty="0" smtClean="0"/>
                  <a:t>I</a:t>
                </a:r>
                <a:r>
                  <a:rPr lang="cs-CZ" sz="2000" b="1" dirty="0" smtClean="0"/>
                  <a:t> </a:t>
                </a:r>
                <a:r>
                  <a:rPr lang="cs-CZ" sz="2400" b="1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𝟐𝟑𝟎</m:t>
                        </m:r>
                        <m:r>
                          <a:rPr lang="cs-CZ" sz="2400" b="1" i="1" smtClean="0">
                            <a:latin typeface="Cambria Math"/>
                          </a:rPr>
                          <m:t> 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𝑽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𝟓𝟎</m:t>
                        </m:r>
                        <m:r>
                          <a:rPr lang="cs-CZ" sz="2400" b="1" i="1" smtClean="0">
                            <a:latin typeface="Cambria Math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l-GR" sz="2400" b="1" dirty="0" smtClean="0"/>
                          <m:t>Ω</m:t>
                        </m:r>
                      </m:den>
                    </m:f>
                  </m:oMath>
                </a14:m>
                <a:endParaRPr lang="cs-CZ" sz="2400" b="1" dirty="0" smtClean="0"/>
              </a:p>
              <a:p>
                <a:pPr marL="0" indent="0">
                  <a:buNone/>
                </a:pPr>
                <a:r>
                  <a:rPr lang="cs-CZ" sz="2400" b="1" u="sng" dirty="0" smtClean="0"/>
                  <a:t>I = </a:t>
                </a:r>
                <a:r>
                  <a:rPr lang="cs-CZ" sz="2000" b="1" u="sng" dirty="0" smtClean="0"/>
                  <a:t>4,6 A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Spirálou vařiče prochází proud 4,6 A.</a:t>
                </a:r>
                <a:endParaRPr lang="cs-CZ" sz="2000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632362"/>
                <a:ext cx="8229600" cy="4525963"/>
              </a:xfrm>
              <a:blipFill rotWithShape="1">
                <a:blip r:embed="rId2"/>
                <a:stretch>
                  <a:fillRect l="-1479" t="-538" b="-538"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1344248" y="3438144"/>
            <a:ext cx="914400" cy="9144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288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Jak vypočítáme napětí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C00000"/>
            </a:solidFill>
          </a:ln>
        </p:spPr>
        <p:txBody>
          <a:bodyPr>
            <a:normAutofit lnSpcReduction="10000"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Ohmův zákon je vztah mezi třemi veličinami: napětím, odporem</a:t>
            </a:r>
            <a:br>
              <a:rPr lang="cs-CZ" sz="2000" b="1" dirty="0" smtClean="0"/>
            </a:br>
            <a:r>
              <a:rPr lang="cs-CZ" sz="2000" b="1" dirty="0" smtClean="0"/>
              <a:t> a proudem. Když známe dvě z těchto veličin, můžeme vypočítat třetí.</a:t>
            </a:r>
          </a:p>
          <a:p>
            <a:endParaRPr lang="cs-CZ" sz="2000" b="1" dirty="0" smtClean="0"/>
          </a:p>
          <a:p>
            <a:r>
              <a:rPr lang="cs-CZ" sz="2000" b="1" i="1" dirty="0" smtClean="0">
                <a:solidFill>
                  <a:schemeClr val="tx2"/>
                </a:solidFill>
              </a:rPr>
              <a:t>Příklad: </a:t>
            </a: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Rezistorem</a:t>
            </a:r>
            <a:r>
              <a:rPr lang="cs-CZ" sz="2000" b="1" dirty="0" smtClean="0"/>
              <a:t> o odporu 5 </a:t>
            </a:r>
            <a:r>
              <a:rPr lang="el-GR" sz="2000" b="1" dirty="0" smtClean="0"/>
              <a:t>Ω</a:t>
            </a:r>
            <a:r>
              <a:rPr lang="cs-CZ" sz="2000" b="1" dirty="0" smtClean="0"/>
              <a:t> prochází proud 2 A. Jaké napětí je mezi vývody rezistoru?</a:t>
            </a:r>
          </a:p>
          <a:p>
            <a:r>
              <a:rPr lang="cs-CZ" sz="2000" b="1" i="1" dirty="0" smtClean="0">
                <a:solidFill>
                  <a:schemeClr val="tx2"/>
                </a:solidFill>
              </a:rPr>
              <a:t>Zápis:</a:t>
            </a:r>
            <a:r>
              <a:rPr lang="cs-CZ" sz="2000" b="1" dirty="0" smtClean="0"/>
              <a:t> R = 5 </a:t>
            </a:r>
            <a:r>
              <a:rPr lang="el-GR" sz="2000" b="1" dirty="0" smtClean="0"/>
              <a:t>Ω</a:t>
            </a:r>
            <a:r>
              <a:rPr lang="cs-CZ" sz="2000" b="1" dirty="0" smtClean="0"/>
              <a:t>	I = 2 A 	U = ? V</a:t>
            </a:r>
          </a:p>
          <a:p>
            <a:pPr marL="0" indent="0">
              <a:buNone/>
            </a:pPr>
            <a:r>
              <a:rPr lang="cs-CZ" sz="2800" b="1" dirty="0" smtClean="0"/>
              <a:t>	U = I </a:t>
            </a:r>
            <a:r>
              <a:rPr lang="cs-CZ" sz="2800" b="1" dirty="0" smtClean="0">
                <a:latin typeface="Stencil"/>
              </a:rPr>
              <a:t>∙ </a:t>
            </a:r>
            <a:r>
              <a:rPr lang="cs-CZ" sz="2800" b="1" dirty="0" smtClean="0">
                <a:cs typeface="Arial" pitchFamily="34" charset="0"/>
              </a:rPr>
              <a:t>R</a:t>
            </a:r>
          </a:p>
          <a:p>
            <a:endParaRPr lang="cs-CZ" sz="2000" dirty="0" smtClean="0">
              <a:cs typeface="Arial" pitchFamily="34" charset="0"/>
            </a:endParaRPr>
          </a:p>
          <a:p>
            <a:r>
              <a:rPr lang="cs-CZ" sz="2000" b="1" dirty="0" smtClean="0">
                <a:cs typeface="Arial" pitchFamily="34" charset="0"/>
              </a:rPr>
              <a:t>U = 2 A </a:t>
            </a:r>
            <a:r>
              <a:rPr lang="cs-CZ" sz="2000" b="1" dirty="0" smtClean="0">
                <a:latin typeface="Stencil"/>
                <a:cs typeface="Arial" pitchFamily="34" charset="0"/>
              </a:rPr>
              <a:t>∙ </a:t>
            </a:r>
            <a:r>
              <a:rPr lang="cs-CZ" sz="2000" b="1" dirty="0" smtClean="0">
                <a:cs typeface="Calibri" pitchFamily="34" charset="0"/>
              </a:rPr>
              <a:t>5 </a:t>
            </a:r>
            <a:r>
              <a:rPr lang="el-GR" sz="2000" b="1" dirty="0" smtClean="0">
                <a:cs typeface="Calibri" pitchFamily="34" charset="0"/>
              </a:rPr>
              <a:t>Ω</a:t>
            </a:r>
            <a:endParaRPr lang="cs-CZ" sz="2000" b="1" dirty="0" smtClean="0">
              <a:cs typeface="Calibri" pitchFamily="34" charset="0"/>
            </a:endParaRPr>
          </a:p>
          <a:p>
            <a:r>
              <a:rPr lang="cs-CZ" sz="2000" b="1" u="sng" dirty="0" smtClean="0">
                <a:cs typeface="Calibri" pitchFamily="34" charset="0"/>
              </a:rPr>
              <a:t>U = 10 V</a:t>
            </a:r>
          </a:p>
          <a:p>
            <a:endParaRPr lang="cs-CZ" sz="2000" b="1" dirty="0" smtClean="0">
              <a:cs typeface="Arial" pitchFamily="34" charset="0"/>
            </a:endParaRPr>
          </a:p>
          <a:p>
            <a:r>
              <a:rPr lang="cs-CZ" sz="2000" b="1" dirty="0" smtClean="0"/>
              <a:t>Napětí mezi vývody rezistoru je 10 V.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323664" y="3801600"/>
            <a:ext cx="1512168" cy="5760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428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Jak vypočítáme odpor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rgbClr val="C00000"/>
                </a:solidFill>
              </a:ln>
            </p:spPr>
            <p:txBody>
              <a:bodyPr>
                <a:normAutofit/>
              </a:bodyPr>
              <a:lstStyle/>
              <a:p>
                <a:r>
                  <a:rPr lang="cs-CZ" sz="2000" b="1" dirty="0" smtClean="0">
                    <a:solidFill>
                      <a:srgbClr val="FF0000"/>
                    </a:solidFill>
                  </a:rPr>
                  <a:t>Odpor rezistoru měříme ohmmetrem.</a:t>
                </a:r>
              </a:p>
              <a:p>
                <a:r>
                  <a:rPr lang="cs-CZ" sz="2000" b="1" dirty="0" smtClean="0"/>
                  <a:t>Můžeme ho ale i vypočítat.</a:t>
                </a:r>
              </a:p>
              <a:p>
                <a:r>
                  <a:rPr lang="cs-CZ" sz="2000" b="1" i="1" dirty="0" smtClean="0">
                    <a:solidFill>
                      <a:schemeClr val="tx2"/>
                    </a:solidFill>
                  </a:rPr>
                  <a:t>Příklad: </a:t>
                </a:r>
                <a:r>
                  <a:rPr lang="cs-CZ" sz="2000" b="1" dirty="0" smtClean="0"/>
                  <a:t>Když se neznámý rezistor připojí ke zdroji napětí 12 V, prochází jím proud  3 A. Jaký je odpor rezistoru?</a:t>
                </a:r>
              </a:p>
              <a:p>
                <a:r>
                  <a:rPr lang="cs-CZ" sz="2000" b="1" i="1" dirty="0" smtClean="0">
                    <a:solidFill>
                      <a:schemeClr val="tx2"/>
                    </a:solidFill>
                  </a:rPr>
                  <a:t>Zápis: </a:t>
                </a:r>
                <a:r>
                  <a:rPr lang="cs-CZ" sz="2000" i="1" dirty="0" smtClean="0">
                    <a:solidFill>
                      <a:schemeClr val="tx2"/>
                    </a:solidFill>
                  </a:rPr>
                  <a:t> </a:t>
                </a:r>
                <a:r>
                  <a:rPr lang="cs-CZ" sz="2000" b="1" dirty="0" smtClean="0"/>
                  <a:t>U = 12 V 	I = 3 A 		R = ? </a:t>
                </a:r>
                <a:r>
                  <a:rPr lang="el-GR" sz="2000" b="1" dirty="0" smtClean="0"/>
                  <a:t>Ω</a:t>
                </a:r>
                <a:endParaRPr lang="cs-CZ" sz="2000" b="1" dirty="0" smtClean="0"/>
              </a:p>
              <a:p>
                <a:endParaRPr lang="cs-CZ" sz="2000" dirty="0"/>
              </a:p>
              <a:p>
                <a:r>
                  <a:rPr lang="cs-CZ" sz="2000" dirty="0" smtClean="0"/>
                  <a:t>	</a:t>
                </a:r>
              </a:p>
              <a:p>
                <a:endParaRPr lang="cs-CZ" sz="2000" dirty="0" smtClean="0"/>
              </a:p>
              <a:p>
                <a:r>
                  <a:rPr lang="cs-CZ" sz="2000" b="1" dirty="0" smtClean="0"/>
                  <a:t>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 smtClean="0">
                            <a:latin typeface="Cambria Math"/>
                          </a:rPr>
                          <m:t>𝟏𝟐</m:t>
                        </m:r>
                        <m:r>
                          <a:rPr lang="cs-CZ" sz="2400" b="1" i="0" smtClean="0">
                            <a:latin typeface="Cambria Math"/>
                          </a:rPr>
                          <m:t> </m:t>
                        </m:r>
                        <m:r>
                          <a:rPr lang="cs-CZ" sz="2400" b="1" i="0" smtClean="0">
                            <a:latin typeface="Cambria Math"/>
                          </a:rPr>
                          <m:t>𝐕</m:t>
                        </m:r>
                      </m:num>
                      <m:den>
                        <m:r>
                          <a:rPr lang="cs-CZ" sz="2400" b="1" i="0" smtClean="0">
                            <a:latin typeface="Cambria Math"/>
                          </a:rPr>
                          <m:t>𝟑</m:t>
                        </m:r>
                        <m:r>
                          <a:rPr lang="cs-CZ" sz="2400" b="1" i="0" smtClean="0">
                            <a:latin typeface="Cambria Math"/>
                          </a:rPr>
                          <m:t> </m:t>
                        </m:r>
                        <m:r>
                          <a:rPr lang="cs-CZ" sz="2400" b="1" i="0" smtClean="0">
                            <a:latin typeface="Cambria Math"/>
                          </a:rPr>
                          <m:t>𝐀</m:t>
                        </m:r>
                      </m:den>
                    </m:f>
                  </m:oMath>
                </a14:m>
                <a:endParaRPr lang="cs-CZ" sz="2400" b="1" dirty="0" smtClean="0"/>
              </a:p>
              <a:p>
                <a:r>
                  <a:rPr lang="cs-CZ" sz="2000" b="1" u="sng" dirty="0" smtClean="0"/>
                  <a:t>R = 4 </a:t>
                </a:r>
                <a:r>
                  <a:rPr lang="el-GR" sz="2000" b="1" u="sng" dirty="0" smtClean="0"/>
                  <a:t>Ω</a:t>
                </a:r>
                <a:endParaRPr lang="cs-CZ" sz="2000" b="1" u="sng" dirty="0" smtClean="0"/>
              </a:p>
              <a:p>
                <a:r>
                  <a:rPr lang="cs-CZ" sz="2000" b="1" dirty="0"/>
                  <a:t> </a:t>
                </a:r>
                <a:r>
                  <a:rPr lang="cs-CZ" sz="2000" b="1" dirty="0" smtClean="0"/>
                  <a:t>Odpor rezistoru je 4 </a:t>
                </a:r>
                <a:r>
                  <a:rPr lang="el-GR" sz="2000" b="1" dirty="0" smtClean="0"/>
                  <a:t>Ω</a:t>
                </a:r>
                <a:r>
                  <a:rPr lang="cs-CZ" sz="2000" b="1" dirty="0" smtClean="0"/>
                  <a:t>.</a:t>
                </a:r>
              </a:p>
              <a:p>
                <a:endParaRPr lang="cs-CZ" sz="2800" b="1" dirty="0" smtClean="0"/>
              </a:p>
              <a:p>
                <a:endParaRPr lang="cs-CZ" sz="2000" dirty="0" smtClean="0"/>
              </a:p>
              <a:p>
                <a:endParaRPr lang="cs-CZ" sz="20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/>
                <a:stretch>
                  <a:fillRect l="-518" t="-538"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2" name="Skupina 11"/>
          <p:cNvGrpSpPr/>
          <p:nvPr/>
        </p:nvGrpSpPr>
        <p:grpSpPr>
          <a:xfrm>
            <a:off x="841812" y="3489365"/>
            <a:ext cx="992453" cy="986408"/>
            <a:chOff x="827584" y="3284986"/>
            <a:chExt cx="992453" cy="986408"/>
          </a:xfrm>
        </p:grpSpPr>
        <p:sp>
          <p:nvSpPr>
            <p:cNvPr id="8" name="Obdélník 7"/>
            <p:cNvSpPr/>
            <p:nvPr/>
          </p:nvSpPr>
          <p:spPr>
            <a:xfrm>
              <a:off x="834102" y="3284986"/>
              <a:ext cx="985935" cy="986408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R</a:t>
              </a:r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" name="TextovéPole 8"/>
                <p:cNvSpPr txBox="1"/>
                <p:nvPr/>
              </p:nvSpPr>
              <p:spPr>
                <a:xfrm>
                  <a:off x="827584" y="3394919"/>
                  <a:ext cx="992453" cy="76653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800" b="1" dirty="0" smtClean="0"/>
                    <a:t>R = </a:t>
                  </a:r>
                  <a14:m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latin typeface="Cambria Math"/>
                            </a:rPr>
                            <m:t>𝑼</m:t>
                          </m:r>
                        </m:num>
                        <m:den>
                          <m:r>
                            <a:rPr lang="cs-CZ" sz="2800" b="1" i="1" smtClean="0">
                              <a:latin typeface="Cambria Math"/>
                            </a:rPr>
                            <m:t>𝑰</m:t>
                          </m:r>
                        </m:den>
                      </m:f>
                    </m:oMath>
                  </a14:m>
                  <a:endParaRPr lang="cs-CZ" sz="2800" b="1" dirty="0"/>
                </a:p>
              </p:txBody>
            </p:sp>
          </mc:Choice>
          <mc:Fallback xmlns="">
            <p:sp>
              <p:nvSpPr>
                <p:cNvPr id="9" name="TextovéPole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27584" y="3394919"/>
                  <a:ext cx="992453" cy="766536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l="-12270" b="-3175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pic>
        <p:nvPicPr>
          <p:cNvPr id="1026" name="Picture 2" descr="C:\Documents and Settings\Jaroslava\Local Settings\Temporary Internet Files\Content.IE5\T2UJXCPS\MP90031654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459502"/>
            <a:ext cx="3657600" cy="256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7260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Úloha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82832"/>
            <a:ext cx="8229600" cy="4525963"/>
          </a:xfrm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Překreslete obvody z následujících obrázků. </a:t>
            </a:r>
          </a:p>
          <a:p>
            <a:r>
              <a:rPr lang="cs-CZ" sz="2000" b="1" dirty="0" smtClean="0"/>
              <a:t>Nakreslete několik možností, jak byste v těchto obvodech správně zapojili voltmetr. </a:t>
            </a:r>
          </a:p>
          <a:p>
            <a:r>
              <a:rPr lang="cs-CZ" sz="2000" b="1" dirty="0" smtClean="0"/>
              <a:t>Nakreslete jedno špatné zapojení voltmetru a výrazně ho přeškrtněte. </a:t>
            </a:r>
          </a:p>
        </p:txBody>
      </p:sp>
      <p:pic>
        <p:nvPicPr>
          <p:cNvPr id="3074" name="Picture 2" descr="C:\Documents and Settings\Jaroslava\Local Settings\Temporary Internet Files\Content.IE5\T2UJXCPS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4664"/>
            <a:ext cx="1196082" cy="100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2591780" y="5179833"/>
            <a:ext cx="360040" cy="334888"/>
            <a:chOff x="4644008" y="5115264"/>
            <a:chExt cx="360040" cy="334888"/>
          </a:xfrm>
        </p:grpSpPr>
        <p:sp>
          <p:nvSpPr>
            <p:cNvPr id="6" name="Ovál 5"/>
            <p:cNvSpPr/>
            <p:nvPr/>
          </p:nvSpPr>
          <p:spPr>
            <a:xfrm>
              <a:off x="4644008" y="5115264"/>
              <a:ext cx="360040" cy="334888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" name="Přímá spojnice 6"/>
            <p:cNvCxnSpPr>
              <a:stCxn id="6" idx="1"/>
              <a:endCxn id="6" idx="5"/>
            </p:cNvCxnSpPr>
            <p:nvPr/>
          </p:nvCxnSpPr>
          <p:spPr>
            <a:xfrm>
              <a:off x="4696735" y="5164307"/>
              <a:ext cx="254586" cy="23680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>
              <a:stCxn id="6" idx="7"/>
              <a:endCxn id="6" idx="3"/>
            </p:cNvCxnSpPr>
            <p:nvPr/>
          </p:nvCxnSpPr>
          <p:spPr>
            <a:xfrm flipH="1">
              <a:off x="4696735" y="5164307"/>
              <a:ext cx="254586" cy="23680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3" name="Skupina 82"/>
          <p:cNvGrpSpPr/>
          <p:nvPr/>
        </p:nvGrpSpPr>
        <p:grpSpPr>
          <a:xfrm>
            <a:off x="1187624" y="4804937"/>
            <a:ext cx="1584176" cy="1094976"/>
            <a:chOff x="899592" y="3198120"/>
            <a:chExt cx="1584176" cy="1094976"/>
          </a:xfrm>
        </p:grpSpPr>
        <p:grpSp>
          <p:nvGrpSpPr>
            <p:cNvPr id="12" name="Skupina 11"/>
            <p:cNvGrpSpPr/>
            <p:nvPr/>
          </p:nvGrpSpPr>
          <p:grpSpPr>
            <a:xfrm>
              <a:off x="1589224" y="3586139"/>
              <a:ext cx="360040" cy="334888"/>
              <a:chOff x="4644008" y="5115264"/>
              <a:chExt cx="360040" cy="334888"/>
            </a:xfrm>
          </p:grpSpPr>
          <p:sp>
            <p:nvSpPr>
              <p:cNvPr id="13" name="Ovál 12"/>
              <p:cNvSpPr/>
              <p:nvPr/>
            </p:nvSpPr>
            <p:spPr>
              <a:xfrm>
                <a:off x="4644008" y="5115264"/>
                <a:ext cx="360040" cy="334888"/>
              </a:xfrm>
              <a:prstGeom prst="ellips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4" name="Přímá spojnice 13"/>
              <p:cNvCxnSpPr>
                <a:stCxn id="13" idx="1"/>
                <a:endCxn id="13" idx="5"/>
              </p:cNvCxnSpPr>
              <p:nvPr/>
            </p:nvCxnSpPr>
            <p:spPr>
              <a:xfrm>
                <a:off x="4696735" y="5164307"/>
                <a:ext cx="254586" cy="236802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>
                <a:stCxn id="13" idx="7"/>
                <a:endCxn id="13" idx="3"/>
              </p:cNvCxnSpPr>
              <p:nvPr/>
            </p:nvCxnSpPr>
            <p:spPr>
              <a:xfrm flipH="1">
                <a:off x="4696735" y="5164307"/>
                <a:ext cx="254586" cy="236802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080" name="Skupina 3079"/>
            <p:cNvGrpSpPr/>
            <p:nvPr/>
          </p:nvGrpSpPr>
          <p:grpSpPr>
            <a:xfrm>
              <a:off x="899592" y="3573016"/>
              <a:ext cx="288032" cy="72008"/>
              <a:chOff x="1763688" y="4509120"/>
              <a:chExt cx="288032" cy="72008"/>
            </a:xfrm>
          </p:grpSpPr>
          <p:cxnSp>
            <p:nvCxnSpPr>
              <p:cNvPr id="3077" name="Přímá spojnice 3076"/>
              <p:cNvCxnSpPr/>
              <p:nvPr/>
            </p:nvCxnSpPr>
            <p:spPr>
              <a:xfrm>
                <a:off x="1763688" y="4509120"/>
                <a:ext cx="288032" cy="0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79" name="Přímá spojnice 3078"/>
              <p:cNvCxnSpPr/>
              <p:nvPr/>
            </p:nvCxnSpPr>
            <p:spPr>
              <a:xfrm>
                <a:off x="1835696" y="4581128"/>
                <a:ext cx="144016" cy="0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082" name="Přímá spojnice 3081"/>
            <p:cNvCxnSpPr/>
            <p:nvPr/>
          </p:nvCxnSpPr>
          <p:spPr>
            <a:xfrm flipV="1">
              <a:off x="1043608" y="3212976"/>
              <a:ext cx="0" cy="36004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84" name="Přímá spojnice 3083"/>
            <p:cNvCxnSpPr/>
            <p:nvPr/>
          </p:nvCxnSpPr>
          <p:spPr>
            <a:xfrm>
              <a:off x="1043608" y="3212976"/>
              <a:ext cx="144016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86" name="Přímá spojnice 3085"/>
            <p:cNvCxnSpPr/>
            <p:nvPr/>
          </p:nvCxnSpPr>
          <p:spPr>
            <a:xfrm>
              <a:off x="2483768" y="3212976"/>
              <a:ext cx="0" cy="36004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88" name="Přímá spojnice 3087"/>
            <p:cNvCxnSpPr>
              <a:stCxn id="6" idx="4"/>
            </p:cNvCxnSpPr>
            <p:nvPr/>
          </p:nvCxnSpPr>
          <p:spPr>
            <a:xfrm>
              <a:off x="2483768" y="3907904"/>
              <a:ext cx="0" cy="38519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90" name="Přímá spojnice 3089"/>
            <p:cNvCxnSpPr/>
            <p:nvPr/>
          </p:nvCxnSpPr>
          <p:spPr>
            <a:xfrm flipH="1">
              <a:off x="1043608" y="4293096"/>
              <a:ext cx="144016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93" name="Přímá spojnice 3092"/>
            <p:cNvCxnSpPr/>
            <p:nvPr/>
          </p:nvCxnSpPr>
          <p:spPr>
            <a:xfrm>
              <a:off x="1043608" y="3645024"/>
              <a:ext cx="0" cy="64807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96" name="Přímá spojnice 3095"/>
            <p:cNvCxnSpPr>
              <a:stCxn id="13" idx="0"/>
            </p:cNvCxnSpPr>
            <p:nvPr/>
          </p:nvCxnSpPr>
          <p:spPr>
            <a:xfrm flipH="1" flipV="1">
              <a:off x="1763688" y="3212976"/>
              <a:ext cx="5556" cy="373163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98" name="Přímá spojnice 3097"/>
            <p:cNvCxnSpPr>
              <a:stCxn id="13" idx="4"/>
            </p:cNvCxnSpPr>
            <p:nvPr/>
          </p:nvCxnSpPr>
          <p:spPr>
            <a:xfrm>
              <a:off x="1769244" y="3921027"/>
              <a:ext cx="0" cy="372069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99" name="Ovál 3098"/>
            <p:cNvSpPr/>
            <p:nvPr/>
          </p:nvSpPr>
          <p:spPr>
            <a:xfrm flipH="1">
              <a:off x="1742241" y="3198120"/>
              <a:ext cx="54006" cy="4571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2" name="Ovál 71"/>
            <p:cNvSpPr/>
            <p:nvPr/>
          </p:nvSpPr>
          <p:spPr>
            <a:xfrm flipH="1">
              <a:off x="1736685" y="4247377"/>
              <a:ext cx="54006" cy="4571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7425528" y="5241760"/>
            <a:ext cx="360040" cy="334888"/>
            <a:chOff x="4644008" y="5115264"/>
            <a:chExt cx="360040" cy="334888"/>
          </a:xfrm>
        </p:grpSpPr>
        <p:sp>
          <p:nvSpPr>
            <p:cNvPr id="21" name="Ovál 20"/>
            <p:cNvSpPr/>
            <p:nvPr/>
          </p:nvSpPr>
          <p:spPr>
            <a:xfrm>
              <a:off x="4644008" y="5115264"/>
              <a:ext cx="360040" cy="334888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2" name="Přímá spojnice 21"/>
            <p:cNvCxnSpPr>
              <a:stCxn id="21" idx="1"/>
              <a:endCxn id="21" idx="5"/>
            </p:cNvCxnSpPr>
            <p:nvPr/>
          </p:nvCxnSpPr>
          <p:spPr>
            <a:xfrm>
              <a:off x="4696735" y="5164307"/>
              <a:ext cx="254586" cy="23680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>
              <a:stCxn id="21" idx="7"/>
              <a:endCxn id="21" idx="3"/>
            </p:cNvCxnSpPr>
            <p:nvPr/>
          </p:nvCxnSpPr>
          <p:spPr>
            <a:xfrm flipH="1">
              <a:off x="4696735" y="5164307"/>
              <a:ext cx="254586" cy="23680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100" name="Skupina 3099"/>
          <p:cNvGrpSpPr/>
          <p:nvPr/>
        </p:nvGrpSpPr>
        <p:grpSpPr>
          <a:xfrm>
            <a:off x="6758175" y="4769489"/>
            <a:ext cx="360040" cy="338554"/>
            <a:chOff x="3419872" y="4962654"/>
            <a:chExt cx="360040" cy="338554"/>
          </a:xfrm>
        </p:grpSpPr>
        <p:sp>
          <p:nvSpPr>
            <p:cNvPr id="4" name="Ovál 3"/>
            <p:cNvSpPr/>
            <p:nvPr/>
          </p:nvSpPr>
          <p:spPr>
            <a:xfrm>
              <a:off x="3419872" y="4966320"/>
              <a:ext cx="360040" cy="334888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72" name="TextovéPole 3071"/>
            <p:cNvSpPr txBox="1"/>
            <p:nvPr/>
          </p:nvSpPr>
          <p:spPr>
            <a:xfrm>
              <a:off x="3445042" y="4962654"/>
              <a:ext cx="30970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b="1" dirty="0" smtClean="0"/>
                <a:t>A</a:t>
              </a:r>
              <a:endParaRPr lang="cs-CZ" sz="1600" b="1" dirty="0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6230879" y="5267838"/>
            <a:ext cx="288032" cy="72008"/>
            <a:chOff x="1763688" y="4509120"/>
            <a:chExt cx="288032" cy="72008"/>
          </a:xfrm>
        </p:grpSpPr>
        <p:cxnSp>
          <p:nvCxnSpPr>
            <p:cNvPr id="45" name="Přímá spojnice 44"/>
            <p:cNvCxnSpPr/>
            <p:nvPr/>
          </p:nvCxnSpPr>
          <p:spPr>
            <a:xfrm>
              <a:off x="1763688" y="4509120"/>
              <a:ext cx="288032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>
              <a:off x="1835696" y="4581128"/>
              <a:ext cx="144016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102" name="Přímá spojnice 3101"/>
          <p:cNvCxnSpPr>
            <a:stCxn id="4" idx="6"/>
          </p:cNvCxnSpPr>
          <p:nvPr/>
        </p:nvCxnSpPr>
        <p:spPr>
          <a:xfrm flipV="1">
            <a:off x="7118215" y="4938766"/>
            <a:ext cx="480816" cy="183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7599031" y="4938766"/>
            <a:ext cx="0" cy="28002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stCxn id="21" idx="4"/>
          </p:cNvCxnSpPr>
          <p:nvPr/>
        </p:nvCxnSpPr>
        <p:spPr>
          <a:xfrm>
            <a:off x="7605548" y="5576648"/>
            <a:ext cx="0" cy="2482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stCxn id="4" idx="2"/>
          </p:cNvCxnSpPr>
          <p:nvPr/>
        </p:nvCxnSpPr>
        <p:spPr>
          <a:xfrm flipH="1">
            <a:off x="6374895" y="4940599"/>
            <a:ext cx="38328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6374895" y="4938766"/>
            <a:ext cx="0" cy="30299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6374895" y="5362811"/>
            <a:ext cx="0" cy="45547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6374895" y="5818287"/>
            <a:ext cx="40845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9" name="Ovál 48"/>
          <p:cNvSpPr/>
          <p:nvPr/>
        </p:nvSpPr>
        <p:spPr>
          <a:xfrm>
            <a:off x="6754758" y="5755489"/>
            <a:ext cx="45719" cy="69359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6938195" y="5741188"/>
            <a:ext cx="45719" cy="69359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1" name="Přímá spojnice 50"/>
          <p:cNvCxnSpPr>
            <a:stCxn id="49" idx="0"/>
          </p:cNvCxnSpPr>
          <p:nvPr/>
        </p:nvCxnSpPr>
        <p:spPr>
          <a:xfrm flipV="1">
            <a:off x="6777618" y="5638814"/>
            <a:ext cx="160577" cy="11667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>
            <a:stCxn id="89" idx="5"/>
          </p:cNvCxnSpPr>
          <p:nvPr/>
        </p:nvCxnSpPr>
        <p:spPr>
          <a:xfrm>
            <a:off x="6977219" y="5800390"/>
            <a:ext cx="628329" cy="1015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6" name="Skupina 15"/>
          <p:cNvGrpSpPr/>
          <p:nvPr/>
        </p:nvGrpSpPr>
        <p:grpSpPr>
          <a:xfrm>
            <a:off x="4171086" y="4797152"/>
            <a:ext cx="360040" cy="334888"/>
            <a:chOff x="4644008" y="5115264"/>
            <a:chExt cx="360040" cy="334888"/>
          </a:xfrm>
        </p:grpSpPr>
        <p:sp>
          <p:nvSpPr>
            <p:cNvPr id="17" name="Ovál 16"/>
            <p:cNvSpPr/>
            <p:nvPr/>
          </p:nvSpPr>
          <p:spPr>
            <a:xfrm>
              <a:off x="4644008" y="5115264"/>
              <a:ext cx="360040" cy="334888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8" name="Přímá spojnice 17"/>
            <p:cNvCxnSpPr>
              <a:stCxn id="17" idx="1"/>
              <a:endCxn id="17" idx="5"/>
            </p:cNvCxnSpPr>
            <p:nvPr/>
          </p:nvCxnSpPr>
          <p:spPr>
            <a:xfrm>
              <a:off x="4696735" y="5164307"/>
              <a:ext cx="254586" cy="23680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>
              <a:stCxn id="17" idx="7"/>
              <a:endCxn id="17" idx="3"/>
            </p:cNvCxnSpPr>
            <p:nvPr/>
          </p:nvCxnSpPr>
          <p:spPr>
            <a:xfrm flipH="1">
              <a:off x="4696735" y="5164307"/>
              <a:ext cx="254586" cy="23680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>
            <a:off x="5061446" y="4797152"/>
            <a:ext cx="360040" cy="334888"/>
            <a:chOff x="4644008" y="5115264"/>
            <a:chExt cx="360040" cy="334888"/>
          </a:xfrm>
        </p:grpSpPr>
        <p:sp>
          <p:nvSpPr>
            <p:cNvPr id="25" name="Ovál 24"/>
            <p:cNvSpPr/>
            <p:nvPr/>
          </p:nvSpPr>
          <p:spPr>
            <a:xfrm>
              <a:off x="4644008" y="5115264"/>
              <a:ext cx="360040" cy="334888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6" name="Přímá spojnice 25"/>
            <p:cNvCxnSpPr>
              <a:stCxn id="25" idx="1"/>
              <a:endCxn id="25" idx="5"/>
            </p:cNvCxnSpPr>
            <p:nvPr/>
          </p:nvCxnSpPr>
          <p:spPr>
            <a:xfrm>
              <a:off x="4696735" y="5164307"/>
              <a:ext cx="254586" cy="23680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>
              <a:stCxn id="25" idx="7"/>
              <a:endCxn id="25" idx="3"/>
            </p:cNvCxnSpPr>
            <p:nvPr/>
          </p:nvCxnSpPr>
          <p:spPr>
            <a:xfrm flipH="1">
              <a:off x="4696735" y="5164307"/>
              <a:ext cx="254586" cy="23680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Skupina 40"/>
          <p:cNvGrpSpPr/>
          <p:nvPr/>
        </p:nvGrpSpPr>
        <p:grpSpPr>
          <a:xfrm>
            <a:off x="3487010" y="5412667"/>
            <a:ext cx="288032" cy="72008"/>
            <a:chOff x="1763688" y="4509120"/>
            <a:chExt cx="288032" cy="72008"/>
          </a:xfrm>
        </p:grpSpPr>
        <p:cxnSp>
          <p:nvCxnSpPr>
            <p:cNvPr id="42" name="Přímá spojnice 41"/>
            <p:cNvCxnSpPr/>
            <p:nvPr/>
          </p:nvCxnSpPr>
          <p:spPr>
            <a:xfrm>
              <a:off x="1763688" y="4509120"/>
              <a:ext cx="288032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1835696" y="4581128"/>
              <a:ext cx="144016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0" name="Ovál 89"/>
          <p:cNvSpPr/>
          <p:nvPr/>
        </p:nvSpPr>
        <p:spPr>
          <a:xfrm>
            <a:off x="4539901" y="5804924"/>
            <a:ext cx="45719" cy="69359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4747150" y="5814474"/>
            <a:ext cx="45719" cy="69359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7" name="Přímá spojnice 56"/>
          <p:cNvCxnSpPr>
            <a:stCxn id="90" idx="7"/>
          </p:cNvCxnSpPr>
          <p:nvPr/>
        </p:nvCxnSpPr>
        <p:spPr>
          <a:xfrm flipV="1">
            <a:off x="4578925" y="5705736"/>
            <a:ext cx="213944" cy="10934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V="1">
            <a:off x="3631026" y="4964596"/>
            <a:ext cx="0" cy="44807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endCxn id="17" idx="2"/>
          </p:cNvCxnSpPr>
          <p:nvPr/>
        </p:nvCxnSpPr>
        <p:spPr>
          <a:xfrm>
            <a:off x="3631026" y="4964596"/>
            <a:ext cx="5400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>
            <a:stCxn id="17" idx="6"/>
            <a:endCxn id="25" idx="2"/>
          </p:cNvCxnSpPr>
          <p:nvPr/>
        </p:nvCxnSpPr>
        <p:spPr>
          <a:xfrm>
            <a:off x="4531126" y="4964596"/>
            <a:ext cx="53032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>
            <a:stCxn id="25" idx="6"/>
          </p:cNvCxnSpPr>
          <p:nvPr/>
        </p:nvCxnSpPr>
        <p:spPr>
          <a:xfrm>
            <a:off x="5421486" y="4964596"/>
            <a:ext cx="2617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5683254" y="4964596"/>
            <a:ext cx="0" cy="87500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>
            <a:stCxn id="91" idx="6"/>
          </p:cNvCxnSpPr>
          <p:nvPr/>
        </p:nvCxnSpPr>
        <p:spPr>
          <a:xfrm flipV="1">
            <a:off x="4792869" y="5849153"/>
            <a:ext cx="890385" cy="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3631026" y="5500409"/>
            <a:ext cx="0" cy="35011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>
            <a:stCxn id="90" idx="2"/>
          </p:cNvCxnSpPr>
          <p:nvPr/>
        </p:nvCxnSpPr>
        <p:spPr>
          <a:xfrm flipH="1">
            <a:off x="3631026" y="5839604"/>
            <a:ext cx="908875" cy="955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0010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Počítáme I.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Spotřebičem o odporu 1 k</a:t>
            </a:r>
            <a:r>
              <a:rPr lang="el-GR" sz="2000" b="1" dirty="0" smtClean="0">
                <a:solidFill>
                  <a:srgbClr val="0070C0"/>
                </a:solidFill>
              </a:rPr>
              <a:t>Ω</a:t>
            </a:r>
            <a:r>
              <a:rPr lang="cs-CZ" sz="2000" b="1" dirty="0" smtClean="0">
                <a:solidFill>
                  <a:srgbClr val="0070C0"/>
                </a:solidFill>
              </a:rPr>
              <a:t> prochází proud 3 mA. Jaké napětí je na jeho svorkách?</a:t>
            </a:r>
          </a:p>
          <a:p>
            <a:pPr marL="0" indent="0">
              <a:buNone/>
            </a:pPr>
            <a:r>
              <a:rPr lang="cs-CZ" sz="2000" b="1" dirty="0" smtClean="0"/>
              <a:t>(Nápověda – 1 k</a:t>
            </a:r>
            <a:r>
              <a:rPr lang="el-GR" sz="2000" b="1" dirty="0" smtClean="0"/>
              <a:t>Ω</a:t>
            </a:r>
            <a:r>
              <a:rPr lang="cs-CZ" sz="2000" b="1" dirty="0" smtClean="0"/>
              <a:t> = 1 000</a:t>
            </a:r>
            <a:r>
              <a:rPr lang="el-GR" sz="2000" b="1" dirty="0"/>
              <a:t> </a:t>
            </a:r>
            <a:r>
              <a:rPr lang="el-GR" sz="2000" b="1" dirty="0" smtClean="0"/>
              <a:t>Ω</a:t>
            </a:r>
            <a:r>
              <a:rPr lang="cs-CZ" sz="2000" b="1" dirty="0" smtClean="0"/>
              <a:t>, 1 M</a:t>
            </a:r>
            <a:r>
              <a:rPr lang="el-GR" sz="2000" b="1" dirty="0" smtClean="0"/>
              <a:t>Ω</a:t>
            </a:r>
            <a:r>
              <a:rPr lang="cs-CZ" sz="2000" b="1" dirty="0" smtClean="0"/>
              <a:t> = 1 000 000</a:t>
            </a:r>
            <a:r>
              <a:rPr lang="el-GR" sz="2000" b="1" dirty="0"/>
              <a:t> </a:t>
            </a:r>
            <a:r>
              <a:rPr lang="el-GR" sz="2000" b="1" dirty="0" smtClean="0"/>
              <a:t>Ω</a:t>
            </a:r>
            <a:r>
              <a:rPr lang="cs-CZ" sz="2000" b="1" dirty="0" smtClean="0"/>
              <a:t>)</a:t>
            </a:r>
          </a:p>
          <a:p>
            <a:pPr marL="0" indent="0"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Zápis úlohy</a:t>
            </a:r>
            <a:r>
              <a:rPr lang="cs-CZ" sz="2000" b="1" dirty="0" smtClean="0"/>
              <a:t>: R = 1 k</a:t>
            </a:r>
            <a:r>
              <a:rPr lang="el-GR" sz="2000" b="1" dirty="0" smtClean="0"/>
              <a:t>Ω</a:t>
            </a:r>
            <a:r>
              <a:rPr lang="cs-CZ" sz="2000" b="1" dirty="0"/>
              <a:t> </a:t>
            </a:r>
            <a:r>
              <a:rPr lang="cs-CZ" sz="2000" b="1" dirty="0" smtClean="0"/>
              <a:t>= 1 000 </a:t>
            </a:r>
            <a:r>
              <a:rPr lang="el-GR" sz="2000" b="1" dirty="0" smtClean="0"/>
              <a:t>Ω</a:t>
            </a:r>
            <a:r>
              <a:rPr lang="cs-CZ" sz="2000" b="1" dirty="0" smtClean="0"/>
              <a:t>,	I = 3 mA = 0,003 A, U = ? V</a:t>
            </a:r>
          </a:p>
          <a:p>
            <a:pPr marL="0" indent="0">
              <a:buNone/>
            </a:pPr>
            <a:r>
              <a:rPr lang="cs-CZ" sz="2000" b="1" dirty="0" smtClean="0"/>
              <a:t>U = I </a:t>
            </a:r>
            <a:r>
              <a:rPr lang="cs-CZ" sz="2000" b="1" dirty="0" smtClean="0">
                <a:latin typeface="Stencil"/>
              </a:rPr>
              <a:t>∙ </a:t>
            </a: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R</a:t>
            </a:r>
          </a:p>
          <a:p>
            <a:pPr marL="0" indent="0">
              <a:buNone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U = </a:t>
            </a:r>
            <a:r>
              <a:rPr lang="cs-CZ" sz="2000" b="1" dirty="0"/>
              <a:t>0,003 </a:t>
            </a:r>
            <a:r>
              <a:rPr lang="cs-CZ" sz="2000" b="1" dirty="0" smtClean="0"/>
              <a:t>A </a:t>
            </a:r>
            <a:r>
              <a:rPr lang="cs-CZ" sz="2000" b="1" dirty="0" smtClean="0">
                <a:latin typeface="Stencil"/>
              </a:rPr>
              <a:t>∙ </a:t>
            </a:r>
            <a:r>
              <a:rPr lang="cs-CZ" sz="2000" b="1" dirty="0"/>
              <a:t>1 000 </a:t>
            </a:r>
            <a:r>
              <a:rPr lang="el-GR" sz="2000" b="1" dirty="0" smtClean="0"/>
              <a:t>Ω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u="sng" dirty="0" smtClean="0">
                <a:latin typeface="Calibri" pitchFamily="34" charset="0"/>
                <a:cs typeface="Calibri" pitchFamily="34" charset="0"/>
              </a:rPr>
              <a:t>U = 3 V</a:t>
            </a:r>
          </a:p>
          <a:p>
            <a:pPr marL="0" indent="0"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Na svorkách spotřebiče je napětí 3 V.</a:t>
            </a:r>
            <a:endParaRPr lang="cs-CZ" sz="20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8024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Počítáme II. </a:t>
            </a:r>
            <a:r>
              <a:rPr lang="cs-CZ" sz="2400" dirty="0" smtClean="0"/>
              <a:t>samostatná práce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Na lidské tělo, jehož odpor je 3 k</a:t>
            </a:r>
            <a:r>
              <a:rPr lang="el-GR" sz="2000" b="1" dirty="0" smtClean="0"/>
              <a:t>Ω</a:t>
            </a:r>
            <a:r>
              <a:rPr lang="cs-CZ" sz="2000" b="1" dirty="0" smtClean="0"/>
              <a:t>, může mít smrtelné účinky proud 0,1 A. Jaké napětí odpovídá tomuto proudu?</a:t>
            </a:r>
          </a:p>
          <a:p>
            <a:pPr marL="0" indent="0">
              <a:buNone/>
            </a:pPr>
            <a:endParaRPr lang="cs-CZ" sz="20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Zápis úlohy: </a:t>
            </a:r>
            <a:r>
              <a:rPr lang="cs-CZ" sz="2000" b="1" dirty="0" smtClean="0"/>
              <a:t>R = 3 k</a:t>
            </a:r>
            <a:r>
              <a:rPr lang="el-GR" sz="2000" b="1" dirty="0" smtClean="0"/>
              <a:t>Ω</a:t>
            </a:r>
            <a:r>
              <a:rPr lang="cs-CZ" sz="2000" b="1" dirty="0" smtClean="0"/>
              <a:t> = 3 000</a:t>
            </a:r>
            <a:r>
              <a:rPr lang="el-GR" sz="2000" b="1" dirty="0"/>
              <a:t> </a:t>
            </a:r>
            <a:r>
              <a:rPr lang="el-GR" sz="2000" b="1" dirty="0" smtClean="0"/>
              <a:t>Ω</a:t>
            </a:r>
            <a:r>
              <a:rPr lang="cs-CZ" sz="2000" b="1" dirty="0" smtClean="0"/>
              <a:t>, I = 0,1 A, U = ? V 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U = R </a:t>
            </a:r>
            <a:r>
              <a:rPr lang="cs-CZ" sz="2000" b="1" dirty="0" smtClean="0">
                <a:latin typeface="Stencil"/>
              </a:rPr>
              <a:t>∙ </a:t>
            </a: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I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U = </a:t>
            </a:r>
            <a:r>
              <a:rPr lang="cs-CZ" sz="2000" b="1" dirty="0"/>
              <a:t>3 000</a:t>
            </a:r>
            <a:r>
              <a:rPr lang="el-GR" sz="2000" b="1" dirty="0"/>
              <a:t> </a:t>
            </a:r>
            <a:r>
              <a:rPr lang="el-GR" sz="2000" b="1" dirty="0" smtClean="0"/>
              <a:t>Ω</a:t>
            </a:r>
            <a:r>
              <a:rPr lang="cs-CZ" sz="2000" b="1" dirty="0" smtClean="0"/>
              <a:t> </a:t>
            </a:r>
            <a:r>
              <a:rPr lang="cs-CZ" sz="2000" b="1" dirty="0">
                <a:latin typeface="Stencil"/>
              </a:rPr>
              <a:t>∙ </a:t>
            </a:r>
            <a:r>
              <a:rPr lang="cs-CZ" sz="2000" b="1" dirty="0"/>
              <a:t>0,1 </a:t>
            </a:r>
            <a:r>
              <a:rPr lang="cs-CZ" sz="2000" b="1" dirty="0" smtClean="0"/>
              <a:t>A</a:t>
            </a:r>
          </a:p>
          <a:p>
            <a:pPr marL="0" indent="0">
              <a:buNone/>
            </a:pPr>
            <a:r>
              <a:rPr lang="cs-CZ" sz="2000" b="1" u="sng" dirty="0" smtClean="0"/>
              <a:t>U = 300 V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Tomuto proudu odpovídá napětí 300 V.</a:t>
            </a:r>
            <a:endParaRPr lang="cs-CZ" sz="2000" b="1" dirty="0"/>
          </a:p>
        </p:txBody>
      </p:sp>
      <p:pic>
        <p:nvPicPr>
          <p:cNvPr id="6148" name="Picture 4" descr="C:\Documents and Settings\Jaroslava\Local Settings\Temporary Internet Files\Content.IE5\J4TFFFTT\MC9000562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745251"/>
            <a:ext cx="1757477" cy="162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2726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Počítáme III.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772816"/>
                <a:ext cx="8229600" cy="4669979"/>
              </a:xfrm>
              <a:ln>
                <a:solidFill>
                  <a:srgbClr val="C00000"/>
                </a:solidFill>
              </a:ln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000" b="1" dirty="0" smtClean="0"/>
                  <a:t>Jaký proud prochází vláknem žárovky, má-li vlákno připojené na napětí 4 V odpor 20 </a:t>
                </a:r>
                <a:r>
                  <a:rPr lang="el-GR" sz="2000" b="1" dirty="0" smtClean="0"/>
                  <a:t>Ω</a:t>
                </a:r>
                <a:r>
                  <a:rPr lang="cs-CZ" sz="2000" b="1" dirty="0" smtClean="0"/>
                  <a:t>? Můžete použít ampérmetr s rozsahem do 1 A?</a:t>
                </a: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rgbClr val="FF0000"/>
                    </a:solidFill>
                  </a:rPr>
                  <a:t>Zápis úlohy: </a:t>
                </a:r>
                <a:r>
                  <a:rPr lang="cs-CZ" sz="2000" b="1" dirty="0" smtClean="0"/>
                  <a:t>U = 4 V, R = 20 </a:t>
                </a:r>
                <a:r>
                  <a:rPr lang="el-GR" sz="2000" b="1" dirty="0" smtClean="0"/>
                  <a:t>Ω</a:t>
                </a:r>
                <a:r>
                  <a:rPr lang="cs-CZ" sz="2000" b="1" dirty="0" smtClean="0"/>
                  <a:t>, I = ? A , ampérmetr – rozsah max. 1 A</a:t>
                </a:r>
              </a:p>
              <a:p>
                <a:pPr marL="0" indent="0">
                  <a:buNone/>
                </a:pPr>
                <a:r>
                  <a:rPr lang="cs-CZ" sz="2400" b="1" dirty="0" smtClean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 smtClean="0">
                            <a:latin typeface="Cambria Math"/>
                          </a:rPr>
                          <m:t>𝐔</m:t>
                        </m:r>
                      </m:num>
                      <m:den>
                        <m:r>
                          <a:rPr lang="cs-CZ" sz="2400" b="1" i="0" smtClean="0">
                            <a:latin typeface="Cambria Math"/>
                          </a:rPr>
                          <m:t>𝐑</m:t>
                        </m:r>
                      </m:den>
                    </m:f>
                  </m:oMath>
                </a14:m>
                <a:endParaRPr lang="cs-CZ" sz="2400" b="1" dirty="0" smtClean="0"/>
              </a:p>
              <a:p>
                <a:pPr marL="0" indent="0">
                  <a:buNone/>
                </a:pPr>
                <a:r>
                  <a:rPr lang="cs-CZ" sz="2400" b="1" dirty="0" smtClean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latin typeface="Cambria Math"/>
                          </a:rPr>
                          <m:t>𝟒</m:t>
                        </m:r>
                        <m:r>
                          <a:rPr lang="cs-CZ" sz="2800" b="1" i="0" smtClean="0">
                            <a:latin typeface="Cambria Math"/>
                          </a:rPr>
                          <m:t> </m:t>
                        </m:r>
                        <m:r>
                          <a:rPr lang="cs-CZ" sz="2800" b="1" i="0" smtClean="0">
                            <a:latin typeface="Cambria Math"/>
                          </a:rPr>
                          <m:t>𝐕</m:t>
                        </m:r>
                      </m:num>
                      <m:den>
                        <m:r>
                          <a:rPr lang="cs-CZ" sz="2800" b="1" i="0" smtClean="0">
                            <a:latin typeface="Cambria Math"/>
                          </a:rPr>
                          <m:t>𝟐𝟎</m:t>
                        </m:r>
                        <m:r>
                          <a:rPr lang="cs-CZ" sz="2800" b="1" i="0" smtClean="0">
                            <a:latin typeface="Cambria Math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l-GR" sz="2800" b="1" dirty="0"/>
                          <m:t>Ω</m:t>
                        </m:r>
                      </m:den>
                    </m:f>
                  </m:oMath>
                </a14:m>
                <a:endParaRPr lang="cs-CZ" sz="2800" b="1" dirty="0" smtClean="0"/>
              </a:p>
              <a:p>
                <a:pPr marL="0" indent="0">
                  <a:buNone/>
                </a:pPr>
                <a:r>
                  <a:rPr lang="cs-CZ" sz="2400" b="1" u="sng" dirty="0" smtClean="0"/>
                  <a:t>I = 0,2 A</a:t>
                </a:r>
              </a:p>
              <a:p>
                <a:pPr marL="0" indent="0">
                  <a:buNone/>
                </a:pPr>
                <a:r>
                  <a:rPr lang="cs-CZ" sz="2400" b="1" dirty="0" smtClean="0"/>
                  <a:t>Vláknem žárovky prochází proud 0,2 A. </a:t>
                </a:r>
              </a:p>
              <a:p>
                <a:pPr marL="0" indent="0">
                  <a:buNone/>
                </a:pPr>
                <a:r>
                  <a:rPr lang="cs-CZ" sz="2400" b="1" dirty="0" smtClean="0"/>
                  <a:t>Ampérmetr s rozsahem do 1 A můžeme použít.</a:t>
                </a:r>
              </a:p>
              <a:p>
                <a:pPr marL="0" indent="0">
                  <a:buNone/>
                </a:pPr>
                <a:r>
                  <a:rPr lang="cs-CZ" sz="2400" b="1" dirty="0" smtClean="0"/>
                  <a:t>1 A ˃ 0,2 A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772816"/>
                <a:ext cx="8229600" cy="4669979"/>
              </a:xfrm>
              <a:blipFill rotWithShape="1">
                <a:blip r:embed="rId2"/>
                <a:stretch>
                  <a:fillRect l="-1109" t="-521" b="-391"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3" name="Picture 3" descr="C:\Documents and Settings\Jaroslava\Local Settings\Temporary Internet Files\Content.IE5\J4TFFFTT\MC9003710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653281"/>
            <a:ext cx="1964131" cy="186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6110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Počítáme IV.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rgbClr val="C00000"/>
                </a:solidFill>
              </a:ln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000" b="1" dirty="0" smtClean="0"/>
                  <a:t>Na osvětlovacím zařízení automobilu je napětí 12 V. Při plném světle prochází proud 8 A. Jaký je odpor zařízení? </a:t>
                </a: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rgbClr val="FF0000"/>
                    </a:solidFill>
                  </a:rPr>
                  <a:t>Zápis úlohy: </a:t>
                </a:r>
                <a:r>
                  <a:rPr lang="cs-CZ" sz="2000" b="1" dirty="0" smtClean="0"/>
                  <a:t>U = 12 V, I = 8 A, R = ? </a:t>
                </a:r>
                <a:r>
                  <a:rPr lang="el-GR" sz="2000" b="1" dirty="0" smtClean="0"/>
                  <a:t>Ω</a:t>
                </a:r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400" b="1" dirty="0" smtClean="0"/>
                  <a:t>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 smtClean="0">
                            <a:latin typeface="Cambria Math"/>
                          </a:rPr>
                          <m:t>𝐔</m:t>
                        </m:r>
                      </m:num>
                      <m:den>
                        <m:r>
                          <a:rPr lang="cs-CZ" sz="2400" b="1" i="0" smtClean="0">
                            <a:latin typeface="Cambria Math"/>
                          </a:rPr>
                          <m:t>𝐈</m:t>
                        </m:r>
                      </m:den>
                    </m:f>
                  </m:oMath>
                </a14:m>
                <a:endParaRPr lang="cs-CZ" sz="2400" b="1" dirty="0" smtClean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b="1" dirty="0" smtClean="0"/>
                  <a:t>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 smtClean="0">
                            <a:latin typeface="Cambria Math"/>
                          </a:rPr>
                          <m:t>𝟏𝟐</m:t>
                        </m:r>
                        <m:r>
                          <a:rPr lang="cs-CZ" sz="2400" b="1" i="0" smtClean="0">
                            <a:latin typeface="Cambria Math"/>
                          </a:rPr>
                          <m:t> </m:t>
                        </m:r>
                        <m:r>
                          <a:rPr lang="cs-CZ" sz="2400" b="1" i="0" smtClean="0">
                            <a:latin typeface="Cambria Math"/>
                          </a:rPr>
                          <m:t>𝐕</m:t>
                        </m:r>
                      </m:num>
                      <m:den>
                        <m:r>
                          <a:rPr lang="cs-CZ" sz="2400" b="1" i="0" smtClean="0">
                            <a:latin typeface="Cambria Math"/>
                          </a:rPr>
                          <m:t>𝟖</m:t>
                        </m:r>
                        <m:r>
                          <a:rPr lang="cs-CZ" sz="2400" b="1" i="0" smtClean="0">
                            <a:latin typeface="Cambria Math"/>
                          </a:rPr>
                          <m:t> </m:t>
                        </m:r>
                        <m:r>
                          <a:rPr lang="cs-CZ" sz="2400" b="1" i="0" smtClean="0">
                            <a:latin typeface="Cambria Math"/>
                          </a:rPr>
                          <m:t>𝐀</m:t>
                        </m:r>
                      </m:den>
                    </m:f>
                  </m:oMath>
                </a14:m>
                <a:endParaRPr lang="cs-CZ" sz="2400" b="1" dirty="0" smtClean="0"/>
              </a:p>
              <a:p>
                <a:pPr marL="0" indent="0">
                  <a:buNone/>
                </a:pPr>
                <a:r>
                  <a:rPr lang="cs-CZ" sz="2000" b="1" u="sng" dirty="0" smtClean="0"/>
                  <a:t>R = 1,5 </a:t>
                </a:r>
                <a:r>
                  <a:rPr lang="el-GR" sz="2000" b="1" u="sng" dirty="0" smtClean="0"/>
                  <a:t>Ω</a:t>
                </a:r>
                <a:endParaRPr lang="cs-CZ" sz="2000" b="1" u="sng" dirty="0" smtClean="0"/>
              </a:p>
              <a:p>
                <a:pPr marL="0" indent="0">
                  <a:buNone/>
                </a:pPr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000" b="1" dirty="0" smtClean="0"/>
                  <a:t>Zařízení má odpor 1,5 </a:t>
                </a:r>
                <a:r>
                  <a:rPr lang="el-GR" sz="2000" b="1" dirty="0" smtClean="0"/>
                  <a:t>Ω</a:t>
                </a:r>
                <a:r>
                  <a:rPr lang="cs-CZ" sz="2000" b="1" dirty="0" smtClean="0"/>
                  <a:t>.</a:t>
                </a:r>
                <a:endParaRPr lang="cs-CZ" sz="2000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036"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100" name="Picture 4" descr="C:\Documents and Settings\Jaroslava\Local Settings\Temporary Internet Files\Content.IE5\J4TFFFTT\MC90043978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564903"/>
            <a:ext cx="3657143" cy="3657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6256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000" dirty="0"/>
              <a:t>MACHÁČEK, Martin. </a:t>
            </a:r>
            <a:r>
              <a:rPr lang="cs-CZ" sz="2000" i="1" dirty="0"/>
              <a:t>Fyzika 8 pro základní školy a víceletá gymnázia.</a:t>
            </a:r>
            <a:br>
              <a:rPr lang="cs-CZ" sz="2000" i="1" dirty="0"/>
            </a:br>
            <a:r>
              <a:rPr lang="cs-CZ" sz="2000" dirty="0"/>
              <a:t>Dotisk 2. vydání. Praha: Prometheus, 2001. ISBN </a:t>
            </a:r>
            <a:r>
              <a:rPr lang="cs-CZ" sz="2000" dirty="0" smtClean="0"/>
              <a:t>80-7196-220-1</a:t>
            </a:r>
          </a:p>
          <a:p>
            <a:r>
              <a:rPr lang="cs-CZ" sz="2000" dirty="0" smtClean="0"/>
              <a:t>BOHUNĚK, Jiří. </a:t>
            </a:r>
            <a:r>
              <a:rPr lang="cs-CZ" sz="2000" i="1" dirty="0" smtClean="0"/>
              <a:t>Sbírka úloh z fyziky pro žáky základních škol, 3. díl.</a:t>
            </a:r>
            <a:r>
              <a:rPr lang="cs-CZ" sz="2000" dirty="0" smtClean="0"/>
              <a:t> </a:t>
            </a:r>
            <a:br>
              <a:rPr lang="cs-CZ" sz="2000" dirty="0" smtClean="0"/>
            </a:br>
            <a:r>
              <a:rPr lang="cs-CZ" sz="2000" dirty="0" smtClean="0"/>
              <a:t>1. vydání. Praha: Prometheus, 1994. ISBN </a:t>
            </a:r>
            <a:r>
              <a:rPr lang="cs-CZ" sz="2000" dirty="0" smtClean="0"/>
              <a:t>80-85849-04-6</a:t>
            </a:r>
          </a:p>
          <a:p>
            <a:r>
              <a:rPr lang="cs-CZ" sz="2000" dirty="0"/>
              <a:t>Použité obrázky: www.office.microsoft.com [online]. c2011 [cit. </a:t>
            </a:r>
            <a:r>
              <a:rPr lang="cs-CZ" sz="2000" dirty="0" smtClean="0"/>
              <a:t>2011-07-29]. 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98171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352</TotalTime>
  <Words>583</Words>
  <Application>Microsoft Office PowerPoint</Application>
  <PresentationFormat>Předvádění na obrazovce (4:3)</PresentationFormat>
  <Paragraphs>128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Ohmův zákon</vt:lpstr>
      <vt:lpstr>Znění Ohmova zákona</vt:lpstr>
      <vt:lpstr>Jak vypočítáme proud</vt:lpstr>
      <vt:lpstr>Jak vypočítáme napětí</vt:lpstr>
      <vt:lpstr>Jak vypočítáme odpor</vt:lpstr>
      <vt:lpstr>Úloha</vt:lpstr>
      <vt:lpstr>Počítáme I.</vt:lpstr>
      <vt:lpstr>Počítáme II. samostatná práce</vt:lpstr>
      <vt:lpstr>Počítáme III.</vt:lpstr>
      <vt:lpstr>Počítáme IV.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Petr Chvojka</cp:lastModifiedBy>
  <cp:revision>66</cp:revision>
  <dcterms:created xsi:type="dcterms:W3CDTF">2011-07-29T16:15:10Z</dcterms:created>
  <dcterms:modified xsi:type="dcterms:W3CDTF">2012-04-12T13:16:32Z</dcterms:modified>
</cp:coreProperties>
</file>