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4" r:id="rId6"/>
    <p:sldId id="265" r:id="rId7"/>
    <p:sldId id="267" r:id="rId8"/>
    <p:sldId id="269" r:id="rId9"/>
    <p:sldId id="274" r:id="rId10"/>
    <p:sldId id="278" r:id="rId11"/>
    <p:sldId id="276" r:id="rId12"/>
    <p:sldId id="279" r:id="rId13"/>
    <p:sldId id="258" r:id="rId14"/>
    <p:sldId id="275" r:id="rId15"/>
    <p:sldId id="277" r:id="rId16"/>
    <p:sldId id="28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b="1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b="1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  <a:srgbClr val="66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E2307E-2EA0-4B81-8E94-195C250A28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ACC5CC-AA13-4DE9-BA85-850EEB6792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6F7B0-6C83-4A11-9317-6A7F7EF999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E28ACB-E4A7-450D-B1F5-A4F6E60DA2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9CADB2-F59C-4302-800B-7B45F5174A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860B33-FF3A-46AA-BAE5-D3954AA845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63ABDF-9DA3-407D-AF8B-0AD875B906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815241-05C1-48A8-A3BA-1782A5116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2CB152-C683-4849-B056-DCC0694F9A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AABA2E-65B5-461E-8CE7-1E5EFF6AA4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E32ABD-3FC7-46F3-A6B6-8371309A0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BD918F36-F845-4AB9-BB3E-F0CDE570AA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EmperorPenguinChick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a/a3/Aptenodytes_forsteri_-Snow_Hill_Island%2C_Antarctica_-adults_and_juvenile-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2/26/Podiceps_cristatus_adult_and_young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6/66/Whitepelican_edit_shadowlift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4/42/Phalacrocorax_carbo1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c/c2/Ardea_alba-001.jpg" TargetMode="External"/><Relationship Id="rId3" Type="http://schemas.openxmlformats.org/officeDocument/2006/relationships/image" Target="../media/image11.jpeg"/><Relationship Id="rId7" Type="http://schemas.openxmlformats.org/officeDocument/2006/relationships/image" Target="../media/image13.jpeg"/><Relationship Id="rId2" Type="http://schemas.openxmlformats.org/officeDocument/2006/relationships/hyperlink" Target="//upload.wikimedia.org/wikipedia/commons/d/da/Ooievaar_met_publiek_in_het_Zwi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8/8b/Ardea_cinerea_5_%28Marek_Szczepanek%29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8/80/Ciconia_nigra_1_%28Marek_Szczepanek%29.jpg" TargetMode="External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7/7c/Mallard_080508.jpg" TargetMode="External"/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//upload.wikimedia.org/wikipedia/commons/a/a2/CygneVaire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c/c5/Greylag-Goose.jpg" TargetMode="Externa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2/2b/Black_swan_jan09.jpg" TargetMode="External"/><Relationship Id="rId9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//upload.wikimedia.org/wikipedia/commons/3/36/Flam.greater.600pix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2.jpeg"/><Relationship Id="rId2" Type="http://schemas.openxmlformats.org/officeDocument/2006/relationships/hyperlink" Target="//upload.wikimedia.org/wikipedia/commons/4/4e/Buteo_buteo_2_%28Marek_Szczepanek%29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2/24/Common_kestrel_falco_tinnunculus.jpg" TargetMode="External"/><Relationship Id="rId5" Type="http://schemas.openxmlformats.org/officeDocument/2006/relationships/image" Target="../media/image21.jpeg"/><Relationship Id="rId4" Type="http://schemas.openxmlformats.org/officeDocument/2006/relationships/hyperlink" Target="//upload.wikimedia.org/wikipedia/commons/5/58/Accipiter_gentilisAAP045CA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//upload.wikimedia.org/wikipedia/commons/8/84/Aquila_chrysaetos_Flick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hyperlink" Target="//upload.wikimedia.org/wikipedia/commons/3/33/Accipiter_gentilis_-injured_Goshawk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260350"/>
            <a:ext cx="4699000" cy="11430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2110" name="Group 62"/>
          <p:cNvGraphicFramePr>
            <a:graphicFrameLocks noGrp="1"/>
          </p:cNvGraphicFramePr>
          <p:nvPr/>
        </p:nvGraphicFramePr>
        <p:xfrm>
          <a:off x="323850" y="1557338"/>
          <a:ext cx="8569325" cy="5073652"/>
        </p:xfrm>
        <a:graphic>
          <a:graphicData uri="http://schemas.openxmlformats.org/drawingml/2006/table">
            <a:tbl>
              <a:tblPr/>
              <a:tblGrid>
                <a:gridCol w="2525713"/>
                <a:gridCol w="6043612"/>
              </a:tblGrid>
              <a:tr h="323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projektu: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Háj ve Slezsku – Modernizujeme školu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CZ.1.07/1.4.00/21.3459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  <a:tr h="769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Oblast podpory: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Zlepšení podmínek pro vzdělávání na základních školách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Vzdělávání pro konkurenceschopnost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č. výzvy 21, prior.  osa 7.1.  Počáteční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Výuková oblast: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příroda</a:t>
                      </a: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materiálu: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2_INOVACE_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88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7.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Sada: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Přírodopis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Druh: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Učební materiál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Nikola Žolnová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Zástupci ptáků I.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  <a:tr h="89376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k probírání učiva zástupců ptáků. Žáci si osvojí základní informace o jednotlivých zástupcích naších i cizokrajných zástupců. Tento výukový materiál může sloužit i jako zápis do sešitu.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  <a:tr h="293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Datum vytvoření: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16. 12. 2012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6699FF"/>
                    </a:solidFill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17. 12. 2012</a:t>
                      </a:r>
                    </a:p>
                  </a:txBody>
                  <a:tcPr marL="0" marR="0" marT="0" marB="0" horzOverflow="overflow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CC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ChangeArrowheads="1"/>
          </p:cNvSpPr>
          <p:nvPr/>
        </p:nvSpPr>
        <p:spPr bwMode="auto">
          <a:xfrm>
            <a:off x="755650" y="1989138"/>
            <a:ext cx="7772400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7200">
                <a:solidFill>
                  <a:schemeClr val="tx2"/>
                </a:solidFill>
              </a:rPr>
              <a:t>ZÁSTUPCI PTÁKŮ 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8313" y="333375"/>
            <a:ext cx="8229600" cy="633571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i="1" u="sng" smtClean="0"/>
              <a:t>BĚŽCI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nejsou schopno letu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měkké peří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slabě pneumazitované kosti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mohutné zadní končetiny, přední končetiny jsou zakrnělé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o mláďata se stará samec</a:t>
            </a:r>
          </a:p>
          <a:p>
            <a:pPr eaLnBrk="1" hangingPunct="1">
              <a:buFontTx/>
              <a:buNone/>
            </a:pPr>
            <a:r>
              <a:rPr lang="cs-CZ" sz="2800" u="sng" smtClean="0"/>
              <a:t>zástupci</a:t>
            </a:r>
            <a:r>
              <a:rPr lang="cs-CZ" sz="2800" smtClean="0"/>
              <a:t>:</a:t>
            </a:r>
          </a:p>
          <a:p>
            <a:pPr eaLnBrk="1" hangingPunct="1">
              <a:buFontTx/>
              <a:buNone/>
            </a:pPr>
            <a:r>
              <a:rPr lang="cs-CZ" sz="2800" b="1" i="1" smtClean="0"/>
              <a:t>pštros dvouprstý   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Afrika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2,5 m, 70 – 150 kg</a:t>
            </a:r>
          </a:p>
        </p:txBody>
      </p:sp>
      <p:pic>
        <p:nvPicPr>
          <p:cNvPr id="4099" name="Obrázek 5" descr="Soubor:Ostriches cape point cropp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75250" y="4079875"/>
            <a:ext cx="3954463" cy="277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0" name="TextovéPole 1"/>
          <p:cNvSpPr txBox="1">
            <a:spLocks noChangeArrowheads="1"/>
          </p:cNvSpPr>
          <p:nvPr/>
        </p:nvSpPr>
        <p:spPr bwMode="auto">
          <a:xfrm>
            <a:off x="8410575" y="3771900"/>
            <a:ext cx="7191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260350"/>
            <a:ext cx="8229600" cy="64087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i="1" smtClean="0"/>
              <a:t>emu australský	              nandu pampový</a:t>
            </a:r>
          </a:p>
          <a:p>
            <a:pPr eaLnBrk="1" hangingPunct="1">
              <a:buFontTx/>
              <a:buNone/>
            </a:pPr>
            <a:r>
              <a:rPr lang="cs-CZ" sz="2800" smtClean="0"/>
              <a:t>- Austrálie			     - Jižní Amerika - pampy</a:t>
            </a:r>
          </a:p>
        </p:txBody>
      </p:sp>
      <p:pic>
        <p:nvPicPr>
          <p:cNvPr id="5123" name="Picture 9" descr="Soubor:Emo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1341438"/>
            <a:ext cx="3552825" cy="367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4" name="TextovéPole 7"/>
          <p:cNvSpPr txBox="1">
            <a:spLocks noChangeArrowheads="1"/>
          </p:cNvSpPr>
          <p:nvPr/>
        </p:nvSpPr>
        <p:spPr bwMode="auto">
          <a:xfrm>
            <a:off x="250825" y="5013325"/>
            <a:ext cx="719138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2</a:t>
            </a:r>
          </a:p>
        </p:txBody>
      </p:sp>
      <p:pic>
        <p:nvPicPr>
          <p:cNvPr id="5125" name="Picture 11" descr="Soubor:Greater Rhea (Rhea americana) -Argentina-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4663" y="1341438"/>
            <a:ext cx="3527425" cy="282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6" name="TextovéPole 9"/>
          <p:cNvSpPr txBox="1">
            <a:spLocks noChangeArrowheads="1"/>
          </p:cNvSpPr>
          <p:nvPr/>
        </p:nvSpPr>
        <p:spPr bwMode="auto">
          <a:xfrm>
            <a:off x="7956550" y="3789363"/>
            <a:ext cx="7191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3</a:t>
            </a:r>
          </a:p>
        </p:txBody>
      </p:sp>
      <p:sp>
        <p:nvSpPr>
          <p:cNvPr id="5127" name="TextovéPole 9"/>
          <p:cNvSpPr txBox="1">
            <a:spLocks noChangeArrowheads="1"/>
          </p:cNvSpPr>
          <p:nvPr/>
        </p:nvSpPr>
        <p:spPr bwMode="auto">
          <a:xfrm>
            <a:off x="684213" y="5516563"/>
            <a:ext cx="316865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i="1"/>
              <a:t>kivi hnědý</a:t>
            </a:r>
          </a:p>
          <a:p>
            <a:r>
              <a:rPr lang="cs-CZ" sz="2800" b="0"/>
              <a:t>- Nový Zéland</a:t>
            </a:r>
          </a:p>
        </p:txBody>
      </p:sp>
      <p:pic>
        <p:nvPicPr>
          <p:cNvPr id="5128" name="Picture 7" descr="Soubor:Tokoe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838" y="4159250"/>
            <a:ext cx="3600450" cy="269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9" name="TextovéPole 6"/>
          <p:cNvSpPr txBox="1">
            <a:spLocks noChangeArrowheads="1"/>
          </p:cNvSpPr>
          <p:nvPr/>
        </p:nvSpPr>
        <p:spPr bwMode="auto">
          <a:xfrm>
            <a:off x="7380288" y="6308725"/>
            <a:ext cx="719137" cy="306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8913"/>
            <a:ext cx="8229600" cy="6480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i="1" u="sng" smtClean="0"/>
              <a:t>LÉTAVÍ</a:t>
            </a:r>
          </a:p>
          <a:p>
            <a:pPr eaLnBrk="1" hangingPunct="1">
              <a:buFontTx/>
              <a:buNone/>
            </a:pPr>
            <a:r>
              <a:rPr lang="cs-CZ" sz="2800" b="1" i="1" smtClean="0"/>
              <a:t>TUČŇÁCI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ztráta schopnosti létat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plavou a potápí se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malá křídla - veslovací orgán</a:t>
            </a:r>
          </a:p>
          <a:p>
            <a:pPr eaLnBrk="1" hangingPunct="1">
              <a:buFontTx/>
              <a:buChar char="-"/>
            </a:pPr>
            <a:r>
              <a:rPr lang="cs-CZ" sz="2800" b="1" smtClean="0"/>
              <a:t>inkubace</a:t>
            </a:r>
            <a:r>
              <a:rPr lang="cs-CZ" sz="2800" smtClean="0"/>
              <a:t> - samec i samice = </a:t>
            </a:r>
            <a:r>
              <a:rPr lang="cs-CZ" sz="2800" b="1" smtClean="0"/>
              <a:t>kožní záhyb</a:t>
            </a:r>
            <a:r>
              <a:rPr lang="cs-CZ" sz="2800" smtClean="0"/>
              <a:t> - 1  vejce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při pelichání se nesmí potápět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žijí v koloniích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Antarktida, Jižní Amerika</a:t>
            </a:r>
          </a:p>
          <a:p>
            <a:pPr eaLnBrk="1" hangingPunct="1">
              <a:buFontTx/>
              <a:buChar char="-"/>
            </a:pPr>
            <a:endParaRPr lang="cs-CZ" sz="2800" b="1" smtClean="0"/>
          </a:p>
        </p:txBody>
      </p:sp>
      <p:pic>
        <p:nvPicPr>
          <p:cNvPr id="6147" name="Picture 5" descr="220px-EmperorPenguinChick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4184650"/>
            <a:ext cx="3563937" cy="267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8" name="AutoShape 6"/>
          <p:cNvSpPr>
            <a:spLocks noChangeArrowheads="1"/>
          </p:cNvSpPr>
          <p:nvPr/>
        </p:nvSpPr>
        <p:spPr bwMode="auto">
          <a:xfrm rot="4294616">
            <a:off x="5920581" y="3777457"/>
            <a:ext cx="1368425" cy="334962"/>
          </a:xfrm>
          <a:prstGeom prst="rightArrow">
            <a:avLst>
              <a:gd name="adj1" fmla="val 50000"/>
              <a:gd name="adj2" fmla="val 1021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b="0"/>
          </a:p>
        </p:txBody>
      </p:sp>
      <p:sp>
        <p:nvSpPr>
          <p:cNvPr id="6149" name="TextovéPole 6"/>
          <p:cNvSpPr txBox="1">
            <a:spLocks noChangeArrowheads="1"/>
          </p:cNvSpPr>
          <p:nvPr/>
        </p:nvSpPr>
        <p:spPr bwMode="auto">
          <a:xfrm>
            <a:off x="4859338" y="6550025"/>
            <a:ext cx="7207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8913"/>
            <a:ext cx="8229600" cy="6480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u="sng" smtClean="0"/>
              <a:t>zástupci</a:t>
            </a:r>
            <a:r>
              <a:rPr lang="cs-CZ" smtClean="0"/>
              <a:t>:                       </a:t>
            </a:r>
            <a:r>
              <a:rPr lang="cs-CZ" b="1" i="1" smtClean="0"/>
              <a:t>POTÁPKY</a:t>
            </a:r>
            <a:endParaRPr lang="cs-CZ" smtClean="0"/>
          </a:p>
          <a:p>
            <a:pPr eaLnBrk="1" hangingPunct="1">
              <a:buFontTx/>
              <a:buNone/>
            </a:pPr>
            <a:r>
              <a:rPr lang="cs-CZ" b="1" i="1" smtClean="0"/>
              <a:t>tučňák císařský           </a:t>
            </a:r>
            <a:r>
              <a:rPr lang="cs-CZ" smtClean="0"/>
              <a:t>- dlouhý krk, dlouhý          - Antarktida			špičatý zobák</a:t>
            </a:r>
          </a:p>
          <a:p>
            <a:pPr eaLnBrk="1" hangingPunct="1">
              <a:buFontTx/>
              <a:buNone/>
            </a:pPr>
            <a:r>
              <a:rPr lang="cs-CZ" smtClean="0"/>
              <a:t>					     - po celém světě</a:t>
            </a:r>
          </a:p>
          <a:p>
            <a:pPr eaLnBrk="1" hangingPunct="1">
              <a:buFontTx/>
              <a:buNone/>
            </a:pPr>
            <a:r>
              <a:rPr lang="cs-CZ" smtClean="0"/>
              <a:t>					     </a:t>
            </a:r>
            <a:r>
              <a:rPr lang="cs-CZ" u="sng" smtClean="0"/>
              <a:t>zástupci</a:t>
            </a:r>
            <a:r>
              <a:rPr lang="cs-CZ" smtClean="0"/>
              <a:t>:</a:t>
            </a:r>
          </a:p>
          <a:p>
            <a:pPr eaLnBrk="1" hangingPunct="1">
              <a:buFontTx/>
              <a:buNone/>
            </a:pPr>
            <a:r>
              <a:rPr lang="cs-CZ" b="1" i="1" smtClean="0"/>
              <a:t>					     potápka roháč</a:t>
            </a:r>
          </a:p>
        </p:txBody>
      </p:sp>
      <p:pic>
        <p:nvPicPr>
          <p:cNvPr id="7171" name="Picture 5" descr="Soubor:Aptenodytes forsteri -Snow Hill Island, Antarctica -adults and juvenile-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13383"/>
          <a:stretch>
            <a:fillRect/>
          </a:stretch>
        </p:blipFill>
        <p:spPr bwMode="auto">
          <a:xfrm>
            <a:off x="179388" y="1916113"/>
            <a:ext cx="3552825" cy="494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2" name="TextovéPole 6"/>
          <p:cNvSpPr txBox="1">
            <a:spLocks noChangeArrowheads="1"/>
          </p:cNvSpPr>
          <p:nvPr/>
        </p:nvSpPr>
        <p:spPr bwMode="auto">
          <a:xfrm>
            <a:off x="2987675" y="6553200"/>
            <a:ext cx="720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6</a:t>
            </a:r>
          </a:p>
        </p:txBody>
      </p:sp>
      <p:pic>
        <p:nvPicPr>
          <p:cNvPr id="7173" name="Picture 8" descr="Soubor:Podiceps cristatus adult and youn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6374" t="24544" r="15807" b="19319"/>
          <a:stretch>
            <a:fillRect/>
          </a:stretch>
        </p:blipFill>
        <p:spPr bwMode="auto">
          <a:xfrm>
            <a:off x="4500563" y="3716338"/>
            <a:ext cx="4643437" cy="2884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4" name="TextovéPole 6"/>
          <p:cNvSpPr txBox="1">
            <a:spLocks noChangeArrowheads="1"/>
          </p:cNvSpPr>
          <p:nvPr/>
        </p:nvSpPr>
        <p:spPr bwMode="auto">
          <a:xfrm>
            <a:off x="8423275" y="3429000"/>
            <a:ext cx="720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8913"/>
            <a:ext cx="8229600" cy="6480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i="1" smtClean="0"/>
              <a:t>VESLONOZÍ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končetiny přizpůsobeny k plování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veslovací noha s plovacími blánami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rybožraví</a:t>
            </a:r>
          </a:p>
          <a:p>
            <a:pPr eaLnBrk="1" hangingPunct="1">
              <a:buFontTx/>
              <a:buNone/>
            </a:pPr>
            <a:r>
              <a:rPr lang="cs-CZ" sz="2800" u="sng" smtClean="0"/>
              <a:t>zástupci</a:t>
            </a:r>
            <a:r>
              <a:rPr lang="cs-CZ" sz="2800" smtClean="0"/>
              <a:t>:</a:t>
            </a:r>
          </a:p>
          <a:p>
            <a:pPr eaLnBrk="1" hangingPunct="1">
              <a:buFontTx/>
              <a:buNone/>
            </a:pPr>
            <a:r>
              <a:rPr lang="cs-CZ" sz="2800" b="1" i="1" smtClean="0"/>
              <a:t>pelikán bílý			kormorán velký</a:t>
            </a:r>
            <a:r>
              <a:rPr lang="cs-CZ" sz="2800" smtClean="0"/>
              <a:t> </a:t>
            </a:r>
          </a:p>
        </p:txBody>
      </p:sp>
      <p:pic>
        <p:nvPicPr>
          <p:cNvPr id="8195" name="Picture 5" descr="Soubor:Whitepelican edit shadowlif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3429000"/>
            <a:ext cx="4321175" cy="287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6" name="TextovéPole 6"/>
          <p:cNvSpPr txBox="1">
            <a:spLocks noChangeArrowheads="1"/>
          </p:cNvSpPr>
          <p:nvPr/>
        </p:nvSpPr>
        <p:spPr bwMode="auto">
          <a:xfrm>
            <a:off x="179388" y="6308725"/>
            <a:ext cx="720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8</a:t>
            </a:r>
          </a:p>
        </p:txBody>
      </p:sp>
      <p:pic>
        <p:nvPicPr>
          <p:cNvPr id="8197" name="Picture 9" descr="Soubor:Phalacrocorax carbo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263" y="3429000"/>
            <a:ext cx="3640137" cy="299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8" name="TextovéPole 6"/>
          <p:cNvSpPr txBox="1">
            <a:spLocks noChangeArrowheads="1"/>
          </p:cNvSpPr>
          <p:nvPr/>
        </p:nvSpPr>
        <p:spPr bwMode="auto">
          <a:xfrm>
            <a:off x="5148263" y="6381750"/>
            <a:ext cx="7207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304800"/>
            <a:ext cx="8675687" cy="65532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i="1" smtClean="0"/>
              <a:t>BRODIVÍ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dlouhý krk, silný zobák, vysoké nohy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plachtí           </a:t>
            </a:r>
            <a:r>
              <a:rPr lang="cs-CZ" sz="2800" b="1" i="1" smtClean="0"/>
              <a:t>čáp černý             volavka popelavá </a:t>
            </a:r>
            <a:endParaRPr lang="cs-CZ" sz="2800" smtClean="0"/>
          </a:p>
          <a:p>
            <a:pPr eaLnBrk="1" hangingPunct="1">
              <a:buFontTx/>
              <a:buNone/>
            </a:pPr>
            <a:r>
              <a:rPr lang="cs-CZ" sz="2800" u="sng" smtClean="0"/>
              <a:t>zástupci</a:t>
            </a:r>
            <a:r>
              <a:rPr lang="cs-CZ" sz="2800" smtClean="0"/>
              <a:t>:</a:t>
            </a:r>
          </a:p>
          <a:p>
            <a:pPr eaLnBrk="1" hangingPunct="1">
              <a:buFontTx/>
              <a:buNone/>
            </a:pPr>
            <a:r>
              <a:rPr lang="cs-CZ" sz="2800" b="1" i="1" smtClean="0"/>
              <a:t>čáp bílý</a:t>
            </a:r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endParaRPr lang="cs-CZ" sz="2800" b="1" i="1" smtClean="0"/>
          </a:p>
          <a:p>
            <a:pPr eaLnBrk="1" hangingPunct="1">
              <a:buFontTx/>
              <a:buNone/>
            </a:pPr>
            <a:r>
              <a:rPr lang="cs-CZ" sz="2800" b="1" i="1" smtClean="0"/>
              <a:t> </a:t>
            </a:r>
          </a:p>
          <a:p>
            <a:pPr eaLnBrk="1" hangingPunct="1">
              <a:buFontTx/>
              <a:buNone/>
            </a:pPr>
            <a:r>
              <a:rPr lang="cs-CZ" sz="2800" b="1" i="1" smtClean="0"/>
              <a:t>				</a:t>
            </a:r>
          </a:p>
          <a:p>
            <a:pPr eaLnBrk="1" hangingPunct="1">
              <a:buFontTx/>
              <a:buNone/>
            </a:pPr>
            <a:r>
              <a:rPr lang="cs-CZ" sz="2800" b="1" i="1" smtClean="0"/>
              <a:t>				volavka bílá 				</a:t>
            </a:r>
          </a:p>
          <a:p>
            <a:pPr eaLnBrk="1" hangingPunct="1">
              <a:buFontTx/>
              <a:buNone/>
            </a:pPr>
            <a:endParaRPr lang="cs-CZ" sz="2800" b="1" i="1" smtClean="0"/>
          </a:p>
        </p:txBody>
      </p:sp>
      <p:pic>
        <p:nvPicPr>
          <p:cNvPr id="9219" name="Picture 5" descr="Soubor:Ooievaar met publiek in het Zwi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2852738"/>
            <a:ext cx="2841625" cy="378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TextovéPole 6"/>
          <p:cNvSpPr txBox="1">
            <a:spLocks noChangeArrowheads="1"/>
          </p:cNvSpPr>
          <p:nvPr/>
        </p:nvSpPr>
        <p:spPr bwMode="auto">
          <a:xfrm>
            <a:off x="2124075" y="6308725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10</a:t>
            </a:r>
          </a:p>
        </p:txBody>
      </p:sp>
      <p:pic>
        <p:nvPicPr>
          <p:cNvPr id="9221" name="Picture 8" descr="Soubor:Ciconia nigra 1 (Marek Szczepanek)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34454" r="9798" b="13602"/>
          <a:stretch>
            <a:fillRect/>
          </a:stretch>
        </p:blipFill>
        <p:spPr bwMode="auto">
          <a:xfrm>
            <a:off x="3059113" y="1916113"/>
            <a:ext cx="2447925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TextovéPole 6"/>
          <p:cNvSpPr txBox="1">
            <a:spLocks noChangeArrowheads="1"/>
          </p:cNvSpPr>
          <p:nvPr/>
        </p:nvSpPr>
        <p:spPr bwMode="auto">
          <a:xfrm>
            <a:off x="4572000" y="4149725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11</a:t>
            </a:r>
          </a:p>
        </p:txBody>
      </p:sp>
      <p:pic>
        <p:nvPicPr>
          <p:cNvPr id="9223" name="Picture 10" descr="Soubor:Ardea cinerea 5 (Marek Szczepanek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20000"/>
          <a:stretch>
            <a:fillRect/>
          </a:stretch>
        </p:blipFill>
        <p:spPr bwMode="auto">
          <a:xfrm>
            <a:off x="5795963" y="1844675"/>
            <a:ext cx="3059112" cy="254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4" name="TextovéPole 6"/>
          <p:cNvSpPr txBox="1">
            <a:spLocks noChangeArrowheads="1"/>
          </p:cNvSpPr>
          <p:nvPr/>
        </p:nvSpPr>
        <p:spPr bwMode="auto">
          <a:xfrm>
            <a:off x="5795963" y="1844675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>
                <a:solidFill>
                  <a:schemeClr val="bg1"/>
                </a:solidFill>
              </a:rPr>
              <a:t>Obr. 12</a:t>
            </a:r>
          </a:p>
        </p:txBody>
      </p:sp>
      <p:pic>
        <p:nvPicPr>
          <p:cNvPr id="9225" name="Picture 12" descr="Soubor:Ardea alba-00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t="14471" r="21219"/>
          <a:stretch>
            <a:fillRect/>
          </a:stretch>
        </p:blipFill>
        <p:spPr bwMode="auto">
          <a:xfrm>
            <a:off x="5580063" y="4502150"/>
            <a:ext cx="3240087" cy="235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6" name="TextovéPole 6"/>
          <p:cNvSpPr txBox="1">
            <a:spLocks noChangeArrowheads="1"/>
          </p:cNvSpPr>
          <p:nvPr/>
        </p:nvSpPr>
        <p:spPr bwMode="auto">
          <a:xfrm>
            <a:off x="5580063" y="4508500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>
                <a:solidFill>
                  <a:schemeClr val="bg1"/>
                </a:solidFill>
              </a:rPr>
              <a:t>Obr. 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88913"/>
            <a:ext cx="8785225" cy="64801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i="1" smtClean="0"/>
              <a:t>VRUBOZOBÍ 			               labuť černá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zavalité tělo, krátký zobák</a:t>
            </a:r>
          </a:p>
          <a:p>
            <a:pPr eaLnBrk="1" hangingPunct="1">
              <a:buFontTx/>
              <a:buChar char="-"/>
            </a:pPr>
            <a:r>
              <a:rPr lang="cs-CZ" sz="2800" smtClean="0"/>
              <a:t>vázáni na vodní prostředí </a:t>
            </a:r>
          </a:p>
          <a:p>
            <a:pPr eaLnBrk="1" hangingPunct="1">
              <a:buFontTx/>
              <a:buNone/>
            </a:pPr>
            <a:r>
              <a:rPr lang="cs-CZ" sz="2800" smtClean="0"/>
              <a:t>- plovací blány, kostrční žláza, </a:t>
            </a:r>
          </a:p>
          <a:p>
            <a:pPr eaLnBrk="1" hangingPunct="1">
              <a:buFontTx/>
              <a:buNone/>
            </a:pPr>
            <a:r>
              <a:rPr lang="cs-CZ" sz="2800" smtClean="0"/>
              <a:t>  husté prachové peří</a:t>
            </a:r>
          </a:p>
          <a:p>
            <a:pPr eaLnBrk="1" hangingPunct="1">
              <a:buFontTx/>
              <a:buNone/>
            </a:pPr>
            <a:r>
              <a:rPr lang="cs-CZ" sz="2800" u="sng" smtClean="0"/>
              <a:t>zástupci</a:t>
            </a:r>
            <a:r>
              <a:rPr lang="cs-CZ" sz="2800" smtClean="0"/>
              <a:t>: </a:t>
            </a:r>
          </a:p>
          <a:p>
            <a:pPr eaLnBrk="1" hangingPunct="1">
              <a:buFontTx/>
              <a:buNone/>
            </a:pPr>
            <a:r>
              <a:rPr lang="cs-CZ" sz="2800" b="1" i="1" smtClean="0"/>
              <a:t>labuť velká          husa velká 	kachna divoká 		</a:t>
            </a:r>
          </a:p>
        </p:txBody>
      </p:sp>
      <p:pic>
        <p:nvPicPr>
          <p:cNvPr id="10243" name="Picture 8" descr="Soubor:CygneVair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2520" t="8038" r="17834" b="11525"/>
          <a:stretch>
            <a:fillRect/>
          </a:stretch>
        </p:blipFill>
        <p:spPr bwMode="auto">
          <a:xfrm>
            <a:off x="179388" y="3789363"/>
            <a:ext cx="2808287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TextovéPole 6"/>
          <p:cNvSpPr txBox="1">
            <a:spLocks noChangeArrowheads="1"/>
          </p:cNvSpPr>
          <p:nvPr/>
        </p:nvSpPr>
        <p:spPr bwMode="auto">
          <a:xfrm>
            <a:off x="179388" y="3789363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>
                <a:solidFill>
                  <a:schemeClr val="bg1"/>
                </a:solidFill>
              </a:rPr>
              <a:t>Obr. 14</a:t>
            </a:r>
          </a:p>
        </p:txBody>
      </p:sp>
      <p:pic>
        <p:nvPicPr>
          <p:cNvPr id="10245" name="Picture 11" descr="Soubor:Black swan jan0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7254" r="20041"/>
          <a:stretch>
            <a:fillRect/>
          </a:stretch>
        </p:blipFill>
        <p:spPr bwMode="auto">
          <a:xfrm>
            <a:off x="6372225" y="765175"/>
            <a:ext cx="2592388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6" name="TextovéPole 6"/>
          <p:cNvSpPr txBox="1">
            <a:spLocks noChangeArrowheads="1"/>
          </p:cNvSpPr>
          <p:nvPr/>
        </p:nvSpPr>
        <p:spPr bwMode="auto">
          <a:xfrm>
            <a:off x="6372225" y="765175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15</a:t>
            </a:r>
          </a:p>
        </p:txBody>
      </p:sp>
      <p:pic>
        <p:nvPicPr>
          <p:cNvPr id="10247" name="Picture 14" descr="Soubor:Greylag-Goos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20757" t="5656" r="3745" b="5658"/>
          <a:stretch>
            <a:fillRect/>
          </a:stretch>
        </p:blipFill>
        <p:spPr bwMode="auto">
          <a:xfrm>
            <a:off x="3132138" y="3789363"/>
            <a:ext cx="2268537" cy="2665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8" name="TextovéPole 6"/>
          <p:cNvSpPr txBox="1">
            <a:spLocks noChangeArrowheads="1"/>
          </p:cNvSpPr>
          <p:nvPr/>
        </p:nvSpPr>
        <p:spPr bwMode="auto">
          <a:xfrm>
            <a:off x="4500563" y="3789363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16</a:t>
            </a:r>
          </a:p>
        </p:txBody>
      </p:sp>
      <p:pic>
        <p:nvPicPr>
          <p:cNvPr id="10249" name="Picture 16" descr="Soubor:Mallard 080508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625" y="3789363"/>
            <a:ext cx="3371850" cy="2389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0" name="TextovéPole 6"/>
          <p:cNvSpPr txBox="1">
            <a:spLocks noChangeArrowheads="1"/>
          </p:cNvSpPr>
          <p:nvPr/>
        </p:nvSpPr>
        <p:spPr bwMode="auto">
          <a:xfrm>
            <a:off x="5508625" y="3789363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17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60350"/>
            <a:ext cx="8229600" cy="6408738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b="1" i="1" smtClean="0"/>
              <a:t>PLAMEŇÁCI</a:t>
            </a:r>
          </a:p>
          <a:p>
            <a:pPr>
              <a:buFontTx/>
              <a:buChar char="-"/>
            </a:pPr>
            <a:r>
              <a:rPr lang="cs-CZ" sz="2800" smtClean="0"/>
              <a:t>zbarvení peří růžové, dlouhé nohy, zahnutý zobák</a:t>
            </a:r>
          </a:p>
          <a:p>
            <a:pPr>
              <a:buFontTx/>
              <a:buChar char="-"/>
            </a:pPr>
            <a:r>
              <a:rPr lang="cs-CZ" sz="2800" smtClean="0"/>
              <a:t>tropy a subtropy</a:t>
            </a:r>
          </a:p>
          <a:p>
            <a:pPr>
              <a:buFontTx/>
              <a:buNone/>
            </a:pPr>
            <a:r>
              <a:rPr lang="cs-CZ" sz="2800" u="sng" smtClean="0"/>
              <a:t>zástupci</a:t>
            </a:r>
            <a:r>
              <a:rPr lang="cs-CZ" sz="2800" smtClean="0"/>
              <a:t>:</a:t>
            </a:r>
          </a:p>
          <a:p>
            <a:pPr>
              <a:buFontTx/>
              <a:buNone/>
            </a:pPr>
            <a:r>
              <a:rPr lang="cs-CZ" sz="2800" b="1" i="1" smtClean="0"/>
              <a:t>plameňák růžový</a:t>
            </a:r>
          </a:p>
        </p:txBody>
      </p:sp>
      <p:pic>
        <p:nvPicPr>
          <p:cNvPr id="11267" name="Picture 5" descr="Soubor:Flam.greater.600pi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2420938"/>
            <a:ext cx="4275138" cy="4217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2987675" y="6308725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18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ChangeArrowheads="1"/>
          </p:cNvSpPr>
          <p:nvPr/>
        </p:nvSpPr>
        <p:spPr bwMode="auto">
          <a:xfrm>
            <a:off x="179388" y="188913"/>
            <a:ext cx="8785225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800" i="1" dirty="0"/>
              <a:t>DRAVCI</a:t>
            </a:r>
          </a:p>
          <a:p>
            <a:pPr marL="342900" indent="-342900">
              <a:spcBef>
                <a:spcPct val="20000"/>
              </a:spcBef>
              <a:buFontTx/>
              <a:buChar char="-"/>
            </a:pPr>
            <a:r>
              <a:rPr lang="cs-CZ" sz="2800" b="0" dirty="0"/>
              <a:t>hákovitě zahnutý zobák, silné nohy s drápy</a:t>
            </a:r>
          </a:p>
          <a:p>
            <a:pPr marL="342900" indent="-342900">
              <a:spcBef>
                <a:spcPct val="20000"/>
              </a:spcBef>
              <a:buFontTx/>
              <a:buChar char="-"/>
            </a:pPr>
            <a:r>
              <a:rPr lang="cs-CZ" sz="2800" b="0" dirty="0"/>
              <a:t>silná křídla, bystrý zrak, masožraví</a:t>
            </a:r>
          </a:p>
          <a:p>
            <a:pPr marL="342900" indent="-342900">
              <a:spcBef>
                <a:spcPct val="20000"/>
              </a:spcBef>
              <a:buFontTx/>
              <a:buChar char="-"/>
            </a:pPr>
            <a:r>
              <a:rPr lang="cs-CZ" sz="2800" b="0" dirty="0"/>
              <a:t>kořist trhají a polykají s peřím, chlupy i kostmi         </a:t>
            </a:r>
            <a:r>
              <a:rPr lang="cs-CZ" sz="2800" dirty="0" smtClean="0"/>
              <a:t>VÝVRŽKY</a:t>
            </a:r>
            <a:endParaRPr lang="cs-CZ" sz="2800" dirty="0"/>
          </a:p>
          <a:p>
            <a:pPr marL="342900" indent="-342900">
              <a:spcBef>
                <a:spcPct val="20000"/>
              </a:spcBef>
            </a:pPr>
            <a:r>
              <a:rPr lang="cs-CZ" sz="2800" b="0" u="sng" dirty="0"/>
              <a:t>zástupci</a:t>
            </a:r>
            <a:r>
              <a:rPr lang="cs-CZ" sz="2800" b="0" dirty="0"/>
              <a:t>:                                                                 </a:t>
            </a:r>
            <a:r>
              <a:rPr lang="cs-CZ" sz="2800" i="1" dirty="0"/>
              <a:t>káně lesní        jestřáb lesní        poštolka obecná</a:t>
            </a:r>
            <a:r>
              <a:rPr lang="cs-CZ" sz="3200" i="1" dirty="0"/>
              <a:t>	</a:t>
            </a:r>
          </a:p>
        </p:txBody>
      </p:sp>
      <p:sp>
        <p:nvSpPr>
          <p:cNvPr id="12291" name="AutoShape 11"/>
          <p:cNvSpPr>
            <a:spLocks noChangeArrowheads="1"/>
          </p:cNvSpPr>
          <p:nvPr/>
        </p:nvSpPr>
        <p:spPr bwMode="auto">
          <a:xfrm>
            <a:off x="8172450" y="1916113"/>
            <a:ext cx="647700" cy="144462"/>
          </a:xfrm>
          <a:prstGeom prst="rightArrow">
            <a:avLst>
              <a:gd name="adj1" fmla="val 50000"/>
              <a:gd name="adj2" fmla="val 11208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b="0"/>
          </a:p>
        </p:txBody>
      </p:sp>
      <p:pic>
        <p:nvPicPr>
          <p:cNvPr id="12292" name="Picture 7" descr="Soubor:Buteo buteo 2 (Marek Szczepanek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48846" t="13838" b="8104"/>
          <a:stretch>
            <a:fillRect/>
          </a:stretch>
        </p:blipFill>
        <p:spPr bwMode="auto">
          <a:xfrm>
            <a:off x="395288" y="3789363"/>
            <a:ext cx="2322512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TextovéPole 6"/>
          <p:cNvSpPr txBox="1">
            <a:spLocks noChangeArrowheads="1"/>
          </p:cNvSpPr>
          <p:nvPr/>
        </p:nvSpPr>
        <p:spPr bwMode="auto">
          <a:xfrm>
            <a:off x="395288" y="6165850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19</a:t>
            </a:r>
          </a:p>
        </p:txBody>
      </p:sp>
      <p:pic>
        <p:nvPicPr>
          <p:cNvPr id="12294" name="Picture 10" descr="Soubor:Accipiter gentilisAAP045C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213" y="3789363"/>
            <a:ext cx="2735262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5" name="TextovéPole 6"/>
          <p:cNvSpPr txBox="1">
            <a:spLocks noChangeArrowheads="1"/>
          </p:cNvSpPr>
          <p:nvPr/>
        </p:nvSpPr>
        <p:spPr bwMode="auto">
          <a:xfrm>
            <a:off x="2843213" y="6381750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20</a:t>
            </a:r>
          </a:p>
        </p:txBody>
      </p:sp>
      <p:pic>
        <p:nvPicPr>
          <p:cNvPr id="12296" name="Picture 13" descr="Soubor:Common kestrel falco tinnunculu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23137" t="12604" r="16393" b="5342"/>
          <a:stretch>
            <a:fillRect/>
          </a:stretch>
        </p:blipFill>
        <p:spPr bwMode="auto">
          <a:xfrm>
            <a:off x="6588125" y="3644900"/>
            <a:ext cx="1581150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7" name="TextovéPole 6"/>
          <p:cNvSpPr txBox="1">
            <a:spLocks noChangeArrowheads="1"/>
          </p:cNvSpPr>
          <p:nvPr/>
        </p:nvSpPr>
        <p:spPr bwMode="auto">
          <a:xfrm>
            <a:off x="8207375" y="6381750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21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8913"/>
            <a:ext cx="8229600" cy="6408737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b="1" i="1" smtClean="0"/>
              <a:t>orel skalní				  sokol stěhovavý</a:t>
            </a:r>
          </a:p>
        </p:txBody>
      </p:sp>
      <p:pic>
        <p:nvPicPr>
          <p:cNvPr id="13315" name="Picture 5" descr="Soubor:Aquila chrysaetos Flick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6604" t="19856"/>
          <a:stretch>
            <a:fillRect/>
          </a:stretch>
        </p:blipFill>
        <p:spPr bwMode="auto">
          <a:xfrm>
            <a:off x="179388" y="836613"/>
            <a:ext cx="4392612" cy="251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7" descr="Soubor:Accipiter gentilis -injured Goshaw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5111" t="7556" r="19360" b="5499"/>
          <a:stretch>
            <a:fillRect/>
          </a:stretch>
        </p:blipFill>
        <p:spPr bwMode="auto">
          <a:xfrm>
            <a:off x="5364163" y="836613"/>
            <a:ext cx="2767012" cy="367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6"/>
          <p:cNvSpPr txBox="1">
            <a:spLocks noChangeArrowheads="1"/>
          </p:cNvSpPr>
          <p:nvPr/>
        </p:nvSpPr>
        <p:spPr bwMode="auto">
          <a:xfrm>
            <a:off x="179388" y="3357563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22</a:t>
            </a:r>
          </a:p>
        </p:txBody>
      </p:sp>
      <p:sp>
        <p:nvSpPr>
          <p:cNvPr id="13318" name="TextovéPole 6"/>
          <p:cNvSpPr txBox="1">
            <a:spLocks noChangeArrowheads="1"/>
          </p:cNvSpPr>
          <p:nvPr/>
        </p:nvSpPr>
        <p:spPr bwMode="auto">
          <a:xfrm>
            <a:off x="5364163" y="4508500"/>
            <a:ext cx="9366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0"/>
              <a:t>Obr. 23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304800"/>
            <a:ext cx="8229600" cy="63642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1600" b="1" smtClean="0"/>
              <a:t>Použité zdroje</a:t>
            </a:r>
          </a:p>
          <a:p>
            <a:pPr eaLnBrk="1" hangingPunct="1">
              <a:buFontTx/>
              <a:buNone/>
            </a:pPr>
            <a:r>
              <a:rPr lang="cs-CZ" sz="1200" smtClean="0"/>
              <a:t> </a:t>
            </a:r>
            <a:r>
              <a:rPr lang="cs-CZ" sz="1200" b="1" smtClean="0"/>
              <a:t>Obr. 1</a:t>
            </a: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smtClean="0"/>
              <a:t> MASSYN, Andrew. Ostriches cape point cropped. </a:t>
            </a:r>
            <a:r>
              <a:rPr lang="cs-CZ" sz="1200" i="1" smtClean="0"/>
              <a:t>Wikipeidie</a:t>
            </a:r>
            <a:r>
              <a:rPr lang="cs-CZ" sz="1200" smtClean="0"/>
              <a:t> [online]. 2008 [cit. 2012-12-16]. Dostupné z: http://cs.wikipedia.org/wiki/Soubor:Kaczka_krzyzowka_samica.jpg </a:t>
            </a:r>
          </a:p>
          <a:p>
            <a:pPr eaLnBrk="1" hangingPunct="1">
              <a:buFontTx/>
              <a:buNone/>
            </a:pP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b="1" smtClean="0"/>
              <a:t>Obr. 2</a:t>
            </a:r>
          </a:p>
          <a:p>
            <a:pPr eaLnBrk="1" hangingPunct="1">
              <a:buFontTx/>
              <a:buNone/>
            </a:pPr>
            <a:r>
              <a:rPr lang="cs-CZ" sz="1200" smtClean="0"/>
              <a:t>FOLMER, J. Emoes. </a:t>
            </a:r>
            <a:r>
              <a:rPr lang="cs-CZ" sz="1200" i="1" smtClean="0"/>
              <a:t>Wikipeidie</a:t>
            </a:r>
            <a:r>
              <a:rPr lang="cs-CZ" sz="1200" smtClean="0"/>
              <a:t> [online]. 2003 [cit. 2012-12-16]. Dostupné z: http://cs.wikipedia.org/wiki/Soubor:Emoe.jpg </a:t>
            </a:r>
            <a:endParaRPr lang="cs-CZ" sz="1200" b="1" smtClean="0"/>
          </a:p>
          <a:p>
            <a:pPr eaLnBrk="1" hangingPunct="1">
              <a:buFontTx/>
              <a:buNone/>
            </a:pPr>
            <a:endParaRPr lang="cs-CZ" sz="1200" b="1" smtClean="0"/>
          </a:p>
          <a:p>
            <a:pPr eaLnBrk="1" hangingPunct="1">
              <a:buFontTx/>
              <a:buNone/>
            </a:pPr>
            <a:r>
              <a:rPr lang="cs-CZ" sz="1200" b="1" smtClean="0"/>
              <a:t>Obr. 3</a:t>
            </a:r>
          </a:p>
          <a:p>
            <a:pPr eaLnBrk="1" hangingPunct="1">
              <a:buFontTx/>
              <a:buNone/>
            </a:pPr>
            <a:r>
              <a:rPr lang="cs-CZ" sz="1200" smtClean="0"/>
              <a:t>YAP, Lip Kee. Greater Rhea. </a:t>
            </a:r>
            <a:r>
              <a:rPr lang="cs-CZ" sz="1200" i="1" smtClean="0"/>
              <a:t>Wikipeidie</a:t>
            </a:r>
            <a:r>
              <a:rPr lang="cs-CZ" sz="1200" smtClean="0"/>
              <a:t> [online]. 2006 [cit. 2012-12-16]. Dostupné z: http://cs.wikipedia.org/wiki/Soubor:Greater_Rhea_%28Rhea_americana%29_-Argentina-8.jpg </a:t>
            </a:r>
          </a:p>
          <a:p>
            <a:pPr eaLnBrk="1" hangingPunct="1">
              <a:buFontTx/>
              <a:buNone/>
            </a:pP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b="1" smtClean="0"/>
              <a:t>Obr. 4</a:t>
            </a:r>
          </a:p>
          <a:p>
            <a:pPr eaLnBrk="1" hangingPunct="1">
              <a:buFontTx/>
              <a:buNone/>
            </a:pPr>
            <a:r>
              <a:rPr lang="cs-CZ" sz="1200" smtClean="0"/>
              <a:t>FERGUS. Tokoeka. </a:t>
            </a:r>
            <a:r>
              <a:rPr lang="cs-CZ" sz="1200" i="1" smtClean="0"/>
              <a:t>Wikipeidie</a:t>
            </a:r>
            <a:r>
              <a:rPr lang="cs-CZ" sz="1200" smtClean="0"/>
              <a:t> [online]. 2008 [cit. 2012-12-16]. Dostupné z: http://cs.wikipedia.org/wiki/Soubor:Tokoeka.jpg </a:t>
            </a:r>
          </a:p>
          <a:p>
            <a:pPr eaLnBrk="1" hangingPunct="1">
              <a:buFontTx/>
              <a:buNone/>
            </a:pPr>
            <a:endParaRPr lang="cs-CZ" sz="1200" b="1" smtClean="0"/>
          </a:p>
          <a:p>
            <a:pPr eaLnBrk="1" hangingPunct="1">
              <a:buFontTx/>
              <a:buNone/>
            </a:pPr>
            <a:r>
              <a:rPr lang="cs-CZ" sz="1200" b="1" smtClean="0"/>
              <a:t>Obr. 5</a:t>
            </a:r>
          </a:p>
          <a:p>
            <a:pPr eaLnBrk="1" hangingPunct="1">
              <a:buFontTx/>
              <a:buNone/>
            </a:pPr>
            <a:r>
              <a:rPr lang="cs-CZ" sz="1200" smtClean="0"/>
              <a:t>EVAK. Emperor Penguin Chick. </a:t>
            </a:r>
            <a:r>
              <a:rPr lang="cs-CZ" sz="1200" i="1" smtClean="0"/>
              <a:t>Wikipeidie</a:t>
            </a:r>
            <a:r>
              <a:rPr lang="cs-CZ" sz="1200" smtClean="0"/>
              <a:t> [online]. 2007 [cit. 2012-12-16]. Dostupné z: http://cs.wikipedia.org/wiki/Soubor:EmperorPenguinChick.jpg </a:t>
            </a:r>
          </a:p>
          <a:p>
            <a:pPr eaLnBrk="1" hangingPunct="1">
              <a:buFontTx/>
              <a:buNone/>
            </a:pPr>
            <a:endParaRPr lang="cs-CZ" sz="1200" b="1" smtClean="0"/>
          </a:p>
          <a:p>
            <a:pPr eaLnBrk="1" hangingPunct="1">
              <a:buFontTx/>
              <a:buNone/>
            </a:pPr>
            <a:r>
              <a:rPr lang="cs-CZ" sz="1200" b="1" smtClean="0"/>
              <a:t>Obr. 6</a:t>
            </a:r>
          </a:p>
          <a:p>
            <a:pPr eaLnBrk="1" hangingPunct="1">
              <a:buFontTx/>
              <a:buNone/>
            </a:pPr>
            <a:r>
              <a:rPr lang="cs-CZ" sz="1200" smtClean="0"/>
              <a:t>DUFFY, Ian. Aptenodytes forsteri. </a:t>
            </a:r>
            <a:r>
              <a:rPr lang="cs-CZ" sz="1200" i="1" smtClean="0"/>
              <a:t>Wikipedia</a:t>
            </a:r>
            <a:r>
              <a:rPr lang="cs-CZ" sz="1200" smtClean="0"/>
              <a:t> [online]. 2009 [cit. 2012-12-16]. Dostupné z: http://cs.wikipedia.org/wiki/Soubor:Aptenodytes_forsteri_-Snow_Hill_Island,_Antarctica_-adults_and_juvenile-8.jpg</a:t>
            </a:r>
          </a:p>
          <a:p>
            <a:pPr eaLnBrk="1" hangingPunct="1">
              <a:buFontTx/>
              <a:buNone/>
            </a:pPr>
            <a:endParaRPr lang="cs-CZ" sz="1200" smtClean="0"/>
          </a:p>
          <a:p>
            <a:pPr eaLnBrk="1" hangingPunct="1">
              <a:buFontTx/>
              <a:buNone/>
            </a:pPr>
            <a:r>
              <a:rPr lang="cs-CZ" sz="1200" b="1" smtClean="0"/>
              <a:t>Obr. 7</a:t>
            </a:r>
          </a:p>
          <a:p>
            <a:pPr eaLnBrk="1" hangingPunct="1">
              <a:buFontTx/>
              <a:buNone/>
            </a:pPr>
            <a:r>
              <a:rPr lang="cs-CZ" sz="1200" smtClean="0"/>
              <a:t>SENDELBACH, Henrik. Podiceps cristatus adult and young. </a:t>
            </a:r>
            <a:r>
              <a:rPr lang="cs-CZ" sz="1200" i="1" smtClean="0"/>
              <a:t>Wikipedia</a:t>
            </a:r>
            <a:r>
              <a:rPr lang="cs-CZ" sz="1200" smtClean="0"/>
              <a:t> [online]. 2005 [cit. 2012-12-16]. Dostupné z: http://cs.wikipedia.org/wiki/Soubor:Podiceps_cristatus_adult_and_young.jpg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8913"/>
            <a:ext cx="8229600" cy="6408737"/>
          </a:xfrm>
        </p:spPr>
        <p:txBody>
          <a:bodyPr/>
          <a:lstStyle/>
          <a:p>
            <a:pPr>
              <a:buFontTx/>
              <a:buNone/>
            </a:pPr>
            <a:r>
              <a:rPr lang="cs-CZ" sz="1200" b="1" smtClean="0"/>
              <a:t>Obr. 8</a:t>
            </a:r>
          </a:p>
          <a:p>
            <a:pPr>
              <a:buFontTx/>
              <a:buNone/>
            </a:pPr>
            <a:r>
              <a:rPr lang="cs-CZ" sz="1200" smtClean="0"/>
              <a:t>DAKOMAN. Whitepelican edit shadowlift. </a:t>
            </a:r>
            <a:r>
              <a:rPr lang="cs-CZ" sz="1200" i="1" smtClean="0"/>
              <a:t>Wikipedia</a:t>
            </a:r>
            <a:r>
              <a:rPr lang="cs-CZ" sz="1200" smtClean="0"/>
              <a:t> [online]. 2008 [cit. 2012-12-16]. Dostupné z: http://cs.wikipedia.org/wiki/Soubor:Whitepelican_edit_shadowlift.jpg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9</a:t>
            </a:r>
          </a:p>
          <a:p>
            <a:pPr>
              <a:buFontTx/>
              <a:buNone/>
            </a:pPr>
            <a:r>
              <a:rPr lang="cs-CZ" sz="1200" smtClean="0"/>
              <a:t>BUSCHMANN, M. Phalacrocorax carbo. </a:t>
            </a:r>
            <a:r>
              <a:rPr lang="cs-CZ" sz="1200" i="1" smtClean="0"/>
              <a:t>Wikipedia</a:t>
            </a:r>
            <a:r>
              <a:rPr lang="cs-CZ" sz="1200" smtClean="0"/>
              <a:t> [online]. 2004 [cit. 2012-12-16]. Dostupné z: http://cs.wikipedia.org/wiki/Soubor:Phalacrocorax_carbo1.jpg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10</a:t>
            </a:r>
          </a:p>
          <a:p>
            <a:pPr>
              <a:buFontTx/>
              <a:buNone/>
            </a:pPr>
            <a:r>
              <a:rPr lang="cs-CZ" sz="1200" smtClean="0"/>
              <a:t>PAN, Nat. Ooievaar met publiek in het Zwin. </a:t>
            </a:r>
            <a:r>
              <a:rPr lang="cs-CZ" sz="1200" i="1" smtClean="0"/>
              <a:t>Wikipedia</a:t>
            </a:r>
            <a:r>
              <a:rPr lang="cs-CZ" sz="1200" smtClean="0"/>
              <a:t> [online]. 2006 [cit. 2012-12-16]. Dostupné z: http://cs.wikipedia.org/wiki/Soubor:Ooievaar_met_publiek_in_het_Zwin.JPG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11</a:t>
            </a:r>
          </a:p>
          <a:p>
            <a:pPr>
              <a:buFontTx/>
              <a:buNone/>
            </a:pPr>
            <a:r>
              <a:rPr lang="cs-CZ" sz="1200" smtClean="0"/>
              <a:t>SZCZEPANEK, Marek. Ciconia nigra. </a:t>
            </a:r>
            <a:r>
              <a:rPr lang="cs-CZ" sz="1200" i="1" smtClean="0"/>
              <a:t>Wikipedia</a:t>
            </a:r>
            <a:r>
              <a:rPr lang="cs-CZ" sz="1200" smtClean="0"/>
              <a:t> [online]. 2005 [cit. 2012-12-16]. Dostupné z: http://cs.wikipedia.org/wiki/Soubor:Ciconia_nigra_1_(Marek_Szczepanek).jpg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12</a:t>
            </a:r>
          </a:p>
          <a:p>
            <a:pPr>
              <a:buFontTx/>
              <a:buNone/>
            </a:pPr>
            <a:r>
              <a:rPr lang="cs-CZ" sz="1200" smtClean="0"/>
              <a:t>SZCZEPANEK, Marek. Ardea cinerea. </a:t>
            </a:r>
            <a:r>
              <a:rPr lang="cs-CZ" sz="1200" i="1" smtClean="0"/>
              <a:t>Wikipedia</a:t>
            </a:r>
            <a:r>
              <a:rPr lang="cs-CZ" sz="1200" smtClean="0"/>
              <a:t> [online]. 2010 [cit. 2012-12-16]. Dostupné z: http://cs.wikipedia.org/wiki/Soubor:Ardea_cinerea_5_(Marek_Szczepanek).jpg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13</a:t>
            </a:r>
            <a:endParaRPr lang="cs-CZ" sz="1200" smtClean="0"/>
          </a:p>
          <a:p>
            <a:pPr>
              <a:buFontTx/>
              <a:buNone/>
            </a:pPr>
            <a:r>
              <a:rPr lang="cs-CZ" sz="1200" smtClean="0"/>
              <a:t>STIEGLITZ, Hans. Ardea alba. </a:t>
            </a:r>
            <a:r>
              <a:rPr lang="cs-CZ" sz="1200" i="1" smtClean="0"/>
              <a:t>Wikipedia</a:t>
            </a:r>
            <a:r>
              <a:rPr lang="cs-CZ" sz="1200" smtClean="0"/>
              <a:t> [online]. 2010 [cit. 2012-12-16]. Dostupné z: http://cs.wikipedia.org/wiki/Soubor:Ardea_alba-001.jpg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14</a:t>
            </a:r>
            <a:endParaRPr lang="cs-CZ" sz="1200" smtClean="0"/>
          </a:p>
          <a:p>
            <a:pPr>
              <a:buFontTx/>
              <a:buNone/>
            </a:pPr>
            <a:r>
              <a:rPr lang="cs-CZ" sz="1400" smtClean="0"/>
              <a:t>SANCHEZN. Cygne Vaires. </a:t>
            </a:r>
            <a:r>
              <a:rPr lang="cs-CZ" sz="1400" i="1" smtClean="0"/>
              <a:t>Wikipedia</a:t>
            </a:r>
            <a:r>
              <a:rPr lang="cs-CZ" sz="1400" smtClean="0"/>
              <a:t> [online]. 2007 [cit. 2012-12-16]. Dostupné z: http://cs.wikipedia.org/wiki/Soubor:CygneVaires.jpg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60350"/>
            <a:ext cx="8229600" cy="6408738"/>
          </a:xfrm>
        </p:spPr>
        <p:txBody>
          <a:bodyPr/>
          <a:lstStyle/>
          <a:p>
            <a:pPr>
              <a:buFontTx/>
              <a:buNone/>
            </a:pPr>
            <a:r>
              <a:rPr lang="cs-CZ" sz="1200" b="1" smtClean="0"/>
              <a:t>Obr. 15</a:t>
            </a:r>
          </a:p>
          <a:p>
            <a:pPr>
              <a:buFontTx/>
              <a:buNone/>
            </a:pPr>
            <a:r>
              <a:rPr lang="cs-CZ" sz="1200" smtClean="0"/>
              <a:t>Black swan. </a:t>
            </a:r>
            <a:r>
              <a:rPr lang="cs-CZ" sz="1200" i="1" smtClean="0"/>
              <a:t>Wikipedia</a:t>
            </a:r>
            <a:r>
              <a:rPr lang="cs-CZ" sz="1200" smtClean="0"/>
              <a:t> [online]. 2009 [cit. 2012-12-16]. Dostupné z: http://cs.wikipedia.org/wiki/Soubor:Black_swan_jan09.jpg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16</a:t>
            </a:r>
          </a:p>
          <a:p>
            <a:pPr>
              <a:buFontTx/>
              <a:buNone/>
            </a:pPr>
            <a:r>
              <a:rPr lang="cs-CZ" sz="1200" smtClean="0"/>
              <a:t>TREPTE, Andreas. Greylag Goose. </a:t>
            </a:r>
            <a:r>
              <a:rPr lang="cs-CZ" sz="1200" i="1" smtClean="0"/>
              <a:t>Wikipedia</a:t>
            </a:r>
            <a:r>
              <a:rPr lang="cs-CZ" sz="1200" smtClean="0"/>
              <a:t> [online]. 2008 [cit. 2012-12-16]. Dostupné z: http://cs.wikipedia.org/wiki/Soubor:Greylag-Goose.jpg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17</a:t>
            </a:r>
          </a:p>
          <a:p>
            <a:pPr>
              <a:buFontTx/>
              <a:buNone/>
            </a:pPr>
            <a:r>
              <a:rPr lang="cs-CZ" sz="1200" smtClean="0"/>
              <a:t>SOASTA, Anton Holmquist. Mallard. </a:t>
            </a:r>
            <a:r>
              <a:rPr lang="cs-CZ" sz="1200" i="1" smtClean="0"/>
              <a:t>Wikipedia</a:t>
            </a:r>
            <a:r>
              <a:rPr lang="cs-CZ" sz="1200" smtClean="0"/>
              <a:t> [online]. 2008 [cit. 2012-12-16]. Dostupné z: http://cs.wikipedia.org/wiki/Soubor:Mallard_080508.jpg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18</a:t>
            </a:r>
          </a:p>
          <a:p>
            <a:pPr>
              <a:buFontTx/>
              <a:buNone/>
            </a:pPr>
            <a:r>
              <a:rPr lang="cs-CZ" sz="1200" smtClean="0"/>
              <a:t>ARPINGSTONE. Flam greater. </a:t>
            </a:r>
            <a:r>
              <a:rPr lang="cs-CZ" sz="1200" i="1" smtClean="0"/>
              <a:t>Wikipedia</a:t>
            </a:r>
            <a:r>
              <a:rPr lang="cs-CZ" sz="1200" smtClean="0"/>
              <a:t> [online]. 2003 [cit. 2012-12-16]. Dostupné z: http://cs.wikipedia.org/wiki/Soubor:Flam.greater.600pix.jpg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19</a:t>
            </a:r>
          </a:p>
          <a:p>
            <a:pPr>
              <a:buFontTx/>
              <a:buNone/>
            </a:pPr>
            <a:r>
              <a:rPr lang="cs-CZ" sz="1200" smtClean="0"/>
              <a:t>SZCZEPANEK. Buteo buteo. </a:t>
            </a:r>
            <a:r>
              <a:rPr lang="cs-CZ" sz="1200" i="1" smtClean="0"/>
              <a:t>Wikipedia</a:t>
            </a:r>
            <a:r>
              <a:rPr lang="cs-CZ" sz="1200" smtClean="0"/>
              <a:t> [online]. 2005 [cit. 2012-12-16]. Dostupné z: http://cs.wikipedia.org/wiki/Soubor:Buteo_buteo_2_(Marek_Szczepanek).jpg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20</a:t>
            </a:r>
          </a:p>
          <a:p>
            <a:pPr>
              <a:buFontTx/>
              <a:buNone/>
            </a:pPr>
            <a:r>
              <a:rPr lang="cs-CZ" sz="1200" smtClean="0"/>
              <a:t>EATON, Elon Howard. Accipiter gentilis. </a:t>
            </a:r>
            <a:r>
              <a:rPr lang="cs-CZ" sz="1200" i="1" smtClean="0"/>
              <a:t>Wikipedia</a:t>
            </a:r>
            <a:r>
              <a:rPr lang="cs-CZ" sz="1200" smtClean="0"/>
              <a:t> [online]. 1866 -1935 [cit. 2012-12-16]. Dostupné z: http://cs.wikipedia.org/wiki/Soubor:Accipiter_gentilisAAP045CA.jpg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21</a:t>
            </a:r>
          </a:p>
          <a:p>
            <a:pPr>
              <a:buFontTx/>
              <a:buNone/>
            </a:pPr>
            <a:r>
              <a:rPr lang="cs-CZ" sz="1200" smtClean="0"/>
              <a:t>TREPTE, Andreas. Common kestrel falco tinnunculus. </a:t>
            </a:r>
            <a:r>
              <a:rPr lang="cs-CZ" sz="1200" i="1" smtClean="0"/>
              <a:t>Wikipedia</a:t>
            </a:r>
            <a:r>
              <a:rPr lang="cs-CZ" sz="1200" smtClean="0"/>
              <a:t> [online]. 2009 [cit. 2012-12-16]. Dostupné z: http://cs.wikipedia.org/wiki/Soubor:Common_kestrel_falco_tinnunculus.jpg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60350"/>
            <a:ext cx="8229600" cy="6408738"/>
          </a:xfrm>
        </p:spPr>
        <p:txBody>
          <a:bodyPr/>
          <a:lstStyle/>
          <a:p>
            <a:pPr>
              <a:buFontTx/>
              <a:buNone/>
            </a:pPr>
            <a:r>
              <a:rPr lang="cs-CZ" sz="1200" b="1" smtClean="0"/>
              <a:t>Obr. 22</a:t>
            </a:r>
          </a:p>
          <a:p>
            <a:pPr>
              <a:buFontTx/>
              <a:buNone/>
            </a:pPr>
            <a:r>
              <a:rPr lang="cs-CZ" sz="1200" smtClean="0"/>
              <a:t>ROCKY. Aquila chrysaetos Flickr. </a:t>
            </a:r>
            <a:r>
              <a:rPr lang="cs-CZ" sz="1200" i="1" smtClean="0"/>
              <a:t>Wikipedia</a:t>
            </a:r>
            <a:r>
              <a:rPr lang="cs-CZ" sz="1200" smtClean="0"/>
              <a:t> [online]. 2007 [cit. 2012-12-16]. Dostupné z: http://cs.wikipedia.org/wiki/Soubor:Aquila_chrysaetos_Flickr.jpg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b="1" smtClean="0"/>
              <a:t>Obr. 23</a:t>
            </a:r>
          </a:p>
          <a:p>
            <a:pPr>
              <a:buFontTx/>
              <a:buNone/>
            </a:pPr>
            <a:r>
              <a:rPr lang="cs-CZ" sz="1200" smtClean="0"/>
              <a:t>LIDBECK, Jonathan. Accipiter gentilis. </a:t>
            </a:r>
            <a:r>
              <a:rPr lang="cs-CZ" sz="1200" i="1" smtClean="0"/>
              <a:t>Wikipedia</a:t>
            </a:r>
            <a:r>
              <a:rPr lang="cs-CZ" sz="1200" smtClean="0"/>
              <a:t> [online]. 2007 [cit. 2012-12-16]. Dostupné z: http://cs.wikipedia.org/wiki/Soubor:Aquila_chrysaetos_Flickr.jpg</a:t>
            </a:r>
          </a:p>
          <a:p>
            <a:pPr>
              <a:buFontTx/>
              <a:buNone/>
            </a:pPr>
            <a:endParaRPr lang="cs-CZ" sz="1200" smtClean="0"/>
          </a:p>
          <a:p>
            <a:pPr>
              <a:buFontTx/>
              <a:buNone/>
            </a:pPr>
            <a:r>
              <a:rPr lang="cs-CZ" sz="1200" smtClean="0"/>
              <a:t>Archiv autora</a:t>
            </a:r>
          </a:p>
          <a:p>
            <a:pPr>
              <a:buFontTx/>
              <a:buNone/>
            </a:pPr>
            <a:r>
              <a:rPr lang="cs-CZ" sz="1200" smtClean="0"/>
              <a:t>ČABRADOVÁ, Věra, František HASCH, Jaroslav SEJPKA a Ivana VANĚČKOVÁ. </a:t>
            </a:r>
            <a:r>
              <a:rPr lang="cs-CZ" sz="1200" i="1" smtClean="0"/>
              <a:t>Přírodopis 7: učebnice pro základní školy a víceletá gymnázia</a:t>
            </a:r>
            <a:r>
              <a:rPr lang="cs-CZ" sz="1200" smtClean="0"/>
              <a:t>. Plzeň: FRAUS, 2005. ISBN 80-7238-424-4. </a:t>
            </a:r>
          </a:p>
          <a:p>
            <a:pPr>
              <a:buFontTx/>
              <a:buNone/>
            </a:pPr>
            <a:r>
              <a:rPr lang="cs-CZ" sz="1200" smtClean="0"/>
              <a:t>JELÍNEK, Jan a Vladimír ZICHÁČEK. </a:t>
            </a:r>
            <a:r>
              <a:rPr lang="cs-CZ" sz="1200" i="1" smtClean="0"/>
              <a:t>Biologie: pro gymnázia</a:t>
            </a:r>
            <a:r>
              <a:rPr lang="cs-CZ" sz="1200" smtClean="0"/>
              <a:t>. Olomouc: OLOMOUC, 1999. ISBN 80-7182-070-9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664</TotalTime>
  <Words>1054</Words>
  <Application>Microsoft Office PowerPoint</Application>
  <PresentationFormat>Předvádění na obrazovce (4:3)</PresentationFormat>
  <Paragraphs>184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Arial</vt:lpstr>
      <vt:lpstr>Calibri</vt:lpstr>
      <vt:lpstr>Times New Roman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Niki</dc:creator>
  <cp:lastModifiedBy>Dum</cp:lastModifiedBy>
  <cp:revision>12</cp:revision>
  <dcterms:created xsi:type="dcterms:W3CDTF">2012-12-16T19:40:06Z</dcterms:created>
  <dcterms:modified xsi:type="dcterms:W3CDTF">2014-09-17T16:27:03Z</dcterms:modified>
</cp:coreProperties>
</file>