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8" r:id="rId2"/>
    <p:sldId id="256" r:id="rId3"/>
    <p:sldId id="257" r:id="rId4"/>
    <p:sldId id="260" r:id="rId5"/>
    <p:sldId id="259" r:id="rId6"/>
    <p:sldId id="261" r:id="rId7"/>
    <p:sldId id="262" r:id="rId8"/>
    <p:sldId id="263" r:id="rId9"/>
    <p:sldId id="265" r:id="rId10"/>
    <p:sldId id="264" r:id="rId11"/>
    <p:sldId id="266" r:id="rId12"/>
    <p:sldId id="267" r:id="rId13"/>
    <p:sldId id="25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28800" y="3159760"/>
            <a:ext cx="457200" cy="1034129"/>
          </a:xfrm>
          <a:prstGeom prst="rect">
            <a:avLst/>
          </a:prstGeom>
          <a:noFill/>
        </p:spPr>
        <p:txBody>
          <a:bodyPr wrap="square" lIns="0" tIns="9144" rIns="0" bIns="9144" rtlCol="0" anchor="ctr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219200"/>
            <a:ext cx="7543800" cy="2152650"/>
          </a:xfrm>
        </p:spPr>
        <p:txBody>
          <a:bodyPr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3375491"/>
            <a:ext cx="6172200" cy="68580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17.12.2013</a:t>
            </a:fld>
            <a:endParaRPr lang="cs-CZ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17.12.2013</a:t>
            </a:fld>
            <a:endParaRPr lang="cs-CZ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67200" y="4074497"/>
            <a:ext cx="457200" cy="10156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4267368"/>
            <a:ext cx="3733800" cy="731520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17.12.2013</a:t>
            </a:fld>
            <a:endParaRPr lang="cs-CZ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905000"/>
            <a:ext cx="6035040" cy="2350008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17.12.2013</a:t>
            </a:fld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3273552" cy="3429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658368"/>
            <a:ext cx="3273552" cy="343217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371600"/>
            <a:ext cx="3276600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371600"/>
            <a:ext cx="3273552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5664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028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17.12.2013</a:t>
            </a:fld>
            <a:endParaRPr lang="cs-CZ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17.12.2013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17.12.2013</a:t>
            </a:fld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328920" y="1774588"/>
            <a:ext cx="457200" cy="12311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1"/>
            <a:ext cx="4343400" cy="3429000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685801"/>
            <a:ext cx="2590800" cy="342900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17.12.2013</a:t>
            </a:fld>
            <a:endParaRPr lang="cs-CZ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612775"/>
            <a:ext cx="6705600" cy="254698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3453047"/>
            <a:ext cx="5029200" cy="72080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5352" y="333146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17.12.2013</a:t>
            </a:fld>
            <a:endParaRPr lang="cs-CZ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685801"/>
            <a:ext cx="5791200" cy="3505199"/>
          </a:xfrm>
        </p:spPr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609601"/>
            <a:ext cx="2133600" cy="51816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685801"/>
            <a:ext cx="5029200" cy="4572000"/>
          </a:xfrm>
        </p:spPr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2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1"/>
            <a:ext cx="6096000" cy="3657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95EC1D4A-A796-47C3-A63E-CE236FB377E2}" type="datetimeFigureOut">
              <a:rPr lang="cs-CZ" smtClean="0"/>
              <a:t>17.12.2013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0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" y="5842000"/>
            <a:ext cx="21336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wipe/>
  </p:transition>
  <p:txStyles>
    <p:titleStyle>
      <a:lvl1pPr algn="l" defTabSz="9144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56032" algn="l" defTabSz="91440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400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58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rodkovar.webzdarma.cz/2012/09/Technicke-pismo.html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Obrázek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166688"/>
            <a:ext cx="5741988" cy="1395412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7450081"/>
              </p:ext>
            </p:extLst>
          </p:nvPr>
        </p:nvGraphicFramePr>
        <p:xfrm>
          <a:off x="539750" y="1692275"/>
          <a:ext cx="8064500" cy="4919663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147"/>
                <a:gridCol w="5688353"/>
              </a:tblGrid>
              <a:tr h="365776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 marL="91436" marR="91436" marT="45722" marB="45722"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 marL="91436" marR="91436" marT="45722" marB="45722"/>
                </a:tc>
              </a:tr>
              <a:tr h="304813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 marL="91436" marR="91436" marT="45722" marB="45722"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 marL="91436" marR="91436" marT="45722" marB="45722"/>
                </a:tc>
              </a:tr>
              <a:tr h="736124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 marL="91436" marR="91436" marT="45722" marB="45722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7" marR="68577" marT="0" marB="0"/>
                </a:tc>
              </a:tr>
              <a:tr h="3428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7" marR="68577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anose="020F0502020204030204" pitchFamily="34" charset="0"/>
                        </a:rPr>
                        <a:t>Člověk a svět práce</a:t>
                      </a:r>
                      <a:endParaRPr lang="cs-CZ" sz="1400" b="1" dirty="0">
                        <a:latin typeface="Calibri" panose="020F0502020204030204" pitchFamily="34" charset="0"/>
                      </a:endParaRPr>
                    </a:p>
                  </a:txBody>
                  <a:tcPr marL="91436" marR="91436" marT="45722" marB="45722"/>
                </a:tc>
              </a:tr>
              <a:tr h="3048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7" marR="68577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anose="020F0502020204030204" pitchFamily="34" charset="0"/>
                        </a:rPr>
                        <a:t>VY_32_INOVACE_282</a:t>
                      </a:r>
                      <a:endParaRPr lang="cs-CZ" sz="1400" b="1" dirty="0">
                        <a:latin typeface="Calibri" panose="020F0502020204030204" pitchFamily="34" charset="0"/>
                      </a:endParaRPr>
                    </a:p>
                  </a:txBody>
                  <a:tcPr marL="91436" marR="91436" marT="45722" marB="45722"/>
                </a:tc>
              </a:tr>
              <a:tr h="3048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7" marR="68577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anose="020F0502020204030204" pitchFamily="34" charset="0"/>
                        </a:rPr>
                        <a:t>6.</a:t>
                      </a:r>
                      <a:endParaRPr lang="cs-CZ" sz="1400" b="1" dirty="0">
                        <a:latin typeface="Calibri" panose="020F0502020204030204" pitchFamily="34" charset="0"/>
                      </a:endParaRPr>
                    </a:p>
                  </a:txBody>
                  <a:tcPr marL="91436" marR="91436" marT="45722" marB="45722"/>
                </a:tc>
              </a:tr>
              <a:tr h="3048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7" marR="68577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anose="020F0502020204030204" pitchFamily="34" charset="0"/>
                        </a:rPr>
                        <a:t>Technické činnosti</a:t>
                      </a:r>
                      <a:endParaRPr lang="cs-CZ" sz="1400" b="1" dirty="0">
                        <a:latin typeface="Calibri" panose="020F0502020204030204" pitchFamily="34" charset="0"/>
                      </a:endParaRPr>
                    </a:p>
                  </a:txBody>
                  <a:tcPr marL="91436" marR="91436" marT="45722" marB="45722"/>
                </a:tc>
              </a:tr>
              <a:tr h="3048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7" marR="68577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anose="020F0502020204030204" pitchFamily="34" charset="0"/>
                        </a:rPr>
                        <a:t>Učební materiál</a:t>
                      </a:r>
                      <a:endParaRPr lang="cs-CZ" sz="1400" b="1" dirty="0">
                        <a:latin typeface="Calibri" panose="020F0502020204030204" pitchFamily="34" charset="0"/>
                      </a:endParaRPr>
                    </a:p>
                  </a:txBody>
                  <a:tcPr marL="91436" marR="91436" marT="45722" marB="45722"/>
                </a:tc>
              </a:tr>
              <a:tr h="3048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7" marR="68577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anose="020F0502020204030204" pitchFamily="34" charset="0"/>
                        </a:rPr>
                        <a:t>Mgr. Jakub </a:t>
                      </a:r>
                      <a:r>
                        <a:rPr lang="cs-CZ" sz="1400" b="1" dirty="0" err="1" smtClean="0">
                          <a:latin typeface="Calibri" panose="020F0502020204030204" pitchFamily="34" charset="0"/>
                        </a:rPr>
                        <a:t>Machel</a:t>
                      </a:r>
                      <a:endParaRPr lang="cs-CZ" sz="1400" b="1" dirty="0">
                        <a:latin typeface="Calibri" panose="020F0502020204030204" pitchFamily="34" charset="0"/>
                      </a:endParaRPr>
                    </a:p>
                  </a:txBody>
                  <a:tcPr marL="91436" marR="91436" marT="45722" marB="45722"/>
                </a:tc>
              </a:tr>
              <a:tr h="3048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7" marR="68577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Technické kreslení</a:t>
                      </a:r>
                      <a:endParaRPr lang="cs-CZ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2" marB="45722"/>
                </a:tc>
              </a:tr>
              <a:tr h="73155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7" marR="68577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Výukový materiál seznamuje žáky s technickým písmem, s druhy čar na výkrese,  s náčrtem, měřítkem a vzhledem technického výkresu včetně</a:t>
                      </a:r>
                      <a:r>
                        <a:rPr lang="cs-CZ" sz="1400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jednoduchého popisového pole.</a:t>
                      </a:r>
                      <a:endParaRPr lang="cs-CZ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2" marB="45722"/>
                </a:tc>
              </a:tr>
              <a:tr h="3048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7" marR="68577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anose="020F0502020204030204" pitchFamily="34" charset="0"/>
                        </a:rPr>
                        <a:t>7. 9. 2013</a:t>
                      </a:r>
                      <a:endParaRPr lang="cs-CZ" sz="1400" b="1" dirty="0">
                        <a:latin typeface="Calibri" panose="020F0502020204030204" pitchFamily="34" charset="0"/>
                      </a:endParaRPr>
                    </a:p>
                  </a:txBody>
                  <a:tcPr marL="91436" marR="91436" marT="45722" marB="45722"/>
                </a:tc>
              </a:tr>
              <a:tr h="3048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7" marR="68577" marT="0" marB="0"/>
                </a:tc>
                <a:tc>
                  <a:txBody>
                    <a:bodyPr/>
                    <a:lstStyle/>
                    <a:p>
                      <a:r>
                        <a:rPr lang="cs-CZ" sz="1400" b="1" smtClean="0">
                          <a:latin typeface="Calibri" panose="020F0502020204030204" pitchFamily="34" charset="0"/>
                        </a:rPr>
                        <a:t>23. </a:t>
                      </a:r>
                      <a:r>
                        <a:rPr lang="cs-CZ" sz="1400" b="1" dirty="0" smtClean="0">
                          <a:latin typeface="Calibri" panose="020F0502020204030204" pitchFamily="34" charset="0"/>
                        </a:rPr>
                        <a:t>9. 2013</a:t>
                      </a:r>
                      <a:endParaRPr lang="cs-CZ" sz="1400" b="1" dirty="0">
                        <a:latin typeface="Calibri" panose="020F0502020204030204" pitchFamily="34" charset="0"/>
                      </a:endParaRPr>
                    </a:p>
                  </a:txBody>
                  <a:tcPr marL="91436" marR="91436" marT="45722" marB="45722"/>
                </a:tc>
              </a:tr>
            </a:tbl>
          </a:graphicData>
        </a:graphic>
      </p:graphicFrame>
      <p:pic>
        <p:nvPicPr>
          <p:cNvPr id="2095" name="Picture 2" descr="logo průhledné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5934075"/>
            <a:ext cx="784225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27331077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Technické kreslení </a:t>
            </a:r>
            <a:br>
              <a:rPr lang="cs-CZ" dirty="0" smtClean="0"/>
            </a:br>
            <a:r>
              <a:rPr lang="cs-CZ" dirty="0" smtClean="0"/>
              <a:t>a technický výkres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Základní druhy čar, vzhled technického výkresu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370167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effectLst/>
              </a:rPr>
              <a:t>Správně zobrazený tvar výrobku společně s jeho přehledným a správným popisem je základem správného pochopení výkresu.</a:t>
            </a:r>
          </a:p>
          <a:p>
            <a:r>
              <a:rPr lang="cs-CZ" dirty="0" smtClean="0">
                <a:effectLst/>
              </a:rPr>
              <a:t>Písmo musí být vždy čitelné, proto jsou požadavky na něj upraveny normou (</a:t>
            </a:r>
            <a:r>
              <a:rPr lang="cs-CZ" dirty="0">
                <a:effectLst/>
              </a:rPr>
              <a:t>ČSN EN ISO </a:t>
            </a:r>
            <a:r>
              <a:rPr lang="cs-CZ" dirty="0" smtClean="0">
                <a:effectLst/>
              </a:rPr>
              <a:t>3098-2)</a:t>
            </a:r>
          </a:p>
          <a:p>
            <a:r>
              <a:rPr lang="cs-CZ" dirty="0" smtClean="0">
                <a:effectLst/>
              </a:rPr>
              <a:t>Písmo můžeme vytvořit:</a:t>
            </a:r>
          </a:p>
          <a:p>
            <a:pPr marL="475488" indent="-457200">
              <a:buAutoNum type="alphaLcParenR"/>
            </a:pPr>
            <a:r>
              <a:rPr lang="cs-CZ" dirty="0" smtClean="0">
                <a:effectLst/>
              </a:rPr>
              <a:t>Psaním rukou volně nebo pomocí mřížky</a:t>
            </a:r>
          </a:p>
          <a:p>
            <a:pPr marL="475488" indent="-457200">
              <a:buAutoNum type="alphaLcParenR"/>
            </a:pPr>
            <a:r>
              <a:rPr lang="cs-CZ" dirty="0" smtClean="0">
                <a:effectLst/>
              </a:rPr>
              <a:t>Pomocí šablony</a:t>
            </a:r>
          </a:p>
          <a:p>
            <a:pPr marL="475488" indent="-457200">
              <a:buAutoNum type="alphaLcParenR"/>
            </a:pPr>
            <a:r>
              <a:rPr lang="cs-CZ" dirty="0" smtClean="0">
                <a:effectLst/>
              </a:rPr>
              <a:t>Kreslícím zařízením připojeným k PC</a:t>
            </a:r>
            <a:endParaRPr lang="cs-CZ" dirty="0">
              <a:effectLst/>
            </a:endParaRP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Technické písmo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900948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>
            <a:spLocks noGrp="1"/>
          </p:cNvSpPr>
          <p:nvPr>
            <p:ph type="title"/>
          </p:nvPr>
        </p:nvSpPr>
        <p:spPr>
          <a:xfrm>
            <a:off x="0" y="5943600"/>
            <a:ext cx="7543800" cy="914400"/>
          </a:xfrm>
        </p:spPr>
        <p:txBody>
          <a:bodyPr/>
          <a:lstStyle/>
          <a:p>
            <a:r>
              <a:rPr lang="cs-CZ" dirty="0" smtClean="0"/>
              <a:t>Technické písmo </a:t>
            </a:r>
            <a:br>
              <a:rPr lang="cs-CZ" dirty="0" smtClean="0"/>
            </a:br>
            <a:r>
              <a:rPr lang="cs-CZ" sz="2000" dirty="0" smtClean="0"/>
              <a:t>Pomocí šablony napiš do sešitu své jméno. Nejprve velkou abecedou a poté malou abecedou</a:t>
            </a:r>
            <a:endParaRPr lang="cs-CZ" sz="2000" dirty="0"/>
          </a:p>
        </p:txBody>
      </p:sp>
      <p:pic>
        <p:nvPicPr>
          <p:cNvPr id="6" name="Picture 2" descr="http://b.wz.cz/photo1024768/r/rodkovar_webzdarma_cz/16/LATINKA1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143" r="11765" b="1425"/>
          <a:stretch/>
        </p:blipFill>
        <p:spPr bwMode="auto">
          <a:xfrm>
            <a:off x="650567" y="332656"/>
            <a:ext cx="7632848" cy="504056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7419319" y="5373216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0343817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5943600"/>
            <a:ext cx="7543800" cy="914400"/>
          </a:xfrm>
        </p:spPr>
        <p:txBody>
          <a:bodyPr/>
          <a:lstStyle/>
          <a:p>
            <a:r>
              <a:rPr lang="cs-CZ" dirty="0" smtClean="0"/>
              <a:t>Technické písmo </a:t>
            </a:r>
            <a:br>
              <a:rPr lang="cs-CZ" dirty="0" smtClean="0"/>
            </a:br>
            <a:r>
              <a:rPr lang="cs-CZ" sz="2000" dirty="0" smtClean="0"/>
              <a:t>Pomocí šablony napiš do sešitu své datum narození. Nejprve arabskými číslicemi, poté římskými.</a:t>
            </a:r>
            <a:endParaRPr lang="cs-CZ" sz="2000" dirty="0"/>
          </a:p>
        </p:txBody>
      </p:sp>
      <p:pic>
        <p:nvPicPr>
          <p:cNvPr id="1026" name="Picture 2" descr="http://b.wz.cz/photo800600/r/rodkovar_webzdarma_cz/16/SLA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692696"/>
            <a:ext cx="8922136" cy="4561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8213615" y="5247050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7568748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5943600"/>
            <a:ext cx="7543800" cy="914400"/>
          </a:xfrm>
        </p:spPr>
        <p:txBody>
          <a:bodyPr/>
          <a:lstStyle/>
          <a:p>
            <a:r>
              <a:rPr lang="cs-CZ" dirty="0" smtClean="0"/>
              <a:t>Druhy čar, se kterými se na výkrese můžeme setkat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7504" y="188640"/>
            <a:ext cx="8856984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 smtClean="0"/>
              <a:t>Dělení čar podle druhu:</a:t>
            </a:r>
          </a:p>
          <a:p>
            <a:endParaRPr lang="cs-CZ" dirty="0"/>
          </a:p>
          <a:p>
            <a:r>
              <a:rPr lang="cs-CZ" dirty="0" smtClean="0"/>
              <a:t>1) Plná čára: Slouží pro zobrazení viditelných hran.</a:t>
            </a:r>
          </a:p>
          <a:p>
            <a:endParaRPr lang="cs-CZ" dirty="0" smtClean="0"/>
          </a:p>
          <a:p>
            <a:r>
              <a:rPr lang="cs-CZ" dirty="0" smtClean="0"/>
              <a:t>2) Přerušovaná čára: Slouží pro zobrazení neviditelných hran.</a:t>
            </a:r>
          </a:p>
          <a:p>
            <a:r>
              <a:rPr lang="cs-CZ" dirty="0" smtClean="0"/>
              <a:t>(Čárkovaná, tečkovaná) – Mezery i znaky musí být stále stejné</a:t>
            </a:r>
          </a:p>
          <a:p>
            <a:endParaRPr lang="cs-CZ" dirty="0"/>
          </a:p>
          <a:p>
            <a:r>
              <a:rPr lang="cs-CZ" dirty="0" smtClean="0"/>
              <a:t>3) Střídavé čáry: S jejich pomoc se zobrazují </a:t>
            </a:r>
          </a:p>
          <a:p>
            <a:r>
              <a:rPr lang="cs-CZ" dirty="0" smtClean="0"/>
              <a:t>osy kruhových otvorů. (Čerchovaná).</a:t>
            </a:r>
          </a:p>
          <a:p>
            <a:endParaRPr lang="cs-CZ" dirty="0"/>
          </a:p>
          <a:p>
            <a:endParaRPr lang="cs-CZ" dirty="0"/>
          </a:p>
          <a:p>
            <a:r>
              <a:rPr lang="cs-CZ" u="sng" dirty="0"/>
              <a:t>Dělení čar podle </a:t>
            </a:r>
            <a:r>
              <a:rPr lang="cs-CZ" u="sng" dirty="0" smtClean="0"/>
              <a:t>tloušťky:</a:t>
            </a:r>
          </a:p>
          <a:p>
            <a:endParaRPr lang="cs-CZ" u="sng" dirty="0"/>
          </a:p>
          <a:p>
            <a:pPr marL="342900" indent="-342900">
              <a:buAutoNum type="arabicParenR"/>
            </a:pPr>
            <a:r>
              <a:rPr lang="cs-CZ" dirty="0" smtClean="0"/>
              <a:t>Tenké – Užívají se především při kótování</a:t>
            </a:r>
          </a:p>
          <a:p>
            <a:pPr marL="342900" indent="-342900">
              <a:buAutoNum type="arabicParenR"/>
            </a:pPr>
            <a:endParaRPr lang="cs-CZ" dirty="0" smtClean="0"/>
          </a:p>
          <a:p>
            <a:r>
              <a:rPr lang="cs-CZ" dirty="0" smtClean="0"/>
              <a:t>2) Tlusté – Používají se k zobrazení obrysů součástí</a:t>
            </a:r>
          </a:p>
          <a:p>
            <a:endParaRPr lang="cs-CZ" dirty="0" smtClean="0"/>
          </a:p>
          <a:p>
            <a:r>
              <a:rPr lang="cs-CZ" dirty="0" smtClean="0"/>
              <a:t>3) Velmi tlusté</a:t>
            </a:r>
            <a:endParaRPr lang="cs-CZ" dirty="0"/>
          </a:p>
          <a:p>
            <a:endParaRPr lang="cs-CZ" dirty="0" smtClean="0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784937"/>
            <a:ext cx="2238253" cy="2001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485832"/>
            <a:ext cx="2267744" cy="1241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5748" y="2307091"/>
            <a:ext cx="2238252" cy="1022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861048"/>
            <a:ext cx="2526284" cy="2160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5" y="4365104"/>
            <a:ext cx="2503868" cy="2160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1582" y="5068510"/>
            <a:ext cx="2503868" cy="1106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3321664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5877272"/>
            <a:ext cx="3347864" cy="914400"/>
          </a:xfrm>
        </p:spPr>
        <p:txBody>
          <a:bodyPr/>
          <a:lstStyle/>
          <a:p>
            <a:r>
              <a:rPr lang="cs-CZ" dirty="0" smtClean="0"/>
              <a:t>Technický </a:t>
            </a:r>
            <a:br>
              <a:rPr lang="cs-CZ" dirty="0" smtClean="0"/>
            </a:br>
            <a:r>
              <a:rPr lang="cs-CZ" dirty="0" smtClean="0"/>
              <a:t>náčrt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0" y="188640"/>
            <a:ext cx="820891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Zhotovuje se zpravidla od ruky, nemusí se kreslit v přesném měřítku, důležité však je zachovat poměry velikosti jednotlivých stran.</a:t>
            </a:r>
          </a:p>
          <a:p>
            <a:endParaRPr lang="cs-CZ" dirty="0"/>
          </a:p>
          <a:p>
            <a:r>
              <a:rPr lang="cs-CZ" dirty="0" smtClean="0"/>
              <a:t>Technický náčrt můžeme kreslit prostorově, nebo pomocí pravoúhlého promítání.</a:t>
            </a:r>
            <a:endParaRPr lang="cs-CZ" dirty="0"/>
          </a:p>
        </p:txBody>
      </p:sp>
      <p:pic>
        <p:nvPicPr>
          <p:cNvPr id="4098" name="Picture 2" descr="http://www.rexo.cz/images/cs/omalovanky/Traktor-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2161" y="2446214"/>
            <a:ext cx="5896519" cy="4411786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259197" y="1789010"/>
            <a:ext cx="2627784" cy="64807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Překresli do sešitu náčrt přední strany výrobku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408065" y="6488668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0051721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88" y="5877272"/>
            <a:ext cx="5018896" cy="914400"/>
          </a:xfrm>
        </p:spPr>
        <p:txBody>
          <a:bodyPr/>
          <a:lstStyle/>
          <a:p>
            <a:r>
              <a:rPr lang="cs-CZ" dirty="0" smtClean="0"/>
              <a:t>Měřítko výkresu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7124" y="188640"/>
            <a:ext cx="8443308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2000" dirty="0" smtClean="0"/>
              <a:t>Měřítko na výkresech závisí na složitosti a účelu daného výkresu.</a:t>
            </a:r>
          </a:p>
          <a:p>
            <a:pPr marL="285750" indent="-285750">
              <a:buFontTx/>
              <a:buChar char="-"/>
            </a:pPr>
            <a:r>
              <a:rPr lang="cs-CZ" sz="2000" dirty="0" smtClean="0"/>
              <a:t>V praxi mohou nastat tři případy:</a:t>
            </a:r>
          </a:p>
          <a:p>
            <a:endParaRPr lang="cs-CZ" sz="2000" dirty="0" smtClean="0"/>
          </a:p>
          <a:p>
            <a:r>
              <a:rPr lang="cs-CZ" sz="2000" dirty="0" smtClean="0"/>
              <a:t>1) Měřítko skutečné velikosti je stejné jako ve skutečnosti – odpovídá poměru 1:1</a:t>
            </a:r>
          </a:p>
          <a:p>
            <a:r>
              <a:rPr lang="cs-CZ" sz="2000" dirty="0" smtClean="0"/>
              <a:t>(To znamená, že rozměr, který je na výkrese je stejně velký i ve skutečnosti.</a:t>
            </a:r>
          </a:p>
          <a:p>
            <a:endParaRPr lang="cs-CZ" sz="2000" dirty="0"/>
          </a:p>
          <a:p>
            <a:r>
              <a:rPr lang="cs-CZ" sz="2000" dirty="0" smtClean="0"/>
              <a:t>2) Předměty složité a malé se musí kreslit ve zvětšeném měřítku – například odpovídá poměru 5:1</a:t>
            </a:r>
          </a:p>
          <a:p>
            <a:r>
              <a:rPr lang="cs-CZ" sz="2000" dirty="0" smtClean="0"/>
              <a:t>(Číslo zvětšení se kreslí před dvojtečkou a v našem případě je rozměr na výkrese 5x větší než ve skutečnosti).</a:t>
            </a:r>
          </a:p>
          <a:p>
            <a:endParaRPr lang="cs-CZ" sz="2000" dirty="0"/>
          </a:p>
          <a:p>
            <a:r>
              <a:rPr lang="cs-CZ" sz="2000" dirty="0" smtClean="0"/>
              <a:t>3) Předměty příliš velké se kreslí v měřítku zmenšeném – například odpovídá poměru 1:5.</a:t>
            </a:r>
          </a:p>
          <a:p>
            <a:r>
              <a:rPr lang="cs-CZ" sz="2000" dirty="0" smtClean="0"/>
              <a:t>(</a:t>
            </a:r>
            <a:r>
              <a:rPr lang="cs-CZ" sz="2000" dirty="0"/>
              <a:t>Číslo </a:t>
            </a:r>
            <a:r>
              <a:rPr lang="cs-CZ" sz="2000" dirty="0" smtClean="0"/>
              <a:t>zmenšení </a:t>
            </a:r>
            <a:r>
              <a:rPr lang="cs-CZ" sz="2000" dirty="0"/>
              <a:t>se kreslí </a:t>
            </a:r>
            <a:r>
              <a:rPr lang="cs-CZ" sz="2000" dirty="0" smtClean="0"/>
              <a:t>za </a:t>
            </a:r>
            <a:r>
              <a:rPr lang="cs-CZ" sz="2000" dirty="0"/>
              <a:t>dvojtečkou a </a:t>
            </a:r>
            <a:r>
              <a:rPr lang="cs-CZ" sz="2000" dirty="0" smtClean="0"/>
              <a:t>v našem </a:t>
            </a:r>
            <a:r>
              <a:rPr lang="cs-CZ" sz="2000" dirty="0"/>
              <a:t>případě je rozměr na výkrese 5x </a:t>
            </a:r>
            <a:r>
              <a:rPr lang="cs-CZ" sz="2000" dirty="0" smtClean="0"/>
              <a:t>menší </a:t>
            </a:r>
            <a:r>
              <a:rPr lang="cs-CZ" sz="2000" dirty="0"/>
              <a:t>než ve skutečnosti</a:t>
            </a:r>
            <a:r>
              <a:rPr lang="cs-CZ" sz="2000" dirty="0" smtClean="0"/>
              <a:t>).</a:t>
            </a:r>
          </a:p>
          <a:p>
            <a:endParaRPr lang="cs-CZ" sz="2000" dirty="0"/>
          </a:p>
          <a:p>
            <a:endParaRPr lang="cs-CZ" sz="2000" dirty="0" smtClean="0"/>
          </a:p>
        </p:txBody>
      </p:sp>
    </p:spTree>
    <p:extLst>
      <p:ext uri="{BB962C8B-B14F-4D97-AF65-F5344CB8AC3E}">
        <p14:creationId xmlns:p14="http://schemas.microsoft.com/office/powerpoint/2010/main" val="187998348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508" y="5805264"/>
            <a:ext cx="7543800" cy="914400"/>
          </a:xfrm>
        </p:spPr>
        <p:txBody>
          <a:bodyPr/>
          <a:lstStyle/>
          <a:p>
            <a:r>
              <a:rPr lang="cs-CZ" sz="4400" dirty="0" smtClean="0"/>
              <a:t>Vzhled technického výkresu</a:t>
            </a:r>
            <a:endParaRPr lang="cs-CZ" sz="4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95536" y="476672"/>
            <a:ext cx="756084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Technický výkres obsahuje okraj ze všech čtyř stran, v našem případě bude vzdálenost od každého okraje listu 10 mm.</a:t>
            </a:r>
          </a:p>
          <a:p>
            <a:endParaRPr lang="cs-CZ" sz="2000" dirty="0"/>
          </a:p>
          <a:p>
            <a:r>
              <a:rPr lang="cs-CZ" sz="2000" dirty="0" smtClean="0"/>
              <a:t>Zobrazené výrobky nebo součásti kreslíme přesně, jednou čarou. Polohu na výkrese volíme s ohledem na zobrazení rozměrů a dalších potřebných informací o výrobku nebo součásti.</a:t>
            </a:r>
          </a:p>
          <a:p>
            <a:endParaRPr lang="cs-CZ" sz="2000" dirty="0"/>
          </a:p>
          <a:p>
            <a:r>
              <a:rPr lang="cs-CZ" sz="2000" dirty="0" smtClean="0"/>
              <a:t>Ve spodní části výkresu se nachází popisové pole, které obsahuje měřítko, název výkresu, datum vyhotovení, autora popř. další identifikační a informativní údaje.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85953538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5943600"/>
            <a:ext cx="7543800" cy="914400"/>
          </a:xfrm>
        </p:spPr>
        <p:txBody>
          <a:bodyPr/>
          <a:lstStyle/>
          <a:p>
            <a:r>
              <a:rPr lang="cs-CZ" dirty="0" smtClean="0"/>
              <a:t>Přepiš do sešitu zadání a urči výsledky. Ty převeď na centimetry.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95536" y="476672"/>
            <a:ext cx="756084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arenR"/>
            </a:pPr>
            <a:r>
              <a:rPr lang="cs-CZ" sz="2000" dirty="0" smtClean="0"/>
              <a:t>Na výkrese je zaznačen rozměr  50 mm. Měřítko je 1:10.</a:t>
            </a:r>
          </a:p>
          <a:p>
            <a:pPr marL="342900" indent="-342900">
              <a:buAutoNum type="arabicParenR"/>
            </a:pPr>
            <a:r>
              <a:rPr lang="cs-CZ" sz="2000" dirty="0"/>
              <a:t>Na výkrese je zaznačen rozměr  </a:t>
            </a:r>
            <a:r>
              <a:rPr lang="cs-CZ" sz="2000" dirty="0" smtClean="0"/>
              <a:t>6 </a:t>
            </a:r>
            <a:r>
              <a:rPr lang="cs-CZ" sz="2000" dirty="0"/>
              <a:t>mm. Měřítko je </a:t>
            </a:r>
            <a:r>
              <a:rPr lang="cs-CZ" sz="2000" dirty="0" smtClean="0"/>
              <a:t>70:1.</a:t>
            </a:r>
          </a:p>
          <a:p>
            <a:pPr marL="342900" indent="-342900">
              <a:buAutoNum type="arabicParenR"/>
            </a:pPr>
            <a:r>
              <a:rPr lang="cs-CZ" sz="2000" dirty="0"/>
              <a:t>Na výkrese je zaznačen rozměr  </a:t>
            </a:r>
            <a:r>
              <a:rPr lang="cs-CZ" sz="2000" dirty="0" smtClean="0"/>
              <a:t>90 </a:t>
            </a:r>
            <a:r>
              <a:rPr lang="cs-CZ" sz="2000" dirty="0"/>
              <a:t>mm. Měřítko je </a:t>
            </a:r>
            <a:r>
              <a:rPr lang="cs-CZ" sz="2000" dirty="0" smtClean="0"/>
              <a:t>1:1.</a:t>
            </a:r>
          </a:p>
          <a:p>
            <a:pPr marL="342900" indent="-342900">
              <a:buAutoNum type="arabicParenR"/>
            </a:pPr>
            <a:r>
              <a:rPr lang="cs-CZ" sz="2000" dirty="0"/>
              <a:t>Na výkrese je zaznačen rozměr  </a:t>
            </a:r>
            <a:r>
              <a:rPr lang="cs-CZ" sz="2000" dirty="0" smtClean="0"/>
              <a:t>25 </a:t>
            </a:r>
            <a:r>
              <a:rPr lang="cs-CZ" sz="2000" dirty="0"/>
              <a:t>mm. Měřítko je </a:t>
            </a:r>
            <a:r>
              <a:rPr lang="cs-CZ" sz="2000" dirty="0" smtClean="0"/>
              <a:t>100:1.</a:t>
            </a:r>
          </a:p>
          <a:p>
            <a:pPr marL="342900" indent="-342900">
              <a:buAutoNum type="arabicParenR"/>
            </a:pPr>
            <a:r>
              <a:rPr lang="cs-CZ" sz="2000" dirty="0"/>
              <a:t>Na výkrese je zaznačen rozměr  </a:t>
            </a:r>
            <a:r>
              <a:rPr lang="cs-CZ" sz="2000" dirty="0" smtClean="0"/>
              <a:t>45 </a:t>
            </a:r>
            <a:r>
              <a:rPr lang="cs-CZ" sz="2000" dirty="0"/>
              <a:t>mm. Měřítko je </a:t>
            </a:r>
            <a:r>
              <a:rPr lang="cs-CZ" sz="2000" dirty="0" smtClean="0"/>
              <a:t>1:5.</a:t>
            </a:r>
          </a:p>
          <a:p>
            <a:endParaRPr lang="cs-CZ" sz="2000" dirty="0"/>
          </a:p>
          <a:p>
            <a:endParaRPr lang="cs-CZ" sz="2000" dirty="0" smtClean="0"/>
          </a:p>
          <a:p>
            <a:r>
              <a:rPr lang="cs-CZ" sz="2000" dirty="0" smtClean="0"/>
              <a:t>1) 5 mm	 	= 0,5 cm</a:t>
            </a:r>
          </a:p>
          <a:p>
            <a:r>
              <a:rPr lang="cs-CZ" sz="2000" dirty="0" smtClean="0"/>
              <a:t>2) 420 mm	= 42 cm</a:t>
            </a:r>
          </a:p>
          <a:p>
            <a:r>
              <a:rPr lang="cs-CZ" sz="2000" dirty="0" smtClean="0"/>
              <a:t>3) 90 mm	= 9 cm</a:t>
            </a:r>
          </a:p>
          <a:p>
            <a:r>
              <a:rPr lang="cs-CZ" sz="2000" dirty="0" smtClean="0"/>
              <a:t>4) 2500 mm	= 250 cm</a:t>
            </a:r>
          </a:p>
          <a:p>
            <a:r>
              <a:rPr lang="cs-CZ" sz="2000" dirty="0" smtClean="0"/>
              <a:t>5) 9 mm		= 0,9 cm</a:t>
            </a:r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1463415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5877272"/>
            <a:ext cx="7543800" cy="914400"/>
          </a:xfrm>
        </p:spPr>
        <p:txBody>
          <a:bodyPr/>
          <a:lstStyle/>
          <a:p>
            <a:r>
              <a:rPr lang="cs-CZ" dirty="0" smtClean="0"/>
              <a:t>Popisové pole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7504" y="108217"/>
            <a:ext cx="4824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Jednoduché popisové pole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07504" y="601107"/>
            <a:ext cx="8784976" cy="576064"/>
          </a:xfrm>
          <a:prstGeom prst="rect">
            <a:avLst/>
          </a:prstGeom>
          <a:solidFill>
            <a:schemeClr val="tx1">
              <a:lumMod val="85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" name="Přímá spojnice 5"/>
          <p:cNvCxnSpPr/>
          <p:nvPr/>
        </p:nvCxnSpPr>
        <p:spPr>
          <a:xfrm>
            <a:off x="1763688" y="620688"/>
            <a:ext cx="0" cy="576064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7020272" y="620688"/>
            <a:ext cx="0" cy="576064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Obdélník 7"/>
          <p:cNvSpPr/>
          <p:nvPr/>
        </p:nvSpPr>
        <p:spPr>
          <a:xfrm>
            <a:off x="107504" y="1196752"/>
            <a:ext cx="8784976" cy="576064"/>
          </a:xfrm>
          <a:prstGeom prst="rect">
            <a:avLst/>
          </a:prstGeom>
          <a:solidFill>
            <a:schemeClr val="tx1">
              <a:lumMod val="85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323528" y="724054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DATUM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887924" y="704473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JMÉNO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164288" y="724054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MĚŘÍTKO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131840" y="1307023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NÁZEV VÝKRESU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16244" y="1916832"/>
            <a:ext cx="4824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Vytvoř si toto popisové pole do sešitu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07504" y="2636912"/>
            <a:ext cx="4824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Složité popisové pole</a:t>
            </a:r>
            <a:endParaRPr lang="cs-CZ" dirty="0"/>
          </a:p>
        </p:txBody>
      </p:sp>
      <p:sp>
        <p:nvSpPr>
          <p:cNvPr id="15" name="Obdélník 14"/>
          <p:cNvSpPr/>
          <p:nvPr/>
        </p:nvSpPr>
        <p:spPr>
          <a:xfrm>
            <a:off x="150315" y="3140968"/>
            <a:ext cx="8784976" cy="576064"/>
          </a:xfrm>
          <a:prstGeom prst="rect">
            <a:avLst/>
          </a:prstGeom>
          <a:solidFill>
            <a:schemeClr val="tx1">
              <a:lumMod val="85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167796" y="3717032"/>
            <a:ext cx="8784976" cy="576064"/>
          </a:xfrm>
          <a:prstGeom prst="rect">
            <a:avLst/>
          </a:prstGeom>
          <a:solidFill>
            <a:schemeClr val="tx1">
              <a:lumMod val="85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167796" y="4293096"/>
            <a:ext cx="8784976" cy="576064"/>
          </a:xfrm>
          <a:prstGeom prst="rect">
            <a:avLst/>
          </a:prstGeom>
          <a:solidFill>
            <a:schemeClr val="tx1">
              <a:lumMod val="85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167796" y="4653136"/>
            <a:ext cx="8784976" cy="1368152"/>
          </a:xfrm>
          <a:prstGeom prst="rect">
            <a:avLst/>
          </a:prstGeom>
          <a:solidFill>
            <a:schemeClr val="tx1">
              <a:lumMod val="85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TextovéPole 18"/>
          <p:cNvSpPr txBox="1"/>
          <p:nvPr/>
        </p:nvSpPr>
        <p:spPr>
          <a:xfrm>
            <a:off x="466412" y="3244334"/>
            <a:ext cx="46456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ZPRACOVATELSKÁ ORGANIZACE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323528" y="3820398"/>
            <a:ext cx="17929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VYPRACOVAL</a:t>
            </a:r>
            <a:endParaRPr lang="cs-CZ" dirty="0">
              <a:solidFill>
                <a:schemeClr val="bg1"/>
              </a:solidFill>
            </a:endParaRPr>
          </a:p>
        </p:txBody>
      </p:sp>
      <p:cxnSp>
        <p:nvCxnSpPr>
          <p:cNvPr id="21" name="Přímá spojnice 20"/>
          <p:cNvCxnSpPr/>
          <p:nvPr/>
        </p:nvCxnSpPr>
        <p:spPr>
          <a:xfrm>
            <a:off x="2528512" y="3704278"/>
            <a:ext cx="0" cy="576064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>
            <a:off x="6012160" y="3711352"/>
            <a:ext cx="0" cy="576064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ovéPole 22"/>
          <p:cNvSpPr txBox="1"/>
          <p:nvPr/>
        </p:nvSpPr>
        <p:spPr>
          <a:xfrm>
            <a:off x="2749854" y="3807644"/>
            <a:ext cx="21821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KONTROLOVAL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6228184" y="3807644"/>
            <a:ext cx="21821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DATUM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403920" y="4329376"/>
            <a:ext cx="45281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INVESTOR (OBJEDNAVATEL)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403920" y="4698708"/>
            <a:ext cx="21821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NÁZEV VÝKRESU</a:t>
            </a:r>
            <a:endParaRPr lang="cs-CZ" dirty="0">
              <a:solidFill>
                <a:schemeClr val="bg1"/>
              </a:solidFill>
            </a:endParaRPr>
          </a:p>
        </p:txBody>
      </p:sp>
      <p:cxnSp>
        <p:nvCxnSpPr>
          <p:cNvPr id="27" name="Přímá spojnice 26"/>
          <p:cNvCxnSpPr/>
          <p:nvPr/>
        </p:nvCxnSpPr>
        <p:spPr>
          <a:xfrm flipH="1">
            <a:off x="7319276" y="4672789"/>
            <a:ext cx="4161" cy="1348499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28"/>
          <p:cNvCxnSpPr>
            <a:endCxn id="18" idx="3"/>
          </p:cNvCxnSpPr>
          <p:nvPr/>
        </p:nvCxnSpPr>
        <p:spPr>
          <a:xfrm>
            <a:off x="7319276" y="5337212"/>
            <a:ext cx="1633496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ovéPole 30"/>
          <p:cNvSpPr txBox="1"/>
          <p:nvPr/>
        </p:nvSpPr>
        <p:spPr>
          <a:xfrm>
            <a:off x="7415944" y="4854542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MĚŘÍTKO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7411605" y="5445224"/>
            <a:ext cx="14401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ČÍSLO VÝKRESU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428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5929955"/>
            <a:ext cx="4658856" cy="914400"/>
          </a:xfrm>
        </p:spPr>
        <p:txBody>
          <a:bodyPr/>
          <a:lstStyle/>
          <a:p>
            <a:r>
              <a:rPr lang="cs-CZ" dirty="0" smtClean="0"/>
              <a:t>Vzhled výkresu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2555776" y="260648"/>
            <a:ext cx="4680520" cy="576064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2699792" y="404664"/>
            <a:ext cx="4392488" cy="5472608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Vývojový diagram: ruční vstup 4"/>
          <p:cNvSpPr/>
          <p:nvPr/>
        </p:nvSpPr>
        <p:spPr>
          <a:xfrm>
            <a:off x="4121950" y="1851929"/>
            <a:ext cx="1548172" cy="1800200"/>
          </a:xfrm>
          <a:prstGeom prst="flowChartManualInput">
            <a:avLst/>
          </a:prstGeom>
          <a:solidFill>
            <a:schemeClr val="tx1"/>
          </a:solidFill>
          <a:ln w="317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2843808" y="5013176"/>
            <a:ext cx="4104456" cy="720080"/>
          </a:xfrm>
          <a:prstGeom prst="rect">
            <a:avLst/>
          </a:prstGeom>
          <a:solidFill>
            <a:schemeClr val="tx1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0" name="Přímá spojnice 9"/>
          <p:cNvCxnSpPr>
            <a:stCxn id="8" idx="1"/>
            <a:endCxn id="8" idx="3"/>
          </p:cNvCxnSpPr>
          <p:nvPr/>
        </p:nvCxnSpPr>
        <p:spPr>
          <a:xfrm>
            <a:off x="2843808" y="5373216"/>
            <a:ext cx="4104456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 flipV="1">
            <a:off x="3851920" y="5013176"/>
            <a:ext cx="0" cy="36004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 flipV="1">
            <a:off x="5940152" y="5013176"/>
            <a:ext cx="0" cy="36004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7265252" y="4583354"/>
            <a:ext cx="177124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Náčrt technického výkresu si zakresli do sešitu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943765" y="5017785"/>
            <a:ext cx="10081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>
                <a:solidFill>
                  <a:schemeClr val="bg1"/>
                </a:solidFill>
              </a:rPr>
              <a:t>Měřítko</a:t>
            </a:r>
            <a:endParaRPr lang="cs-CZ" sz="1600" dirty="0">
              <a:solidFill>
                <a:schemeClr val="bg1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843808" y="5034662"/>
            <a:ext cx="10081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>
                <a:solidFill>
                  <a:schemeClr val="bg1"/>
                </a:solidFill>
              </a:rPr>
              <a:t>Datum</a:t>
            </a:r>
            <a:endParaRPr lang="cs-CZ" sz="1600" dirty="0">
              <a:solidFill>
                <a:schemeClr val="bg1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391980" y="5034662"/>
            <a:ext cx="10081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>
                <a:solidFill>
                  <a:schemeClr val="bg1"/>
                </a:solidFill>
              </a:rPr>
              <a:t>Jméno</a:t>
            </a:r>
            <a:endParaRPr lang="cs-CZ" sz="1600" dirty="0">
              <a:solidFill>
                <a:schemeClr val="bg1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072136" y="5373216"/>
            <a:ext cx="16478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>
                <a:solidFill>
                  <a:schemeClr val="bg1"/>
                </a:solidFill>
              </a:rPr>
              <a:t>Název výkresu</a:t>
            </a:r>
            <a:endParaRPr lang="cs-CZ" sz="1600" dirty="0">
              <a:solidFill>
                <a:schemeClr val="bg1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1691680" y="5651956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4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9807086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06310" y="1700808"/>
            <a:ext cx="792088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Archiv autora</a:t>
            </a:r>
          </a:p>
          <a:p>
            <a:endParaRPr lang="cs-CZ" dirty="0"/>
          </a:p>
          <a:p>
            <a:r>
              <a:rPr lang="cs-CZ" dirty="0" smtClean="0"/>
              <a:t>Obr. 4 – Vytvořen autorem</a:t>
            </a:r>
          </a:p>
          <a:p>
            <a:endParaRPr lang="cs-CZ" dirty="0"/>
          </a:p>
          <a:p>
            <a:r>
              <a:rPr lang="cs-CZ" dirty="0" smtClean="0"/>
              <a:t>Obr. 1, 2 – AUTOR </a:t>
            </a:r>
            <a:r>
              <a:rPr lang="cs-CZ" dirty="0"/>
              <a:t>NEUVEDEN. </a:t>
            </a:r>
            <a:r>
              <a:rPr lang="cs-CZ" i="1" dirty="0"/>
              <a:t>Technické kreslení</a:t>
            </a:r>
            <a:r>
              <a:rPr lang="cs-CZ" dirty="0"/>
              <a:t> [online]. [cit. </a:t>
            </a:r>
            <a:r>
              <a:rPr lang="cs-CZ" dirty="0" smtClean="0"/>
              <a:t>07.09.2013</a:t>
            </a:r>
            <a:r>
              <a:rPr lang="cs-CZ" dirty="0"/>
              <a:t>]. Dostupný na WWW: </a:t>
            </a: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rodkovar.webzdarma.cz/2012/09/Technicke-pismo.html</a:t>
            </a:r>
            <a:endParaRPr lang="cs-CZ" dirty="0" smtClean="0"/>
          </a:p>
          <a:p>
            <a:endParaRPr lang="cs-CZ" dirty="0"/>
          </a:p>
          <a:p>
            <a:endParaRPr lang="cs-CZ" dirty="0"/>
          </a:p>
          <a:p>
            <a:r>
              <a:rPr lang="cs-CZ" dirty="0" smtClean="0"/>
              <a:t>Obr. 3 – AUTOR </a:t>
            </a:r>
            <a:r>
              <a:rPr lang="cs-CZ" dirty="0"/>
              <a:t>NEUVEDEN. </a:t>
            </a:r>
            <a:r>
              <a:rPr lang="cs-CZ" i="1" dirty="0" err="1"/>
              <a:t>Rexo</a:t>
            </a:r>
            <a:r>
              <a:rPr lang="cs-CZ" dirty="0"/>
              <a:t> [online]. [cit. </a:t>
            </a:r>
            <a:r>
              <a:rPr lang="cs-CZ" dirty="0" smtClean="0"/>
              <a:t>07.09.2013</a:t>
            </a:r>
            <a:r>
              <a:rPr lang="cs-CZ" dirty="0"/>
              <a:t>]. Dostupný na WWW: http://www.rexo.cz/omalovanky/strana/154/podle_jmena/</a:t>
            </a:r>
          </a:p>
        </p:txBody>
      </p:sp>
      <p:sp>
        <p:nvSpPr>
          <p:cNvPr id="3" name="Obdélník 2"/>
          <p:cNvSpPr/>
          <p:nvPr/>
        </p:nvSpPr>
        <p:spPr>
          <a:xfrm>
            <a:off x="691952" y="927304"/>
            <a:ext cx="792088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b="1" u="sng" dirty="0" smtClean="0"/>
              <a:t>Zdroje</a:t>
            </a:r>
            <a:r>
              <a:rPr lang="cs-CZ" sz="2000" b="1" u="sng" dirty="0" smtClean="0"/>
              <a:t>:</a:t>
            </a:r>
            <a:endParaRPr lang="cs-CZ" sz="2000" b="1" u="sng" dirty="0"/>
          </a:p>
        </p:txBody>
      </p:sp>
    </p:spTree>
    <p:extLst>
      <p:ext uri="{BB962C8B-B14F-4D97-AF65-F5344CB8AC3E}">
        <p14:creationId xmlns:p14="http://schemas.microsoft.com/office/powerpoint/2010/main" val="165498343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Živly">
  <a:themeElements>
    <a:clrScheme name="Živly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Živly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Živly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Elemental</Template>
  <TotalTime>121</TotalTime>
  <Words>682</Words>
  <Application>Microsoft Office PowerPoint</Application>
  <PresentationFormat>Předvádění na obrazovce (4:3)</PresentationFormat>
  <Paragraphs>129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Živly</vt:lpstr>
      <vt:lpstr>Prezentace aplikace PowerPoint</vt:lpstr>
      <vt:lpstr>Technické kreslení  a technický výkres</vt:lpstr>
      <vt:lpstr>Technické písmo</vt:lpstr>
      <vt:lpstr>Technické písmo  Pomocí šablony napiš do sešitu své jméno. Nejprve velkou abecedou a poté malou abecedou</vt:lpstr>
      <vt:lpstr>Technické písmo  Pomocí šablony napiš do sešitu své datum narození. Nejprve arabskými číslicemi, poté římskými.</vt:lpstr>
      <vt:lpstr>Druhy čar, se kterými se na výkrese můžeme setkat</vt:lpstr>
      <vt:lpstr>Technický  náčrt</vt:lpstr>
      <vt:lpstr>Měřítko výkresu</vt:lpstr>
      <vt:lpstr>Vzhled technického výkresu</vt:lpstr>
      <vt:lpstr>Přepiš do sešitu zadání a urči výsledky. Ty převeď na centimetry.</vt:lpstr>
      <vt:lpstr>Popisové pole</vt:lpstr>
      <vt:lpstr>Vzhled výkresu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Technické kreslení  a technický výkres</dc:title>
  <dc:creator>Učitel</dc:creator>
  <cp:lastModifiedBy>Učitel</cp:lastModifiedBy>
  <cp:revision>19</cp:revision>
  <dcterms:created xsi:type="dcterms:W3CDTF">2013-09-22T19:47:13Z</dcterms:created>
  <dcterms:modified xsi:type="dcterms:W3CDTF">2013-12-17T14:52:39Z</dcterms:modified>
</cp:coreProperties>
</file>