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7" r:id="rId10"/>
    <p:sldId id="266" r:id="rId11"/>
    <p:sldId id="268" r:id="rId12"/>
    <p:sldId id="269" r:id="rId13"/>
    <p:sldId id="272" r:id="rId14"/>
    <p:sldId id="271" r:id="rId15"/>
    <p:sldId id="277" r:id="rId16"/>
    <p:sldId id="27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780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oyplanet.cz/blog/vlastni-vetrna-elektrarna/" TargetMode="Externa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200407-sandouping-sanxiadaba-4.med.jpg" TargetMode="External"/><Relationship Id="rId2" Type="http://schemas.openxmlformats.org/officeDocument/2006/relationships/hyperlink" Target="http://cs.wikipedia.org/wiki/Soubor:Hydroelectric_dam-letters.svg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cs.wikipedia.org/wiki/Soubor:Lake_Onega_-_On_the_beach_(1287591392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30642943"/>
              </p:ext>
            </p:extLst>
          </p:nvPr>
        </p:nvGraphicFramePr>
        <p:xfrm>
          <a:off x="531813" y="1706562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147"/>
                <a:gridCol w="5688353"/>
              </a:tblGrid>
              <a:tr h="365776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</a:tr>
              <a:tr h="736124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 marL="91436" marR="91436" marT="45722" marB="45722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</a:tr>
              <a:tr h="3428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Člověk a svět práce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VY_32_INOVACE_337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baseline="0" smtClean="0">
                          <a:latin typeface="Calibri" panose="020F0502020204030204" pitchFamily="34" charset="0"/>
                        </a:rPr>
                        <a:t>9.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Technické činnosti</a:t>
                      </a: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Mgr. Jakub </a:t>
                      </a:r>
                      <a:r>
                        <a:rPr lang="cs-CZ" sz="1400" b="1" dirty="0" err="1" smtClean="0">
                          <a:latin typeface="Calibri" panose="020F0502020204030204" pitchFamily="34" charset="0"/>
                        </a:rPr>
                        <a:t>Machel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  <a:cs typeface="Times New Roman" panose="02020603050405020304" pitchFamily="18" charset="0"/>
                        </a:rPr>
                        <a:t>Alternativní zdroje energie-Voda, Vítr</a:t>
                      </a:r>
                      <a:endParaRPr lang="cs-CZ" sz="1400" b="1" dirty="0"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1436" marR="91436" marT="45722" marB="45722"/>
                </a:tc>
              </a:tr>
              <a:tr h="7315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Učební materiál se věnuje vodním a větrným elektrárnám, popisuje princip jejich činnosti a umožňuje</a:t>
                      </a:r>
                      <a:r>
                        <a:rPr lang="cs-CZ" sz="1400" b="1" baseline="0" dirty="0" smtClean="0">
                          <a:latin typeface="Calibri" panose="020F0502020204030204" pitchFamily="34" charset="0"/>
                        </a:rPr>
                        <a:t> žákům pomocí internetu vyhledávat odpovědi na otázky týkající se této problematiky.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15. 10. 2013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  <a:tr h="3048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7" marR="68577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anose="020F0502020204030204" pitchFamily="34" charset="0"/>
                        </a:rPr>
                        <a:t>16. 10. 2013</a:t>
                      </a:r>
                      <a:endParaRPr lang="cs-CZ" sz="1400" b="1" dirty="0">
                        <a:latin typeface="Calibri" panose="020F0502020204030204" pitchFamily="34" charset="0"/>
                      </a:endParaRPr>
                    </a:p>
                  </a:txBody>
                  <a:tcPr marL="91436" marR="91436" marT="45722" marB="45722"/>
                </a:tc>
              </a:tr>
            </a:tbl>
          </a:graphicData>
        </a:graphic>
      </p:graphicFrame>
      <p:pic>
        <p:nvPicPr>
          <p:cNvPr id="209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964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Alternativní zdroje energie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49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2348880"/>
            <a:ext cx="8712967" cy="4320480"/>
          </a:xfrm>
        </p:spPr>
        <p:txBody>
          <a:bodyPr>
            <a:normAutofit/>
          </a:bodyPr>
          <a:lstStyle/>
          <a:p>
            <a:r>
              <a:rPr lang="cs-CZ" dirty="0" smtClean="0"/>
              <a:t>Mají největší podíl mezi obnovitelnými zdroji v ČR.</a:t>
            </a:r>
          </a:p>
          <a:p>
            <a:endParaRPr lang="cs-CZ" dirty="0" smtClean="0"/>
          </a:p>
          <a:p>
            <a:r>
              <a:rPr lang="cs-CZ" dirty="0" smtClean="0"/>
              <a:t>Používají se v oblastech prudkých toků nebo velkých spádů.</a:t>
            </a:r>
          </a:p>
          <a:p>
            <a:endParaRPr lang="cs-CZ" dirty="0" smtClean="0"/>
          </a:p>
          <a:p>
            <a:r>
              <a:rPr lang="cs-CZ" dirty="0" smtClean="0"/>
              <a:t>Vodní kola se dříve využívaly k nejrůznějším účelům, dnes slouží moderní turbíny především k výrobě elektrické energie.</a:t>
            </a:r>
          </a:p>
          <a:p>
            <a:endParaRPr lang="cs-CZ" dirty="0" smtClean="0"/>
          </a:p>
          <a:p>
            <a:r>
              <a:rPr lang="cs-CZ" dirty="0" smtClean="0"/>
              <a:t>Podmínky v ČR nejsou úplně ideální, proto vodní elektrárny pracují jako doplňkový zdroj energie.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elektrárny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844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" y="1916832"/>
            <a:ext cx="9144000" cy="4824536"/>
          </a:xfrm>
        </p:spPr>
        <p:txBody>
          <a:bodyPr>
            <a:normAutofit/>
          </a:bodyPr>
          <a:lstStyle/>
          <a:p>
            <a:r>
              <a:rPr lang="cs-CZ" dirty="0" smtClean="0"/>
              <a:t>Dochází k roztáčení turbíny vodním spádem. Turbína je na společné hřídeli s elektrickým generátorem, který vyrábí elektrický proud. </a:t>
            </a:r>
          </a:p>
          <a:p>
            <a:r>
              <a:rPr lang="cs-CZ" dirty="0" smtClean="0"/>
              <a:t>Turbíny mohou být různé a volí se podle účelu a podmínkách vodního díla.  (</a:t>
            </a:r>
            <a:r>
              <a:rPr lang="cs-CZ" dirty="0" err="1" smtClean="0"/>
              <a:t>Francisova</a:t>
            </a:r>
            <a:r>
              <a:rPr lang="cs-CZ" dirty="0" smtClean="0"/>
              <a:t>, </a:t>
            </a:r>
            <a:r>
              <a:rPr lang="cs-CZ" dirty="0" err="1" smtClean="0"/>
              <a:t>Peltonova</a:t>
            </a:r>
            <a:r>
              <a:rPr lang="cs-CZ" dirty="0" smtClean="0"/>
              <a:t>, Kaplanova)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Vedle průtokových elektráren patří mezi nejznámější typy elektráren  tzv. akumulační (přehrady).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 vodní elektrárny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4353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772816"/>
            <a:ext cx="8640960" cy="4896544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Jaké typy turbín se používají ve vodních elektrárnách?</a:t>
            </a:r>
          </a:p>
          <a:p>
            <a:r>
              <a:rPr lang="cs-CZ" dirty="0" smtClean="0"/>
              <a:t>K čemu slouží  akumulační vodní elektrárny slouží?</a:t>
            </a:r>
          </a:p>
          <a:p>
            <a:r>
              <a:rPr lang="cs-CZ" dirty="0" smtClean="0"/>
              <a:t>Jaké jsou výhody a nevýhody elektráren?</a:t>
            </a:r>
          </a:p>
          <a:p>
            <a:r>
              <a:rPr lang="cs-CZ" dirty="0" smtClean="0"/>
              <a:t>Znáš nějaké přehradní nádrže na severní Moravě?</a:t>
            </a:r>
          </a:p>
          <a:p>
            <a:r>
              <a:rPr lang="cs-CZ" dirty="0" smtClean="0"/>
              <a:t>Uveď, která je největší přehrada v ČR podle rozlohy vodní plochy, podle objemu vody a jaká je nejhlubší.</a:t>
            </a:r>
          </a:p>
          <a:p>
            <a:r>
              <a:rPr lang="cs-CZ" dirty="0" smtClean="0"/>
              <a:t>Jak se jmenuje naše jediná přečerpávací elektrárna a kde se nachází?</a:t>
            </a:r>
          </a:p>
          <a:p>
            <a:r>
              <a:rPr lang="cs-CZ" dirty="0" smtClean="0"/>
              <a:t>Jak se nazývá řada přehrad vybudovaných na Vltavě, a které přehrady do ní spadají?</a:t>
            </a:r>
          </a:p>
          <a:p>
            <a:r>
              <a:rPr lang="cs-CZ" dirty="0" smtClean="0"/>
              <a:t>Jaké další </a:t>
            </a:r>
            <a:r>
              <a:rPr lang="cs-CZ" dirty="0" smtClean="0"/>
              <a:t>elektrárny využívající </a:t>
            </a:r>
            <a:r>
              <a:rPr lang="cs-CZ" dirty="0" smtClean="0"/>
              <a:t>vodní  energie , </a:t>
            </a:r>
            <a:r>
              <a:rPr lang="cs-CZ" dirty="0" smtClean="0"/>
              <a:t>mimo průtokových a akumulačních znáš? </a:t>
            </a:r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0" y="338328"/>
            <a:ext cx="9144000" cy="1252728"/>
          </a:xfrm>
        </p:spPr>
        <p:txBody>
          <a:bodyPr>
            <a:noAutofit/>
          </a:bodyPr>
          <a:lstStyle/>
          <a:p>
            <a:r>
              <a:rPr lang="cs-CZ" sz="3200" dirty="0"/>
              <a:t>Odpověz na následující otázky, pokud si odpovědí nejsi jistý, použij k vyhledání internet.</a:t>
            </a:r>
          </a:p>
        </p:txBody>
      </p:sp>
    </p:spTree>
    <p:extLst>
      <p:ext uri="{BB962C8B-B14F-4D97-AF65-F5344CB8AC3E}">
        <p14:creationId xmlns:p14="http://schemas.microsoft.com/office/powerpoint/2010/main" xmlns="" val="395947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700808"/>
            <a:ext cx="8712968" cy="5040560"/>
          </a:xfrm>
        </p:spPr>
        <p:txBody>
          <a:bodyPr>
            <a:normAutofit fontScale="92500"/>
          </a:bodyPr>
          <a:lstStyle/>
          <a:p>
            <a:r>
              <a:rPr lang="cs-CZ" b="1" dirty="0"/>
              <a:t>Jaké typy turbín se používají ve vodních elektrárnách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dirty="0" err="1" smtClean="0"/>
              <a:t>Francisova</a:t>
            </a:r>
            <a:r>
              <a:rPr lang="cs-CZ" dirty="0" smtClean="0"/>
              <a:t>, </a:t>
            </a:r>
            <a:r>
              <a:rPr lang="cs-CZ" dirty="0" err="1" smtClean="0"/>
              <a:t>Peltonova</a:t>
            </a:r>
            <a:r>
              <a:rPr lang="cs-CZ" dirty="0" smtClean="0"/>
              <a:t>, Kaplanova ad.</a:t>
            </a:r>
            <a:endParaRPr lang="cs-CZ" dirty="0"/>
          </a:p>
          <a:p>
            <a:r>
              <a:rPr lang="cs-CZ" b="1" dirty="0"/>
              <a:t>K čemu slouží  akumulační vodní elektrárny slouží</a:t>
            </a:r>
            <a:r>
              <a:rPr lang="cs-CZ" b="1" dirty="0" smtClean="0"/>
              <a:t>? (Přehrady)</a:t>
            </a:r>
          </a:p>
          <a:p>
            <a:pPr marL="0" indent="0">
              <a:buNone/>
            </a:pPr>
            <a:r>
              <a:rPr lang="cs-CZ" dirty="0" smtClean="0"/>
              <a:t>Výroba elektrické energie, stabilizace vodních toků, ochrana před povodněmi, podporují plavební možnosti toku, rekreační účel, zásoba pitné vody, zásoba technologické vody pro průmysl a zemědělství</a:t>
            </a:r>
            <a:endParaRPr lang="cs-CZ" b="1" dirty="0"/>
          </a:p>
          <a:p>
            <a:r>
              <a:rPr lang="cs-CZ" b="1" dirty="0"/>
              <a:t>Jaké jsou výhody a nevýhody elektráren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VÝHODY – Obnovitelnost zdroje (nevyčerpatelnost), minimálně znečišťuje okolí, minimální obsluha a údržba, nastartují během několik sekund, zabraňují povodním, rekreační účely, zdroj vody</a:t>
            </a:r>
          </a:p>
          <a:p>
            <a:pPr marL="0" indent="0">
              <a:buNone/>
            </a:pPr>
            <a:r>
              <a:rPr lang="cs-CZ" dirty="0" smtClean="0"/>
              <a:t>NEVÝHODY – Při budování vysoké náklady  a čas na výstavbu, nutnost zatopení velkého území, závislost na stabilním průtoku, brání v průjezdu lodí, brání tahu ryb, riziko havárie.</a:t>
            </a:r>
            <a:endParaRPr lang="cs-CZ" dirty="0"/>
          </a:p>
          <a:p>
            <a:pPr marL="0" indent="0">
              <a:buNone/>
            </a:pPr>
            <a:endParaRPr lang="cs-CZ" b="1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elektrárny - 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2385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916832"/>
            <a:ext cx="9143999" cy="49411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Znáš nějaké přehradní nádrže na severní Moravě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Kružberk, Slezská Harta, Šance, Dlouhé stráně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Uveď</a:t>
            </a:r>
            <a:r>
              <a:rPr lang="cs-CZ" b="1" dirty="0"/>
              <a:t>, která je největší přehrada v ČR podle rozlohy vodní </a:t>
            </a:r>
            <a:r>
              <a:rPr lang="cs-CZ" b="1" dirty="0" smtClean="0"/>
              <a:t>plochy</a:t>
            </a:r>
            <a:r>
              <a:rPr lang="cs-CZ" b="1" dirty="0"/>
              <a:t>, podle objemu vody a jaká je nejhlubší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Lipno I, Orlík, Dalešice</a:t>
            </a:r>
          </a:p>
          <a:p>
            <a:pPr marL="0" indent="0">
              <a:buNone/>
            </a:pPr>
            <a:r>
              <a:rPr lang="cs-CZ" b="1" dirty="0"/>
              <a:t>Jak se jmenuje naše jediná přečerpávací </a:t>
            </a:r>
            <a:r>
              <a:rPr lang="cs-CZ" b="1" dirty="0" smtClean="0"/>
              <a:t>elektrárna a kde se nachází?</a:t>
            </a:r>
          </a:p>
          <a:p>
            <a:pPr marL="0" indent="0">
              <a:buNone/>
            </a:pPr>
            <a:r>
              <a:rPr lang="cs-CZ" dirty="0" smtClean="0"/>
              <a:t>Dlouhé Stráně</a:t>
            </a:r>
          </a:p>
          <a:p>
            <a:pPr marL="0" indent="0">
              <a:buNone/>
            </a:pPr>
            <a:r>
              <a:rPr lang="cs-CZ" b="1" dirty="0" smtClean="0"/>
              <a:t>Jak </a:t>
            </a:r>
            <a:r>
              <a:rPr lang="cs-CZ" b="1" dirty="0"/>
              <a:t>se nazývá řada přehrad vybudovaných na Vltavě, a které přehrady do ní spadají</a:t>
            </a:r>
            <a:r>
              <a:rPr lang="cs-CZ" b="1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Vltavská kaskáda – Lipno I, Lipno II, Hněvkovice, </a:t>
            </a:r>
            <a:r>
              <a:rPr lang="cs-CZ" dirty="0" err="1" smtClean="0"/>
              <a:t>Kořensko</a:t>
            </a:r>
            <a:r>
              <a:rPr lang="cs-CZ" dirty="0" smtClean="0"/>
              <a:t>, Orlík, Kamýk, Slapy, Štěchovice, Vrané</a:t>
            </a:r>
          </a:p>
          <a:p>
            <a:pPr marL="0" indent="0">
              <a:buNone/>
            </a:pPr>
            <a:r>
              <a:rPr lang="cs-CZ" b="1" dirty="0"/>
              <a:t>Jaké další </a:t>
            </a:r>
            <a:r>
              <a:rPr lang="cs-CZ" b="1" dirty="0" smtClean="0"/>
              <a:t>elektrárny využívající </a:t>
            </a:r>
            <a:r>
              <a:rPr lang="cs-CZ" b="1" dirty="0" smtClean="0"/>
              <a:t>vodní  energie , </a:t>
            </a:r>
            <a:r>
              <a:rPr lang="cs-CZ" b="1" dirty="0"/>
              <a:t>mimo průtokových a akumulačních znáš? 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Přečerpávací elektrárny, Elektrárny využívající přílivu a odlivu, </a:t>
            </a:r>
            <a:r>
              <a:rPr lang="cs-CZ" dirty="0"/>
              <a:t>Elektrárny využívající </a:t>
            </a:r>
            <a:r>
              <a:rPr lang="cs-CZ" dirty="0" smtClean="0"/>
              <a:t>energii vln.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Vodní elektrárny - Odpovědi</a:t>
            </a:r>
          </a:p>
        </p:txBody>
      </p:sp>
    </p:spTree>
    <p:extLst>
      <p:ext uri="{BB962C8B-B14F-4D97-AF65-F5344CB8AC3E}">
        <p14:creationId xmlns:p14="http://schemas.microsoft.com/office/powerpoint/2010/main" xmlns="" val="3719661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Průřez akumulační vodní elektrárnou</a:t>
            </a:r>
            <a:endParaRPr lang="cs-CZ" dirty="0"/>
          </a:p>
        </p:txBody>
      </p:sp>
      <p:pic>
        <p:nvPicPr>
          <p:cNvPr id="2" name="Picture 2" descr="Soubor:Hydroelectric dam-letters.sv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8606" y="1556792"/>
            <a:ext cx="7793307" cy="528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64733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48949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Největší vodní elektrárna světa a Evropy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2452652"/>
            <a:ext cx="2160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Tři soutěsky - Čína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20608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Hornosvirská</a:t>
            </a:r>
            <a:r>
              <a:rPr lang="cs-CZ" dirty="0" smtClean="0"/>
              <a:t> přehrada - Rusko</a:t>
            </a:r>
            <a:endParaRPr lang="cs-CZ" dirty="0"/>
          </a:p>
        </p:txBody>
      </p:sp>
      <p:pic>
        <p:nvPicPr>
          <p:cNvPr id="1026" name="Picture 2" descr="Soubor:200407-sandouping-sanxiadaba-4.m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638" y="4797152"/>
            <a:ext cx="5415563" cy="192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Lake Onega - On the beach (128759139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79371"/>
            <a:ext cx="3588229" cy="269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50638" y="440121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016213" y="480043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92189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988840"/>
            <a:ext cx="8640959" cy="4137323"/>
          </a:xfrm>
        </p:spPr>
        <p:txBody>
          <a:bodyPr/>
          <a:lstStyle/>
          <a:p>
            <a:r>
              <a:rPr lang="cs-CZ" dirty="0" smtClean="0"/>
              <a:t>K pohonu  listů rotoru  slouží vítr, který roztáčí turbínu. Ta je na stejné hřídeli jako generátor, který vyrábí elektrický proud.</a:t>
            </a:r>
          </a:p>
          <a:p>
            <a:r>
              <a:rPr lang="cs-CZ" dirty="0" smtClean="0"/>
              <a:t>Až na výjimky jsou vhodné lokality pro výstavbu v horách.</a:t>
            </a:r>
          </a:p>
          <a:p>
            <a:r>
              <a:rPr lang="cs-CZ" dirty="0" smtClean="0"/>
              <a:t>Průkopnické instalace a zavádění se uskutečnilo v Dánsku a v Americe.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Větrné elektrárny</a:t>
            </a:r>
            <a:endParaRPr lang="cs-CZ" dirty="0"/>
          </a:p>
        </p:txBody>
      </p:sp>
      <p:pic>
        <p:nvPicPr>
          <p:cNvPr id="2050" name="Picture 2" descr="C:\Users\Učitel\AppData\Local\Microsoft\Windows\Temporary Internet Files\Content.IE5\7BCI6UE6\MC9004322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32070"/>
            <a:ext cx="2555776" cy="322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220072" y="648866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071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204864"/>
            <a:ext cx="9144000" cy="3738728"/>
          </a:xfrm>
        </p:spPr>
        <p:txBody>
          <a:bodyPr/>
          <a:lstStyle/>
          <a:p>
            <a:r>
              <a:rPr lang="cs-CZ" dirty="0" smtClean="0"/>
              <a:t>Jaké jsou vhodné oblasti pro výstavbu větrných elektráren</a:t>
            </a:r>
          </a:p>
          <a:p>
            <a:r>
              <a:rPr lang="cs-CZ" dirty="0" smtClean="0"/>
              <a:t>Jak se využíval v dřívějších dobách vítr?</a:t>
            </a:r>
          </a:p>
          <a:p>
            <a:r>
              <a:rPr lang="cs-CZ" dirty="0" smtClean="0"/>
              <a:t>Jaký podíl v procentech mají větrné elektrárny na celkovém množství vyrobené energie v ČR?</a:t>
            </a:r>
          </a:p>
          <a:p>
            <a:r>
              <a:rPr lang="cs-CZ" dirty="0" smtClean="0"/>
              <a:t>Kde stojí největší větrná farma na světě?</a:t>
            </a:r>
          </a:p>
          <a:p>
            <a:r>
              <a:rPr lang="cs-CZ" dirty="0" smtClean="0"/>
              <a:t>Jaké jsou hlavní výhody a nevýhody větrných elektráren?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52728"/>
          </a:xfrm>
        </p:spPr>
        <p:txBody>
          <a:bodyPr>
            <a:noAutofit/>
          </a:bodyPr>
          <a:lstStyle/>
          <a:p>
            <a:r>
              <a:rPr lang="cs-CZ" sz="3200" dirty="0" smtClean="0"/>
              <a:t>Odpověz na následující otázky, pokud si odpovědí nejsi jistý, použij k vyhledání internet.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327185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/>
              <a:t>Jaké jsou vhodné oblasti pro výstavbu větrných </a:t>
            </a:r>
            <a:r>
              <a:rPr lang="cs-CZ" b="1" dirty="0" smtClean="0"/>
              <a:t>elektráren</a:t>
            </a:r>
          </a:p>
          <a:p>
            <a:r>
              <a:rPr lang="cs-CZ" dirty="0" smtClean="0"/>
              <a:t>Horské oblasti a místa s vysokou průměrnou rychlostí větru</a:t>
            </a:r>
            <a:endParaRPr lang="cs-CZ" dirty="0"/>
          </a:p>
          <a:p>
            <a:r>
              <a:rPr lang="cs-CZ" b="1" dirty="0"/>
              <a:t>Jak se využíval v dřívějších dobách vítr</a:t>
            </a:r>
            <a:r>
              <a:rPr lang="cs-CZ" b="1" dirty="0" smtClean="0"/>
              <a:t>?</a:t>
            </a:r>
          </a:p>
          <a:p>
            <a:r>
              <a:rPr lang="cs-CZ" dirty="0" smtClean="0"/>
              <a:t>Větrné mlýny – </a:t>
            </a:r>
            <a:r>
              <a:rPr lang="cs-CZ" dirty="0" smtClean="0"/>
              <a:t>mletí </a:t>
            </a:r>
            <a:r>
              <a:rPr lang="cs-CZ" dirty="0" smtClean="0"/>
              <a:t>obilí, vodní čerpadla, lisování oleje, pohon lodí.</a:t>
            </a:r>
            <a:endParaRPr lang="cs-CZ" dirty="0"/>
          </a:p>
          <a:p>
            <a:r>
              <a:rPr lang="cs-CZ" b="1" dirty="0"/>
              <a:t>Jaký podíl v procentech mají větrné elektrárny na celkovém množství vyrobené energie v ČR</a:t>
            </a:r>
            <a:r>
              <a:rPr lang="cs-CZ" b="1" dirty="0" smtClean="0"/>
              <a:t>?</a:t>
            </a:r>
          </a:p>
          <a:p>
            <a:r>
              <a:rPr lang="cs-CZ" dirty="0" smtClean="0"/>
              <a:t>0,3%</a:t>
            </a:r>
            <a:endParaRPr lang="cs-CZ" dirty="0"/>
          </a:p>
          <a:p>
            <a:endParaRPr lang="cs-CZ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5314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2276872"/>
            <a:ext cx="9143999" cy="3849291"/>
          </a:xfrm>
        </p:spPr>
        <p:txBody>
          <a:bodyPr/>
          <a:lstStyle/>
          <a:p>
            <a:r>
              <a:rPr lang="cs-CZ" b="1" dirty="0"/>
              <a:t>Kde stojí největší větrná farma na světě?</a:t>
            </a:r>
          </a:p>
          <a:p>
            <a:r>
              <a:rPr lang="cs-CZ" dirty="0"/>
              <a:t>Texas (USA) – Jméno - </a:t>
            </a:r>
            <a:r>
              <a:rPr lang="cs-CZ" dirty="0" err="1" smtClean="0"/>
              <a:t>Roscoe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Jaké </a:t>
            </a:r>
            <a:r>
              <a:rPr lang="cs-CZ" b="1" dirty="0"/>
              <a:t>jsou hlavní výhody a nevýhody větrných elektráren?</a:t>
            </a:r>
          </a:p>
          <a:p>
            <a:r>
              <a:rPr lang="cs-CZ" dirty="0" smtClean="0"/>
              <a:t>VÝHODY – Obnovitelný charakter, minimální vliv na životní prostředí</a:t>
            </a:r>
          </a:p>
          <a:p>
            <a:r>
              <a:rPr lang="cs-CZ" dirty="0" smtClean="0"/>
              <a:t>NEVÝHODY – Nestálost a nepředvídatelnost, estetický zásah do krajiny, hluk a chvění.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94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Větrné farmy</a:t>
            </a:r>
            <a:endParaRPr lang="cs-CZ" dirty="0"/>
          </a:p>
        </p:txBody>
      </p:sp>
      <p:pic>
        <p:nvPicPr>
          <p:cNvPr id="3074" name="Picture 2" descr="Soubor:OstruznaElektrar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752" y="2566704"/>
            <a:ext cx="5601376" cy="420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724128" y="2780928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Ostružná na Jesenicku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24128" y="6378015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94093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Větrný generátor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3528" y="3105835"/>
            <a:ext cx="84969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hlinkClick r:id="rId2"/>
              </a:rPr>
              <a:t>Odkaz na model větrného generátoru</a:t>
            </a:r>
          </a:p>
          <a:p>
            <a:endParaRPr lang="cs-CZ" sz="2000" dirty="0" smtClean="0">
              <a:hlinkClick r:id="rId2"/>
            </a:endParaRPr>
          </a:p>
          <a:p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://www.toyplanet.cz/blog/vlastni-vetrna-elektrarna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90345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67203" y="0"/>
            <a:ext cx="8229600" cy="1252728"/>
          </a:xfrm>
        </p:spPr>
        <p:txBody>
          <a:bodyPr/>
          <a:lstStyle/>
          <a:p>
            <a:pPr algn="l"/>
            <a:r>
              <a:rPr lang="cs-CZ" u="sng" dirty="0" smtClean="0"/>
              <a:t>Zdroje:</a:t>
            </a:r>
            <a:endParaRPr lang="cs-CZ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908720"/>
            <a:ext cx="78488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Obr. 1 - </a:t>
            </a:r>
            <a:r>
              <a:rPr lang="en-US" sz="1600" dirty="0" smtClean="0"/>
              <a:t>TOMIA</a:t>
            </a:r>
            <a:r>
              <a:rPr lang="en-US" sz="1600" dirty="0"/>
              <a:t>. </a:t>
            </a:r>
            <a:r>
              <a:rPr lang="en-US" sz="1600" i="1" dirty="0"/>
              <a:t>Hydroelectric dam-letters</a:t>
            </a:r>
            <a:r>
              <a:rPr lang="en-US" sz="1600" dirty="0"/>
              <a:t> [online]. [cit. </a:t>
            </a:r>
            <a:r>
              <a:rPr lang="cs-CZ" sz="1600" dirty="0" smtClean="0"/>
              <a:t>15.10</a:t>
            </a:r>
            <a:r>
              <a:rPr lang="en-US" sz="1600" dirty="0" smtClean="0"/>
              <a:t>.2013</a:t>
            </a:r>
            <a:r>
              <a:rPr lang="en-US" sz="1600" dirty="0"/>
              <a:t>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</a:t>
            </a:r>
            <a:r>
              <a:rPr lang="en-US" sz="1600" dirty="0">
                <a:hlinkClick r:id="rId2"/>
              </a:rPr>
              <a:t>http://</a:t>
            </a:r>
            <a:r>
              <a:rPr lang="en-US" sz="1600" dirty="0" smtClean="0">
                <a:hlinkClick r:id="rId2"/>
              </a:rPr>
              <a:t>cs.wikipedia.org/wiki/Soubor:Hydroelectric_dam-letters.svg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Obr. 2 - SHIZHAO</a:t>
            </a:r>
            <a:r>
              <a:rPr lang="cs-CZ" sz="1600" dirty="0"/>
              <a:t>. </a:t>
            </a:r>
            <a:r>
              <a:rPr lang="cs-CZ" sz="1600" i="1" dirty="0" err="1"/>
              <a:t>sandouping-sanxiadaba</a:t>
            </a:r>
            <a:r>
              <a:rPr lang="cs-CZ" sz="1600" dirty="0"/>
              <a:t> [online]. [cit. </a:t>
            </a:r>
            <a:r>
              <a:rPr lang="cs-CZ" sz="1600" dirty="0" smtClean="0"/>
              <a:t>15.10.2013</a:t>
            </a:r>
            <a:r>
              <a:rPr lang="cs-CZ" sz="1600" dirty="0"/>
              <a:t>]. 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cs.wikipedia.org/wiki/Soubor:200407-sandouping-sanxiadaba-4.med.jpg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Obr. 3 - </a:t>
            </a:r>
            <a:r>
              <a:rPr lang="cs-CZ" sz="1600" dirty="0"/>
              <a:t>BONANNO, </a:t>
            </a:r>
            <a:r>
              <a:rPr lang="cs-CZ" sz="1600" dirty="0" err="1"/>
              <a:t>Antorio</a:t>
            </a:r>
            <a:r>
              <a:rPr lang="cs-CZ" sz="1600" dirty="0"/>
              <a:t>. </a:t>
            </a:r>
            <a:r>
              <a:rPr lang="cs-CZ" sz="1600" i="1" dirty="0" err="1"/>
              <a:t>Lake</a:t>
            </a:r>
            <a:r>
              <a:rPr lang="cs-CZ" sz="1600" i="1" dirty="0"/>
              <a:t> </a:t>
            </a:r>
            <a:r>
              <a:rPr lang="cs-CZ" sz="1600" i="1" dirty="0" err="1"/>
              <a:t>Onega</a:t>
            </a:r>
            <a:r>
              <a:rPr lang="cs-CZ" sz="1600" i="1" dirty="0"/>
              <a:t> - On </a:t>
            </a:r>
            <a:r>
              <a:rPr lang="cs-CZ" sz="1600" i="1" dirty="0" err="1"/>
              <a:t>the</a:t>
            </a:r>
            <a:r>
              <a:rPr lang="cs-CZ" sz="1600" i="1" dirty="0"/>
              <a:t> </a:t>
            </a:r>
            <a:r>
              <a:rPr lang="cs-CZ" sz="1600" i="1" dirty="0" err="1"/>
              <a:t>beach</a:t>
            </a:r>
            <a:r>
              <a:rPr lang="cs-CZ" sz="1600" dirty="0"/>
              <a:t> [online]. [cit. </a:t>
            </a:r>
            <a:r>
              <a:rPr lang="cs-CZ" sz="1600" dirty="0" smtClean="0"/>
              <a:t>15.10.2013</a:t>
            </a:r>
            <a:r>
              <a:rPr lang="cs-CZ" sz="1600" dirty="0"/>
              <a:t>]. Dostupný na WWW: </a:t>
            </a:r>
            <a:r>
              <a:rPr lang="cs-CZ" sz="1600" dirty="0">
                <a:hlinkClick r:id="rId4"/>
              </a:rPr>
              <a:t>http://cs.wikipedia.org/wiki/Soubor:Lake_Onega_-_On_the_beach_(1287591392).</a:t>
            </a:r>
            <a:r>
              <a:rPr lang="cs-CZ" sz="1600" dirty="0" smtClean="0">
                <a:hlinkClick r:id="rId4"/>
              </a:rPr>
              <a:t>jpg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Obr. 4 – Obrázek sady MS </a:t>
            </a:r>
            <a:r>
              <a:rPr lang="cs-CZ" sz="1600" dirty="0" smtClean="0"/>
              <a:t>Klipart – www.office.</a:t>
            </a:r>
            <a:r>
              <a:rPr lang="cs-CZ" sz="1600" dirty="0" err="1" smtClean="0"/>
              <a:t>microsoft.com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 smtClean="0"/>
              <a:t>Obr. 5 - </a:t>
            </a:r>
            <a:r>
              <a:rPr lang="cs-CZ" sz="1600" dirty="0"/>
              <a:t>VAVŘÍK, Martin. </a:t>
            </a:r>
            <a:r>
              <a:rPr lang="cs-CZ" sz="1600" i="1" dirty="0" err="1"/>
              <a:t>OstruznaElektrarny</a:t>
            </a:r>
            <a:r>
              <a:rPr lang="cs-CZ" sz="1600" dirty="0"/>
              <a:t> [online]. [cit. </a:t>
            </a:r>
            <a:r>
              <a:rPr lang="cs-CZ" sz="1600" dirty="0" smtClean="0"/>
              <a:t>15.10.2013</a:t>
            </a:r>
            <a:r>
              <a:rPr lang="cs-CZ" sz="1600" dirty="0"/>
              <a:t>]. Dostupný na WWW: http://cs.wikipedia.org/wiki/Soubor:OstruznaElektrarny.jpg</a:t>
            </a: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551715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372</TotalTime>
  <Words>885</Words>
  <Application>Microsoft Office PowerPoint</Application>
  <PresentationFormat>Předvádění na obrazovce (4:3)</PresentationFormat>
  <Paragraphs>129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Snímek 1</vt:lpstr>
      <vt:lpstr>Alternativní zdroje energie</vt:lpstr>
      <vt:lpstr>Vodní elektrárny</vt:lpstr>
      <vt:lpstr>Princip vodní elektrárny</vt:lpstr>
      <vt:lpstr>Odpověz na následující otázky, pokud si odpovědí nejsi jistý, použij k vyhledání internet.</vt:lpstr>
      <vt:lpstr>Vodní elektrárny - Odpovědi</vt:lpstr>
      <vt:lpstr>Vodní elektrárny - Odpovědi</vt:lpstr>
      <vt:lpstr>Průřez akumulační vodní elektrárnou</vt:lpstr>
      <vt:lpstr>Největší vodní elektrárna světa a Evropy</vt:lpstr>
      <vt:lpstr>Větrné elektrárny</vt:lpstr>
      <vt:lpstr>Odpověz na následující otázky, pokud si odpovědí nejsi jistý, použij k vyhledání internet.</vt:lpstr>
      <vt:lpstr>Odpovědi</vt:lpstr>
      <vt:lpstr>Odpovědi</vt:lpstr>
      <vt:lpstr>Větrné farmy</vt:lpstr>
      <vt:lpstr>Větrný generátor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Alternativní zdroje energie</dc:title>
  <dc:creator>Učitel</dc:creator>
  <cp:lastModifiedBy>Dum</cp:lastModifiedBy>
  <cp:revision>27</cp:revision>
  <dcterms:created xsi:type="dcterms:W3CDTF">2013-10-16T06:06:02Z</dcterms:created>
  <dcterms:modified xsi:type="dcterms:W3CDTF">2014-09-17T15:33:15Z</dcterms:modified>
</cp:coreProperties>
</file>