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0" r:id="rId2"/>
    <p:sldId id="256" r:id="rId3"/>
    <p:sldId id="257" r:id="rId4"/>
    <p:sldId id="258" r:id="rId5"/>
    <p:sldId id="261" r:id="rId6"/>
    <p:sldId id="259" r:id="rId7"/>
    <p:sldId id="260" r:id="rId8"/>
    <p:sldId id="272" r:id="rId9"/>
    <p:sldId id="263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G3hRgKflNtg" TargetMode="External"/><Relationship Id="rId2" Type="http://schemas.openxmlformats.org/officeDocument/2006/relationships/hyperlink" Target="http://www.youtube.com/watch?v=b3BOMfH7Dbc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youtube.com/watch?v=ADfyb9piy9U" TargetMode="External"/><Relationship Id="rId4" Type="http://schemas.openxmlformats.org/officeDocument/2006/relationships/hyperlink" Target="http://www.youtube.com/watch?v=tcMYDRRL3Zc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teel_wire_rope.JPG" TargetMode="External"/><Relationship Id="rId2" Type="http://schemas.openxmlformats.org/officeDocument/2006/relationships/hyperlink" Target="http://cs.wikipedia.org/wiki/Soubor:The_viaduct_La_Polvorilla,_Salta_Argentin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Magnetite.jpg" TargetMode="External"/><Relationship Id="rId5" Type="http://schemas.openxmlformats.org/officeDocument/2006/relationships/hyperlink" Target="http://cs.wikipedia.org/wiki/Soubor:Castingiron.jpg" TargetMode="External"/><Relationship Id="rId4" Type="http://schemas.openxmlformats.org/officeDocument/2006/relationships/hyperlink" Target="http://cs.wikipedia.org/wiki/Soubor:Melted_raw-iron.jpg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ideriteBresil2.jpg" TargetMode="External"/><Relationship Id="rId2" Type="http://schemas.openxmlformats.org/officeDocument/2006/relationships/hyperlink" Target="http://cs.wikipedia.org/wiki/Soubor:Mineral_Limonita_GDFL120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Vapenky.JPG" TargetMode="External"/><Relationship Id="rId4" Type="http://schemas.openxmlformats.org/officeDocument/2006/relationships/hyperlink" Target="http://cs.wikipedia.org/wiki/Soubor:20050124_Vitkovice_blast_furnac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166688"/>
            <a:ext cx="5741988" cy="139541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78856720"/>
              </p:ext>
            </p:extLst>
          </p:nvPr>
        </p:nvGraphicFramePr>
        <p:xfrm>
          <a:off x="539750" y="1692275"/>
          <a:ext cx="8064500" cy="4919663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147"/>
                <a:gridCol w="5688353"/>
              </a:tblGrid>
              <a:tr h="365776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</a:tr>
              <a:tr h="736124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</a:tr>
              <a:tr h="3428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Člověk a svět práce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VY_32_INOVACE_328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baseline="0" dirty="0" smtClean="0">
                          <a:latin typeface="Calibri" panose="020F0502020204030204" pitchFamily="34" charset="0"/>
                        </a:rPr>
                        <a:t>8</a:t>
                      </a:r>
                      <a:r>
                        <a:rPr lang="cs-CZ" sz="1400" b="1" baseline="0" smtClean="0">
                          <a:latin typeface="Calibri" panose="020F0502020204030204" pitchFamily="34" charset="0"/>
                        </a:rPr>
                        <a:t>.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Technické činnosti</a:t>
                      </a: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Učební materiál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Mgr. Jakub </a:t>
                      </a:r>
                      <a:r>
                        <a:rPr lang="cs-CZ" sz="1400" b="1" dirty="0" err="1" smtClean="0">
                          <a:latin typeface="Calibri" panose="020F0502020204030204" pitchFamily="34" charset="0"/>
                        </a:rPr>
                        <a:t>Machel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  <a:cs typeface="Times New Roman" panose="02020603050405020304" pitchFamily="18" charset="0"/>
                        </a:rPr>
                        <a:t>Ocel a </a:t>
                      </a:r>
                      <a:r>
                        <a:rPr lang="cs-CZ" sz="1400" b="1" smtClean="0">
                          <a:latin typeface="Calibri" panose="020F0502020204030204" pitchFamily="34" charset="0"/>
                          <a:cs typeface="Times New Roman" panose="02020603050405020304" pitchFamily="18" charset="0"/>
                        </a:rPr>
                        <a:t>výroba oceli</a:t>
                      </a:r>
                      <a:endParaRPr lang="cs-CZ" sz="1400" b="1" dirty="0"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1436" marR="91436" marT="45722" marB="45722"/>
                </a:tc>
              </a:tr>
              <a:tr h="7315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Materiál se zabývá Ocelí, jejím popisem, výrobou</a:t>
                      </a:r>
                      <a:r>
                        <a:rPr lang="cs-CZ" sz="1400" b="1" baseline="0" dirty="0" smtClean="0">
                          <a:latin typeface="Calibri" panose="020F0502020204030204" pitchFamily="34" charset="0"/>
                        </a:rPr>
                        <a:t> a ději ve vysoké peci. Dále pak jejím rozdělením </a:t>
                      </a:r>
                      <a:r>
                        <a:rPr lang="cs-CZ" sz="1400" b="1" baseline="0" smtClean="0">
                          <a:latin typeface="Calibri" panose="020F0502020204030204" pitchFamily="34" charset="0"/>
                        </a:rPr>
                        <a:t>a použitím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13. 10.</a:t>
                      </a:r>
                      <a:r>
                        <a:rPr lang="cs-CZ" sz="1400" b="1" baseline="0" dirty="0" smtClean="0">
                          <a:latin typeface="Calibri" panose="020F0502020204030204" pitchFamily="34" charset="0"/>
                        </a:rPr>
                        <a:t> 2013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14. 10. 2013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</a:tbl>
          </a:graphicData>
        </a:graphic>
      </p:graphicFrame>
      <p:pic>
        <p:nvPicPr>
          <p:cNvPr id="2095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088" y="5934075"/>
            <a:ext cx="784225" cy="692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09168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800" dirty="0" smtClean="0"/>
              <a:t>OCEL</a:t>
            </a:r>
            <a:endParaRPr lang="cs-CZ" sz="8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Ocel a výroba oceli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7497281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OCEL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Ocel je slitina železa a uhlíku, při čemž obsah uhlíku musí být nižší než 2%.</a:t>
            </a:r>
          </a:p>
          <a:p>
            <a:r>
              <a:rPr lang="cs-CZ" dirty="0" smtClean="0"/>
              <a:t>Pokud je obsah uhlíku vyšší než 2% jedná se o litinu.</a:t>
            </a:r>
            <a:endParaRPr lang="cs-CZ" dirty="0"/>
          </a:p>
        </p:txBody>
      </p:sp>
      <p:pic>
        <p:nvPicPr>
          <p:cNvPr id="2050" name="Picture 2" descr="Soubor:The viaduct La Polvorilla, Salta Argentin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221088"/>
            <a:ext cx="4348868" cy="2440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1520" y="385175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pic>
        <p:nvPicPr>
          <p:cNvPr id="2053" name="Picture 5" descr="Soubor:Steel wire rop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0829" y="3140968"/>
            <a:ext cx="2849630" cy="3563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5276733" y="3131863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04636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Výroba oceli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690864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Výroba oceli je složitý proces, při kterém dochází ve vysoké peci k výrobě oceli ze surového železa. Vzniká slitina železa s uhlíkem a dalšími chemickými prvky. Množství uhlíku se procesem snižuje, stejně jako nečistoty, mezi které patří například síra a fosfor. </a:t>
            </a:r>
          </a:p>
          <a:p>
            <a:r>
              <a:rPr lang="cs-CZ" dirty="0" smtClean="0"/>
              <a:t>Do slitiny jsou dodávány další tzv. legující prvky např.: mangan, křemík, hliník, chróm, nikl apod.</a:t>
            </a:r>
            <a:endParaRPr lang="cs-CZ" dirty="0"/>
          </a:p>
        </p:txBody>
      </p:sp>
      <p:pic>
        <p:nvPicPr>
          <p:cNvPr id="2050" name="Picture 2" descr="Soubor:Melted raw-iro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5" y="260648"/>
            <a:ext cx="3824494" cy="2868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upload.wikimedia.org/wikipedia/commons/thumb/9/9e/Castingiron.jpg/250px-Castingiron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204687"/>
            <a:ext cx="2960399" cy="3515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283969" y="26064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48065" y="3204687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90597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Nejdůležitější železné rudy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Magnetovec (magnetit)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smtClean="0"/>
              <a:t>Krevel (Hematit)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smtClean="0"/>
              <a:t>Hnědel (Limonit)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smtClean="0"/>
              <a:t>Ocelek (Siderit)</a:t>
            </a:r>
            <a:endParaRPr lang="cs-CZ" dirty="0"/>
          </a:p>
        </p:txBody>
      </p:sp>
      <p:pic>
        <p:nvPicPr>
          <p:cNvPr id="3074" name="Picture 2" descr="Soubor:Magnetit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905760"/>
            <a:ext cx="2664296" cy="1761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51520" y="453642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  <p:pic>
        <p:nvPicPr>
          <p:cNvPr id="3076" name="Picture 4" descr="Soubor:Mineral Olixisto GDFL10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5311" y="4939334"/>
            <a:ext cx="2304256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3035311" y="454816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  <p:pic>
        <p:nvPicPr>
          <p:cNvPr id="3078" name="Picture 6" descr="Soubor:Mineral Limonita GDFL120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952008"/>
            <a:ext cx="2273061" cy="1715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5428974" y="453642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  <p:pic>
        <p:nvPicPr>
          <p:cNvPr id="3080" name="Picture 8" descr="Soubor:SideriteBresil2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4350" y="2708920"/>
            <a:ext cx="2193850" cy="2208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8089501" y="233958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78110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Vysoká pec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23528" y="1556792"/>
            <a:ext cx="4752528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Vysoká pec je stavba, která je vysoká 30 až 50 m. Výroba železa probíhá za vysokých teplot (až 1800 ºC), proto musí být pec zevnitř vyzděna žáruvzdorným materiálem. 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Vysoká </a:t>
            </a:r>
            <a:r>
              <a:rPr lang="cs-CZ" sz="2000" dirty="0"/>
              <a:t>pec pracuje nepřetržitě několik let. Shora se do ní zaváží železná ruda, koks a struskotvorné přísady (vápenec). Zdola se vhání </a:t>
            </a:r>
            <a:r>
              <a:rPr lang="cs-CZ" sz="2000" dirty="0" smtClean="0"/>
              <a:t>předehřátý </a:t>
            </a:r>
            <a:r>
              <a:rPr lang="cs-CZ" sz="2000" dirty="0"/>
              <a:t>vzduch obohacený kyslíkem.</a:t>
            </a:r>
          </a:p>
        </p:txBody>
      </p:sp>
      <p:pic>
        <p:nvPicPr>
          <p:cNvPr id="1026" name="Picture 2" descr="Soubor:Schema kopie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r="45682" b="2551"/>
          <a:stretch/>
        </p:blipFill>
        <p:spPr bwMode="auto">
          <a:xfrm>
            <a:off x="5076057" y="297306"/>
            <a:ext cx="3824164" cy="6393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204351" y="6321009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7348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Vysoká pec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349994" y="3212976"/>
            <a:ext cx="2614494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/>
              <a:t>Materiál potřebný na výrobu 1 </a:t>
            </a:r>
            <a:r>
              <a:rPr lang="cs-CZ" b="1" u="sng" dirty="0" smtClean="0"/>
              <a:t>tuny</a:t>
            </a:r>
            <a:endParaRPr lang="cs-CZ" b="1" u="sng" dirty="0"/>
          </a:p>
          <a:p>
            <a:r>
              <a:rPr lang="cs-CZ" dirty="0"/>
              <a:t>2-2,4 tuny </a:t>
            </a:r>
            <a:r>
              <a:rPr lang="cs-CZ" dirty="0" smtClean="0"/>
              <a:t>železné rudy</a:t>
            </a:r>
            <a:endParaRPr lang="cs-CZ" dirty="0"/>
          </a:p>
          <a:p>
            <a:r>
              <a:rPr lang="cs-CZ" dirty="0"/>
              <a:t>1-1,4 tuny </a:t>
            </a:r>
            <a:r>
              <a:rPr lang="cs-CZ" dirty="0" smtClean="0"/>
              <a:t>koksu</a:t>
            </a:r>
            <a:endParaRPr lang="cs-CZ" dirty="0"/>
          </a:p>
          <a:p>
            <a:r>
              <a:rPr lang="cs-CZ" dirty="0"/>
              <a:t>700-800 kilogramů struskotvorných přísad</a:t>
            </a:r>
          </a:p>
          <a:p>
            <a:r>
              <a:rPr lang="cs-CZ" dirty="0"/>
              <a:t>4000 m</a:t>
            </a:r>
            <a:r>
              <a:rPr lang="cs-CZ" baseline="30000" dirty="0"/>
              <a:t>3</a:t>
            </a:r>
            <a:r>
              <a:rPr lang="cs-CZ" dirty="0"/>
              <a:t> </a:t>
            </a:r>
            <a:r>
              <a:rPr lang="cs-CZ" dirty="0" smtClean="0"/>
              <a:t>vzduchu</a:t>
            </a:r>
            <a:endParaRPr lang="cs-CZ" dirty="0"/>
          </a:p>
        </p:txBody>
      </p:sp>
      <p:pic>
        <p:nvPicPr>
          <p:cNvPr id="4" name="Picture 2" descr="Soubor:20050124 Vitkovice blast furnac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19" y="3212976"/>
            <a:ext cx="5064449" cy="3424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Soubor:Rampa (1)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9" y="188640"/>
            <a:ext cx="3945160" cy="2958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3635896" y="2830870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10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95936" y="188640"/>
            <a:ext cx="10081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67698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Výroba oceli probíhá také v: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3200" dirty="0" smtClean="0"/>
          </a:p>
          <a:p>
            <a:r>
              <a:rPr lang="cs-CZ" sz="3200" dirty="0" err="1" smtClean="0"/>
              <a:t>Siemensova</a:t>
            </a:r>
            <a:r>
              <a:rPr lang="cs-CZ" sz="3200" dirty="0" smtClean="0"/>
              <a:t>-Martinská pec </a:t>
            </a:r>
          </a:p>
          <a:p>
            <a:endParaRPr lang="cs-CZ" sz="3200" dirty="0"/>
          </a:p>
          <a:p>
            <a:r>
              <a:rPr lang="cs-CZ" sz="3200" dirty="0" smtClean="0"/>
              <a:t>Konvertory</a:t>
            </a:r>
          </a:p>
          <a:p>
            <a:endParaRPr lang="cs-CZ" sz="3200" dirty="0"/>
          </a:p>
          <a:p>
            <a:r>
              <a:rPr lang="cs-CZ" sz="3200" dirty="0" smtClean="0"/>
              <a:t>Elektrické pece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9695090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Vlastnosti oceli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09600" y="4437111"/>
            <a:ext cx="8229600" cy="1841451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Vlastnosti oceli se upravují legováním různými prvky s kombinací tepelného a tepelně-mechanického zpracování.</a:t>
            </a:r>
          </a:p>
          <a:p>
            <a:endParaRPr lang="cs-CZ" dirty="0"/>
          </a:p>
          <a:p>
            <a:r>
              <a:rPr lang="cs-CZ" dirty="0" smtClean="0"/>
              <a:t>Vlastnosti, kterou se různé druhy ocelí vyznačují mohou být pružnost, pevnost, tvrdost, odolnost proti korozi apod.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583138" y="314096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sz="3600" b="1" kern="1200" cap="none" spc="5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Druhy ocelí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609600" y="17526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V současné době je známo asi 2500 druhů oceli.</a:t>
            </a:r>
          </a:p>
          <a:p>
            <a:r>
              <a:rPr lang="cs-CZ" smtClean="0"/>
              <a:t>Jejich rozdělení je závislé na chemickém složení, struktuře a mechanických a fyzikálních vlastnostech.</a:t>
            </a:r>
          </a:p>
          <a:p>
            <a:pPr marL="0" indent="0">
              <a:buFont typeface="Arial" pitchFamily="34" charset="0"/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53533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Rozdělení oceli podle chemického složení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6779096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Nelegované oceli – Zvané také uhlíkové oceli. Mají nízký obsah legujících prvků.</a:t>
            </a:r>
          </a:p>
          <a:p>
            <a:endParaRPr lang="cs-CZ" dirty="0"/>
          </a:p>
          <a:p>
            <a:r>
              <a:rPr lang="cs-CZ" dirty="0" smtClean="0"/>
              <a:t>Nízkolegované oceli –Mají vyšší pevnost než nelegované oceli.</a:t>
            </a:r>
          </a:p>
          <a:p>
            <a:endParaRPr lang="cs-CZ" dirty="0"/>
          </a:p>
          <a:p>
            <a:r>
              <a:rPr lang="cs-CZ" dirty="0" smtClean="0"/>
              <a:t>Vysoce legované oceli – Pomocí legujících prvků u nich dosáhneme potřebných vlastností.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7587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Rozdělení oceli podle oblasti použití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Konstrukční oceli – Vyžívají se ve strojírenství, stavebnictví apod.</a:t>
            </a:r>
          </a:p>
          <a:p>
            <a:r>
              <a:rPr lang="cs-CZ" sz="2000" dirty="0" smtClean="0"/>
              <a:t>Automatové oceli – Mají dobrou obrobitelnost.</a:t>
            </a:r>
          </a:p>
          <a:p>
            <a:r>
              <a:rPr lang="cs-CZ" sz="2000" dirty="0" smtClean="0"/>
              <a:t>Betonářská výztuž – Stavební průmysl</a:t>
            </a:r>
          </a:p>
          <a:p>
            <a:r>
              <a:rPr lang="cs-CZ" sz="2000" dirty="0" smtClean="0"/>
              <a:t>Oceli na pružiny – Podmínkou jsou dobré vlastnosti a dlouhá únavová životnost</a:t>
            </a:r>
          </a:p>
          <a:p>
            <a:r>
              <a:rPr lang="cs-CZ" sz="2000" dirty="0" smtClean="0"/>
              <a:t>Hlubokotažné oceli – Používány na výrobu plechů, musí mít dobré plastické vlastnosti.</a:t>
            </a:r>
          </a:p>
          <a:p>
            <a:r>
              <a:rPr lang="cs-CZ" sz="2000" dirty="0" smtClean="0"/>
              <a:t>Korozivzdorné, žáruvzdorné a žárupevné oceli – Vysoce legované oceli především chromem a niklem. </a:t>
            </a:r>
          </a:p>
          <a:p>
            <a:r>
              <a:rPr lang="cs-CZ" sz="2000" dirty="0" smtClean="0"/>
              <a:t>Nástrojové oceli – Výroba nástrojů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2255363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Videa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http://www.youtube.com/watch?v=b3BOMfH7Dbc</a:t>
            </a:r>
            <a:endParaRPr lang="cs-CZ" dirty="0"/>
          </a:p>
          <a:p>
            <a:endParaRPr lang="cs-CZ" dirty="0" smtClean="0">
              <a:hlinkClick r:id="rId3"/>
            </a:endParaRPr>
          </a:p>
          <a:p>
            <a:r>
              <a:rPr lang="cs-CZ" dirty="0">
                <a:hlinkClick r:id="rId4"/>
              </a:rPr>
              <a:t>http://www.youtube.com/watch?v=tcMYDRRL3Zc</a:t>
            </a:r>
            <a:endParaRPr lang="cs-CZ" dirty="0"/>
          </a:p>
          <a:p>
            <a:pPr marL="0" indent="0">
              <a:buNone/>
            </a:pPr>
            <a:endParaRPr lang="cs-CZ" dirty="0">
              <a:hlinkClick r:id="rId3"/>
            </a:endParaRPr>
          </a:p>
          <a:p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www.youtube.com/watch?v=G3hRgKflNtg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www.youtube.com/watch?v=ADfyb9piy9U</a:t>
            </a: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47942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Zdroje: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1600" dirty="0" smtClean="0"/>
              <a:t>Obr. 1 - </a:t>
            </a:r>
            <a:r>
              <a:rPr lang="cs-CZ" sz="1600" dirty="0"/>
              <a:t>NIJDAM, </a:t>
            </a:r>
            <a:r>
              <a:rPr lang="cs-CZ" sz="1600" dirty="0" err="1"/>
              <a:t>Alicia</a:t>
            </a:r>
            <a:r>
              <a:rPr lang="cs-CZ" sz="1600" dirty="0"/>
              <a:t>. </a:t>
            </a:r>
            <a:r>
              <a:rPr lang="cs-CZ" sz="1600" i="1" dirty="0" err="1"/>
              <a:t>The</a:t>
            </a:r>
            <a:r>
              <a:rPr lang="cs-CZ" sz="1600" i="1" dirty="0"/>
              <a:t> </a:t>
            </a:r>
            <a:r>
              <a:rPr lang="cs-CZ" sz="1600" i="1" dirty="0" err="1"/>
              <a:t>viaduct</a:t>
            </a:r>
            <a:r>
              <a:rPr lang="cs-CZ" sz="1600" i="1" dirty="0"/>
              <a:t> La </a:t>
            </a:r>
            <a:r>
              <a:rPr lang="cs-CZ" sz="1600" i="1" dirty="0" err="1"/>
              <a:t>Polvorilla</a:t>
            </a:r>
            <a:r>
              <a:rPr lang="cs-CZ" sz="1600" i="1" dirty="0"/>
              <a:t>, Salta Argentina</a:t>
            </a:r>
            <a:r>
              <a:rPr lang="cs-CZ" sz="1600" dirty="0"/>
              <a:t> [online]. [cit. </a:t>
            </a:r>
            <a:r>
              <a:rPr lang="cs-CZ" sz="1600" dirty="0" smtClean="0"/>
              <a:t>13.10.2013</a:t>
            </a:r>
            <a:r>
              <a:rPr lang="cs-CZ" sz="1600" dirty="0"/>
              <a:t>]. Dostupný na WWW: </a:t>
            </a:r>
            <a:r>
              <a:rPr lang="cs-CZ" sz="1600" dirty="0">
                <a:hlinkClick r:id="rId2"/>
              </a:rPr>
              <a:t>http://cs.wikipedia.org/wiki/Soubor:The_viaduct_La_Polvorilla,_</a:t>
            </a:r>
            <a:r>
              <a:rPr lang="cs-CZ" sz="1600" dirty="0" smtClean="0">
                <a:hlinkClick r:id="rId2"/>
              </a:rPr>
              <a:t>Salta_Argentina.jpg</a:t>
            </a:r>
            <a:endParaRPr lang="cs-CZ" sz="1600" dirty="0" smtClean="0"/>
          </a:p>
          <a:p>
            <a:endParaRPr lang="cs-CZ" sz="1600" dirty="0"/>
          </a:p>
          <a:p>
            <a:r>
              <a:rPr lang="cs-CZ" sz="1600" dirty="0" smtClean="0"/>
              <a:t>Obr. 2 - </a:t>
            </a:r>
            <a:r>
              <a:rPr lang="cs-CZ" sz="1600" dirty="0"/>
              <a:t>HEMMERLEIN, Johannes. </a:t>
            </a:r>
            <a:r>
              <a:rPr lang="cs-CZ" sz="1600" i="1" dirty="0"/>
              <a:t>Steel </a:t>
            </a:r>
            <a:r>
              <a:rPr lang="cs-CZ" sz="1600" i="1" dirty="0" err="1"/>
              <a:t>wire</a:t>
            </a:r>
            <a:r>
              <a:rPr lang="cs-CZ" sz="1600" i="1" dirty="0"/>
              <a:t> </a:t>
            </a:r>
            <a:r>
              <a:rPr lang="cs-CZ" sz="1600" i="1" dirty="0" err="1"/>
              <a:t>rope</a:t>
            </a:r>
            <a:r>
              <a:rPr lang="cs-CZ" sz="1600" dirty="0"/>
              <a:t> [online]. [cit. </a:t>
            </a:r>
            <a:r>
              <a:rPr lang="cs-CZ" sz="1600" dirty="0" smtClean="0"/>
              <a:t>13.10.2013</a:t>
            </a:r>
            <a:r>
              <a:rPr lang="cs-CZ" sz="1600" dirty="0"/>
              <a:t>]. Dostupný na WWW: </a:t>
            </a:r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cs.wikipedia.org/wiki/Soubor:Steel_wire_rope.JPG</a:t>
            </a:r>
            <a:endParaRPr lang="cs-CZ" sz="1600" dirty="0" smtClean="0"/>
          </a:p>
          <a:p>
            <a:endParaRPr lang="cs-CZ" sz="1600" dirty="0"/>
          </a:p>
          <a:p>
            <a:r>
              <a:rPr lang="cs-CZ" sz="1600" dirty="0" smtClean="0"/>
              <a:t>Obr. 3 - </a:t>
            </a:r>
            <a:r>
              <a:rPr lang="cs-CZ" sz="1600" dirty="0"/>
              <a:t>AUTOR NEUVEDEN. </a:t>
            </a:r>
            <a:r>
              <a:rPr lang="cs-CZ" sz="1600" i="1" dirty="0" err="1"/>
              <a:t>Melted</a:t>
            </a:r>
            <a:r>
              <a:rPr lang="cs-CZ" sz="1600" i="1" dirty="0"/>
              <a:t> </a:t>
            </a:r>
            <a:r>
              <a:rPr lang="cs-CZ" sz="1600" i="1" dirty="0" err="1"/>
              <a:t>raw</a:t>
            </a:r>
            <a:r>
              <a:rPr lang="cs-CZ" sz="1600" i="1" dirty="0"/>
              <a:t>-iron</a:t>
            </a:r>
            <a:r>
              <a:rPr lang="cs-CZ" sz="1600" dirty="0"/>
              <a:t> [online]. [cit. 13.10.2013]. Dostupný na WWW: </a:t>
            </a: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cs.wikipedia.org/wiki/Soubor:Melted_raw-iron.jpg</a:t>
            </a:r>
            <a:endParaRPr lang="cs-CZ" sz="1600" dirty="0" smtClean="0"/>
          </a:p>
          <a:p>
            <a:endParaRPr lang="cs-CZ" sz="1600" dirty="0"/>
          </a:p>
          <a:p>
            <a:r>
              <a:rPr lang="cs-CZ" sz="1600" dirty="0" smtClean="0"/>
              <a:t>Obr. 4 - </a:t>
            </a:r>
            <a:r>
              <a:rPr lang="cs-CZ" sz="1600" dirty="0"/>
              <a:t>THOMPSON, Robert. </a:t>
            </a:r>
            <a:r>
              <a:rPr lang="cs-CZ" sz="1600" i="1" dirty="0" err="1"/>
              <a:t>Castingiron</a:t>
            </a:r>
            <a:r>
              <a:rPr lang="cs-CZ" sz="1600" dirty="0"/>
              <a:t> [online]. [cit. 13.10.2013]. Dostupný na WWW: </a:t>
            </a:r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cs.wikipedia.org/wiki/Soubor:Castingiron.jpg</a:t>
            </a:r>
            <a:endParaRPr lang="cs-CZ" sz="1600" dirty="0" smtClean="0"/>
          </a:p>
          <a:p>
            <a:endParaRPr lang="cs-CZ" sz="1600" dirty="0"/>
          </a:p>
          <a:p>
            <a:r>
              <a:rPr lang="cs-CZ" sz="1600" dirty="0" smtClean="0"/>
              <a:t>Obr. 5 - </a:t>
            </a:r>
            <a:r>
              <a:rPr lang="cs-CZ" sz="1600" dirty="0"/>
              <a:t>ARCHAEODONTOSAURUS. </a:t>
            </a:r>
            <a:r>
              <a:rPr lang="cs-CZ" sz="1600" i="1" dirty="0"/>
              <a:t>Magnetite</a:t>
            </a:r>
            <a:r>
              <a:rPr lang="cs-CZ" sz="1600" dirty="0"/>
              <a:t> [online]. [cit. 13.10.2013]. Dostupný na WWW: </a:t>
            </a:r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cs.wikipedia.org/wiki/Soubor:Magnetite.jpg</a:t>
            </a:r>
            <a:endParaRPr lang="cs-CZ" sz="1600" dirty="0" smtClean="0"/>
          </a:p>
          <a:p>
            <a:endParaRPr lang="cs-CZ" sz="1600" dirty="0"/>
          </a:p>
          <a:p>
            <a:r>
              <a:rPr lang="cs-CZ" sz="1600" dirty="0" smtClean="0"/>
              <a:t>Obr. 6 - </a:t>
            </a:r>
            <a:r>
              <a:rPr lang="cs-CZ" sz="1600" dirty="0"/>
              <a:t>SÁNCHEZ, Luis Miguel </a:t>
            </a:r>
            <a:r>
              <a:rPr lang="cs-CZ" sz="1600" dirty="0" err="1"/>
              <a:t>Bugallo</a:t>
            </a:r>
            <a:r>
              <a:rPr lang="cs-CZ" sz="1600" dirty="0"/>
              <a:t>. </a:t>
            </a:r>
            <a:r>
              <a:rPr lang="cs-CZ" sz="1600" i="1" dirty="0" err="1"/>
              <a:t>Mineral</a:t>
            </a:r>
            <a:r>
              <a:rPr lang="cs-CZ" sz="1600" i="1" dirty="0"/>
              <a:t> </a:t>
            </a:r>
            <a:r>
              <a:rPr lang="cs-CZ" sz="1600" i="1" dirty="0" err="1"/>
              <a:t>Olixisto</a:t>
            </a:r>
            <a:r>
              <a:rPr lang="cs-CZ" sz="1600" i="1" dirty="0"/>
              <a:t> GDFL101</a:t>
            </a:r>
            <a:r>
              <a:rPr lang="cs-CZ" sz="1600" dirty="0"/>
              <a:t> [online]. [cit. 13.10.2013]. Dostupný na WWW: http://cs.wikipedia.org/wiki/Soubor:Mineral_Olixisto_GDFL101.jpg</a:t>
            </a:r>
            <a:endParaRPr lang="cs-CZ" sz="1600" dirty="0" smtClean="0"/>
          </a:p>
          <a:p>
            <a:endParaRPr lang="cs-CZ" sz="1600" dirty="0"/>
          </a:p>
          <a:p>
            <a:endParaRPr lang="cs-CZ" sz="1600" dirty="0" smtClean="0"/>
          </a:p>
          <a:p>
            <a:endParaRPr lang="cs-CZ" sz="1600" dirty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92023949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Zdroje: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Obr. 7 - </a:t>
            </a:r>
            <a:r>
              <a:rPr lang="cs-CZ" sz="1600" dirty="0"/>
              <a:t>SÁNCHEZ, Luis Miguel </a:t>
            </a:r>
            <a:r>
              <a:rPr lang="cs-CZ" sz="1600" dirty="0" err="1"/>
              <a:t>Bugallo</a:t>
            </a:r>
            <a:r>
              <a:rPr lang="cs-CZ" sz="1600" dirty="0"/>
              <a:t>. </a:t>
            </a:r>
            <a:r>
              <a:rPr lang="cs-CZ" sz="1600" i="1" dirty="0" err="1"/>
              <a:t>Mineral</a:t>
            </a:r>
            <a:r>
              <a:rPr lang="cs-CZ" sz="1600" i="1" dirty="0"/>
              <a:t> </a:t>
            </a:r>
            <a:r>
              <a:rPr lang="cs-CZ" sz="1600" i="1" dirty="0" err="1"/>
              <a:t>Limonita</a:t>
            </a:r>
            <a:r>
              <a:rPr lang="cs-CZ" sz="1600" i="1" dirty="0"/>
              <a:t> GDFL120</a:t>
            </a:r>
            <a:r>
              <a:rPr lang="cs-CZ" sz="1600" dirty="0"/>
              <a:t> [online]. [cit. 13.10.2013]. Dostupný na WWW: </a:t>
            </a:r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cs.wikipedia.org/wiki/Soubor:Mineral_Limonita_GDFL120.jpg</a:t>
            </a:r>
            <a:endParaRPr lang="cs-CZ" sz="1600" dirty="0" smtClean="0"/>
          </a:p>
          <a:p>
            <a:endParaRPr lang="cs-CZ" sz="1600" dirty="0"/>
          </a:p>
          <a:p>
            <a:r>
              <a:rPr lang="cs-CZ" sz="1600" dirty="0" smtClean="0"/>
              <a:t>Obr. 8 - </a:t>
            </a:r>
            <a:r>
              <a:rPr lang="cs-CZ" sz="1600" dirty="0"/>
              <a:t>DESCOUENS, </a:t>
            </a:r>
            <a:r>
              <a:rPr lang="cs-CZ" sz="1600" dirty="0" err="1"/>
              <a:t>Didier</a:t>
            </a:r>
            <a:r>
              <a:rPr lang="cs-CZ" sz="1600" dirty="0"/>
              <a:t>. </a:t>
            </a:r>
            <a:r>
              <a:rPr lang="cs-CZ" sz="1600" i="1" dirty="0" err="1"/>
              <a:t>Mineral</a:t>
            </a:r>
            <a:r>
              <a:rPr lang="cs-CZ" sz="1600" i="1" dirty="0"/>
              <a:t> </a:t>
            </a:r>
            <a:r>
              <a:rPr lang="cs-CZ" sz="1600" i="1" dirty="0" err="1"/>
              <a:t>Limonita</a:t>
            </a:r>
            <a:r>
              <a:rPr lang="cs-CZ" sz="1600" i="1" dirty="0"/>
              <a:t> GDFL120</a:t>
            </a:r>
            <a:r>
              <a:rPr lang="cs-CZ" sz="1600" dirty="0"/>
              <a:t> [online]. [cit. 13.10.2013]. Dostupný na WWW: </a:t>
            </a:r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cs.wikipedia.org/wiki/Soubor:SideriteBresil2.jpg</a:t>
            </a:r>
            <a:endParaRPr lang="cs-CZ" sz="1600" dirty="0" smtClean="0"/>
          </a:p>
          <a:p>
            <a:endParaRPr lang="cs-CZ" sz="1600" dirty="0"/>
          </a:p>
          <a:p>
            <a:r>
              <a:rPr lang="cs-CZ" sz="1600" dirty="0" smtClean="0"/>
              <a:t>Obr. 9 - </a:t>
            </a:r>
            <a:r>
              <a:rPr lang="cs-CZ" sz="1600" dirty="0"/>
              <a:t>IVAK. </a:t>
            </a:r>
            <a:r>
              <a:rPr lang="cs-CZ" sz="1600" i="1" dirty="0" err="1"/>
              <a:t>Schema</a:t>
            </a:r>
            <a:r>
              <a:rPr lang="cs-CZ" sz="1600" i="1" dirty="0"/>
              <a:t> kopie</a:t>
            </a:r>
            <a:r>
              <a:rPr lang="cs-CZ" sz="1600" dirty="0"/>
              <a:t> [online]. [cit. 13.10.2013]. Dostupný na WWW: http://upload.wikimedia.org/wikipedia/commons/c/c7/Schema_kopie.jpg</a:t>
            </a:r>
            <a:endParaRPr lang="cs-CZ" sz="1600" dirty="0" smtClean="0"/>
          </a:p>
          <a:p>
            <a:endParaRPr lang="cs-CZ" sz="1600" dirty="0"/>
          </a:p>
          <a:p>
            <a:r>
              <a:rPr lang="cs-CZ" sz="1600" dirty="0" smtClean="0"/>
              <a:t>Obr. 10 - </a:t>
            </a:r>
            <a:r>
              <a:rPr lang="cs-CZ" sz="1600" dirty="0"/>
              <a:t>ŠTEFEK, Petr. </a:t>
            </a:r>
            <a:r>
              <a:rPr lang="cs-CZ" sz="1600" i="1" dirty="0"/>
              <a:t>20050124 </a:t>
            </a:r>
            <a:r>
              <a:rPr lang="cs-CZ" sz="1600" i="1" dirty="0" err="1"/>
              <a:t>Vitkovice</a:t>
            </a:r>
            <a:r>
              <a:rPr lang="cs-CZ" sz="1600" i="1" dirty="0"/>
              <a:t> </a:t>
            </a:r>
            <a:r>
              <a:rPr lang="cs-CZ" sz="1600" i="1" dirty="0" err="1"/>
              <a:t>blast</a:t>
            </a:r>
            <a:r>
              <a:rPr lang="cs-CZ" sz="1600" i="1" dirty="0"/>
              <a:t> </a:t>
            </a:r>
            <a:r>
              <a:rPr lang="cs-CZ" sz="1600" i="1" dirty="0" err="1"/>
              <a:t>furnace</a:t>
            </a:r>
            <a:r>
              <a:rPr lang="cs-CZ" sz="1600" dirty="0"/>
              <a:t> [online]. [cit. 13.10.2013]. Dostupný na WWW: </a:t>
            </a: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cs.wikipedia.org/wiki/Soubor:20050124_Vitkovice_blast_furnace.jpg</a:t>
            </a:r>
            <a:endParaRPr lang="cs-CZ" sz="1600" dirty="0" smtClean="0"/>
          </a:p>
          <a:p>
            <a:endParaRPr lang="cs-CZ" sz="1600" dirty="0"/>
          </a:p>
          <a:p>
            <a:r>
              <a:rPr lang="cs-CZ" sz="1600" dirty="0" smtClean="0"/>
              <a:t>Obr. 11 - </a:t>
            </a:r>
            <a:r>
              <a:rPr lang="cs-CZ" sz="1600" dirty="0"/>
              <a:t>Y1984. </a:t>
            </a:r>
            <a:r>
              <a:rPr lang="cs-CZ" sz="1600" i="1" dirty="0" err="1"/>
              <a:t>Vapenky</a:t>
            </a:r>
            <a:r>
              <a:rPr lang="cs-CZ" sz="1600" dirty="0"/>
              <a:t> [online]. [cit. </a:t>
            </a:r>
            <a:r>
              <a:rPr lang="cs-CZ" sz="1600" dirty="0" smtClean="0"/>
              <a:t>13.10.2013</a:t>
            </a:r>
            <a:r>
              <a:rPr lang="cs-CZ" sz="1600" dirty="0"/>
              <a:t>]. Dostupný na WWW: </a:t>
            </a:r>
            <a:r>
              <a:rPr lang="cs-CZ" sz="1600" dirty="0">
                <a:hlinkClick r:id="rId5"/>
              </a:rPr>
              <a:t>http</a:t>
            </a:r>
            <a:r>
              <a:rPr lang="cs-CZ" sz="1600">
                <a:hlinkClick r:id="rId5"/>
              </a:rPr>
              <a:t>://</a:t>
            </a:r>
            <a:r>
              <a:rPr lang="cs-CZ" sz="1600" smtClean="0">
                <a:hlinkClick r:id="rId5"/>
              </a:rPr>
              <a:t>cs.wikipedia.org/wiki/Soubor:Vapenky.JPG</a:t>
            </a:r>
            <a:endParaRPr lang="cs-CZ" sz="1600" smtClean="0"/>
          </a:p>
          <a:p>
            <a:endParaRPr lang="cs-CZ" sz="1600" dirty="0" smtClean="0"/>
          </a:p>
          <a:p>
            <a:endParaRPr lang="cs-CZ" sz="1600" dirty="0"/>
          </a:p>
          <a:p>
            <a:endParaRPr lang="cs-CZ" sz="1600" dirty="0" smtClean="0"/>
          </a:p>
          <a:p>
            <a:endParaRPr lang="cs-CZ" sz="1600" dirty="0"/>
          </a:p>
          <a:p>
            <a:endParaRPr lang="cs-CZ" sz="1600" dirty="0" smtClean="0"/>
          </a:p>
          <a:p>
            <a:endParaRPr lang="cs-CZ" sz="1600" dirty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220786947"/>
      </p:ext>
    </p:extLst>
  </p:cSld>
  <p:clrMapOvr>
    <a:masterClrMapping/>
  </p:clrMapOvr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113</TotalTime>
  <Words>512</Words>
  <Application>Microsoft Office PowerPoint</Application>
  <PresentationFormat>Předvádění na obrazovce (4:3)</PresentationFormat>
  <Paragraphs>132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Došky</vt:lpstr>
      <vt:lpstr>Prezentace aplikace PowerPoint</vt:lpstr>
      <vt:lpstr>OCEL</vt:lpstr>
      <vt:lpstr>OCEL</vt:lpstr>
      <vt:lpstr>Výroba oceli</vt:lpstr>
      <vt:lpstr>Nejdůležitější železné rudy</vt:lpstr>
      <vt:lpstr>Vysoká pec</vt:lpstr>
      <vt:lpstr>Vysoká pec</vt:lpstr>
      <vt:lpstr>Výroba oceli probíhá také v:</vt:lpstr>
      <vt:lpstr>Vlastnosti oceli</vt:lpstr>
      <vt:lpstr>Rozdělení oceli podle chemického složení</vt:lpstr>
      <vt:lpstr>Rozdělení oceli podle oblasti použití</vt:lpstr>
      <vt:lpstr>Videa</vt:lpstr>
      <vt:lpstr>Zdroje: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OCEL</dc:title>
  <dc:creator>Učitel</dc:creator>
  <cp:lastModifiedBy>Učitel</cp:lastModifiedBy>
  <cp:revision>22</cp:revision>
  <dcterms:created xsi:type="dcterms:W3CDTF">2013-12-09T08:07:53Z</dcterms:created>
  <dcterms:modified xsi:type="dcterms:W3CDTF">2014-09-17T14:41:12Z</dcterms:modified>
</cp:coreProperties>
</file>