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74" r:id="rId5"/>
    <p:sldId id="278" r:id="rId6"/>
    <p:sldId id="279" r:id="rId7"/>
    <p:sldId id="280" r:id="rId8"/>
    <p:sldId id="281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333" autoAdjust="0"/>
    <p:restoredTop sz="94660"/>
  </p:normalViewPr>
  <p:slideViewPr>
    <p:cSldViewPr>
      <p:cViewPr varScale="1">
        <p:scale>
          <a:sx n="99" d="100"/>
          <a:sy n="99" d="100"/>
        </p:scale>
        <p:origin x="-13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hyperlink" Target="III-2-06-07_Linearni-funkce-Priklady-2.pptx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hyperlink" Target="III-2-06-06_Linearni-funkce-Priklady-1.pptx" TargetMode="Externa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slide" Target="slide5.xml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slide" Target="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slide" Target="slide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46075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Lineární  funkce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800" b="1" dirty="0" smtClean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Příklady 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III-2-06-08_Linearni-funkce-Priklady-3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leden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Přímá spojnice 14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6977" y="188640"/>
            <a:ext cx="8377808" cy="144016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LINEÁRNÍ  FUNKCE</a:t>
            </a:r>
            <a:br>
              <a:rPr lang="cs-CZ" b="1" dirty="0" smtClean="0">
                <a:latin typeface="Arial Black" pitchFamily="34" charset="0"/>
              </a:rPr>
            </a:br>
            <a:r>
              <a:rPr lang="cs-CZ" sz="3200" b="1" dirty="0" smtClean="0">
                <a:latin typeface="Arial Black" pitchFamily="34" charset="0"/>
              </a:rPr>
              <a:t>Příklady 3</a:t>
            </a:r>
            <a:endParaRPr lang="cs-CZ" sz="3200" b="1" dirty="0">
              <a:latin typeface="Arial Black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403316" y="2726390"/>
                <a:ext cx="8345148" cy="453183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72000" bIns="72000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	Je klesající, 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neboť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</a:rPr>
                      <m:t>𝒂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=−6</m:t>
                        </m:r>
                      </m:e>
                    </m:d>
                  </m:oMath>
                </a14:m>
                <a:endParaRPr lang="cs-CZ" sz="20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316" y="2726390"/>
                <a:ext cx="8345148" cy="45318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12346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403316" y="1799092"/>
            <a:ext cx="1885948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403316" y="3709398"/>
                <a:ext cx="8345148" cy="699404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72000" bIns="72000" rtlCol="0">
                <a:spAutoFit/>
              </a:bodyPr>
              <a:lstStyle/>
              <a:p>
                <a:r>
                  <a:rPr lang="cs-CZ" b="1" dirty="0" smtClean="0"/>
                  <a:t>	NE, </a:t>
                </a:r>
                <a:r>
                  <a:rPr lang="cs-CZ" dirty="0" smtClean="0"/>
                  <a:t>protože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𝑓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=−17</m:t>
                    </m:r>
                  </m:oMath>
                </a14:m>
                <a:r>
                  <a:rPr lang="cs-CZ" b="0" i="1" dirty="0" smtClean="0">
                    <a:latin typeface="Cambria Math"/>
                  </a:rPr>
                  <a:t>.  </a:t>
                </a:r>
              </a:p>
              <a:p>
                <a:r>
                  <a:rPr lang="cs-CZ" b="0" dirty="0" smtClean="0"/>
                  <a:t>	</a:t>
                </a:r>
                <a:r>
                  <a:rPr lang="cs-CZ" b="1" dirty="0" smtClean="0"/>
                  <a:t>Bod A </a:t>
                </a:r>
                <a:r>
                  <a:rPr lang="cs-CZ" b="1" smtClean="0"/>
                  <a:t>leží nad </a:t>
                </a:r>
                <a:r>
                  <a:rPr lang="cs-CZ" b="1" dirty="0" smtClean="0"/>
                  <a:t>přímkou,</a:t>
                </a:r>
                <a:r>
                  <a:rPr lang="cs-CZ" dirty="0" smtClean="0"/>
                  <a:t> protože</a:t>
                </a:r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19&lt;−17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316" y="3709398"/>
                <a:ext cx="8345148" cy="69940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6612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403316" y="220317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03316" y="3179573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1"/>
              <p:cNvSpPr txBox="1"/>
              <p:nvPr/>
            </p:nvSpPr>
            <p:spPr>
              <a:xfrm>
                <a:off x="959945" y="2280114"/>
                <a:ext cx="778851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Je </a:t>
                </a:r>
                <a:r>
                  <a:rPr lang="cs-CZ" b="1" dirty="0" err="1" smtClean="0">
                    <a:latin typeface="Times New Roman" pitchFamily="18" charset="0"/>
                    <a:cs typeface="Times New Roman" pitchFamily="18" charset="0"/>
                  </a:rPr>
                  <a:t>fce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𝟔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𝟓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na celém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rostoucí nebo klesající?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9945" y="2280114"/>
                <a:ext cx="7788519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626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947505" y="3256517"/>
                <a:ext cx="78134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Leží bod A=</a:t>
                </a:r>
                <a:r>
                  <a:rPr lang="en-US" b="1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−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5;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−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19</a:t>
                </a:r>
                <a:r>
                  <a:rPr lang="en-US" b="1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na přímce </a:t>
                </a:r>
                <a:r>
                  <a:rPr lang="cs-CZ" b="1" dirty="0" err="1" smtClean="0">
                    <a:latin typeface="Times New Roman" pitchFamily="18" charset="0"/>
                    <a:cs typeface="Times New Roman" pitchFamily="18" charset="0"/>
                  </a:rPr>
                  <a:t>fce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?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7505" y="3256517"/>
                <a:ext cx="7813400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62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414906" y="5214859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Další příklady lineárních funkcí v prezentacích:</a:t>
            </a:r>
            <a:endParaRPr lang="cs-CZ" b="1" dirty="0"/>
          </a:p>
        </p:txBody>
      </p:sp>
      <p:sp>
        <p:nvSpPr>
          <p:cNvPr id="16" name="Zaoblený obdélník 15">
            <a:hlinkClick r:id="rId6" action="ppaction://hlinkpres?slideindex=1&amp;slidetitle="/>
          </p:cNvPr>
          <p:cNvSpPr/>
          <p:nvPr/>
        </p:nvSpPr>
        <p:spPr>
          <a:xfrm>
            <a:off x="1470612" y="5661737"/>
            <a:ext cx="2952328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Příklady 1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Zaoblený obdélník 24">
            <a:hlinkClick r:id="rId7" action="ppaction://hlinkpres?slideindex=1&amp;slidetitle="/>
          </p:cNvPr>
          <p:cNvSpPr/>
          <p:nvPr/>
        </p:nvSpPr>
        <p:spPr>
          <a:xfrm>
            <a:off x="4865793" y="5661737"/>
            <a:ext cx="2952328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Příklady 2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2" grpId="0" animBg="1"/>
      <p:bldP spid="23" grpId="0" animBg="1"/>
      <p:bldP spid="13" grpId="0"/>
      <p:bldP spid="16" grpId="0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5034" y="398682"/>
            <a:ext cx="76555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 přímou úměrnost, jejíž graf prochází bodem 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-1; 3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 vlastnosti funkce.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0767" y="324063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ipka doleva 8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450767" y="2098022"/>
                <a:ext cx="822568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Výsledná přímá úměrnost je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𝒙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767" y="2098022"/>
                <a:ext cx="8225689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667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467544" y="1067601"/>
                <a:ext cx="82089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 funkce přímé úměrnosti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𝑎𝑥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dosadíme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=−1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=3.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067601"/>
                <a:ext cx="8208912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669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467544" y="1471760"/>
                <a:ext cx="820891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koeficient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a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přímé úměrnosti: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3=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−1</m:t>
                        </m:r>
                      </m:e>
                    </m:d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=−3.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471760"/>
                <a:ext cx="8208912" cy="64633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669"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6842" y="2629740"/>
            <a:ext cx="3552397" cy="3413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5148064" y="4336511"/>
                <a:ext cx="3384376" cy="17543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      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</a:rPr>
                      <m:t> </m:t>
                    </m:r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endParaRPr lang="cs-CZ" b="1" i="1" dirty="0">
                  <a:latin typeface="Cambria Math"/>
                </a:endParaRPr>
              </a:p>
              <a:p>
                <a:r>
                  <a:rPr lang="cs-CZ" b="1" i="1" dirty="0" smtClean="0">
                    <a:latin typeface="Cambria Math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r>
                  <a:rPr lang="cs-CZ" b="1" dirty="0" smtClean="0"/>
                  <a:t>			      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𝒇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je klesající na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</m:oMath>
                </a14:m>
                <a:r>
                  <a:rPr lang="cs-CZ" b="1" dirty="0" smtClean="0"/>
                  <a:t>	</a:t>
                </a:r>
                <a:r>
                  <a:rPr lang="cs-CZ" b="1" dirty="0"/>
                  <a:t> </a:t>
                </a:r>
                <a:r>
                  <a:rPr lang="cs-CZ" b="1" dirty="0" smtClean="0"/>
                  <a:t>	</a:t>
                </a:r>
                <a:endParaRPr lang="cs-CZ" b="1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4336511"/>
                <a:ext cx="3384376" cy="1754326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l="-14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153885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5034" y="398682"/>
            <a:ext cx="76555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 funkci, která vyjadřuje závislost ceny benzínu na množství, při tankování do osobního automobilu na čerpací stanici. Do nádrže automobilu se vejde 42 l. Cena 1itru benzínu je 35,50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Určete vlastnosti funkce.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0767" y="324063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ipka doleva 8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491627" y="1540217"/>
                <a:ext cx="849694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Výsledná funkce je přímá úměrnost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𝟑𝟓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𝟓𝟎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𝒙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kde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≤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≤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𝟒𝟐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627" y="1540217"/>
                <a:ext cx="8496944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646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491627" y="2094215"/>
                <a:ext cx="82089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0" dirty="0" smtClean="0">
                    <a:cs typeface="Times New Roman" pitchFamily="18" charset="0"/>
                  </a:rPr>
                  <a:t>Platí: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0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=0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a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𝑓</m:t>
                    </m:r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42</m:t>
                        </m:r>
                      </m:e>
                    </m:d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1491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627" y="2094215"/>
                <a:ext cx="8208912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669" t="-10000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062" y="2636912"/>
            <a:ext cx="4559831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5316163" y="4294928"/>
                <a:ext cx="3384376" cy="17543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      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</a:rPr>
                      <m:t> </m:t>
                    </m:r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latin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</a:rPr>
                          <m:t>𝟒𝟐</m:t>
                        </m:r>
                      </m:e>
                    </m:d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endParaRPr lang="cs-CZ" b="1" i="1" dirty="0">
                  <a:latin typeface="Cambria Math"/>
                </a:endParaRPr>
              </a:p>
              <a:p>
                <a:r>
                  <a:rPr lang="cs-CZ" b="1" i="1" dirty="0" smtClean="0">
                    <a:latin typeface="Cambria Math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latin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</a:rPr>
                          <m:t>𝟏𝟒𝟗𝟏</m:t>
                        </m:r>
                      </m:e>
                    </m:d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r>
                  <a:rPr lang="cs-CZ" b="1" dirty="0" smtClean="0"/>
                  <a:t>			      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𝒇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je rostoucí na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</m:oMath>
                </a14:m>
                <a:r>
                  <a:rPr lang="cs-CZ" b="1" dirty="0" smtClean="0"/>
                  <a:t>	</a:t>
                </a:r>
                <a:r>
                  <a:rPr lang="cs-CZ" b="1" dirty="0"/>
                  <a:t> </a:t>
                </a:r>
                <a:r>
                  <a:rPr lang="cs-CZ" b="1" dirty="0" smtClean="0"/>
                  <a:t>	</a:t>
                </a:r>
                <a:endParaRPr lang="cs-CZ" b="1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6163" y="4294928"/>
                <a:ext cx="3384376" cy="1754326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14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628452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366977" y="188640"/>
            <a:ext cx="8377808" cy="46805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>
                <a:solidFill>
                  <a:srgbClr val="002060"/>
                </a:solidFill>
                <a:latin typeface="Arial Black" pitchFamily="34" charset="0"/>
              </a:rPr>
              <a:t>Grafické řešení soustavy dvou lineárních rovnic</a:t>
            </a:r>
            <a:endParaRPr lang="cs-CZ" sz="24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1104083" y="777881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Řešte graficky soustavu rovnic: 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−1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  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+5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4083" y="777881"/>
                <a:ext cx="7543600" cy="64633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646" t="-4717" b="-37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442031" y="839437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366977" y="1528287"/>
                <a:ext cx="828070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Každá z obou rovnic určuje lineární funkci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𝟏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𝒈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𝟓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977" y="1528287"/>
                <a:ext cx="8280706" cy="64633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589" t="-4717" b="-37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437" y="2347068"/>
            <a:ext cx="3795348" cy="3674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Šipka doleva 27">
            <a:hlinkClick r:id="rId5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712337" y="2482296"/>
            <a:ext cx="39353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grafů těchto funkcí určíme souřadnice jejich průsečíku P.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1" name="TextovéPole 30"/>
              <p:cNvSpPr txBox="1"/>
              <p:nvPr/>
            </p:nvSpPr>
            <p:spPr>
              <a:xfrm>
                <a:off x="4712337" y="5085184"/>
                <a:ext cx="403244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Daná soustava má jediné řešení: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; 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𝒚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𝟑</m:t>
                      </m:r>
                    </m:oMath>
                  </m:oMathPara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2337" y="5085184"/>
                <a:ext cx="4032448" cy="646331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1208" t="-4717" b="-37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454003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30" grpId="0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1133102" y="119722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Řešte graficky soustavu rovnic: 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2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=5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  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4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−3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=8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3102" y="119722"/>
                <a:ext cx="7543600" cy="64633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728" t="-4717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471050" y="18127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395996" y="870128"/>
                <a:ext cx="8280706" cy="13395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Každá z obou rovnic určuje lineární funkci, kterou dostaneme, když z ní vyjádříme y.		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2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=5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              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4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−3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=8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     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=−2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+5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           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−3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=−4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+8</m:t>
                    </m:r>
                  </m:oMath>
                </a14:m>
                <a:endParaRPr lang="cs-CZ" b="0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i="1" dirty="0">
                    <a:latin typeface="Cambria Math"/>
                    <a:cs typeface="Times New Roman" pitchFamily="18" charset="0"/>
                  </a:rPr>
                  <a:t>	</a:t>
                </a:r>
                <a:r>
                  <a:rPr lang="cs-CZ" i="1" dirty="0" smtClean="0">
                    <a:latin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    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𝟓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                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𝒈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𝟒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den>
                    </m:f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𝟖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den>
                    </m:f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996" y="870128"/>
                <a:ext cx="8280706" cy="133953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663" t="-22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Šipka doleva 6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2337" y="2482296"/>
            <a:ext cx="39643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grafů těchto funkcí určíme souřadnice jejich průsečíku P.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4712337" y="5085184"/>
                <a:ext cx="396436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Daná soustava má jediné řešení: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𝟑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,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𝟓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; 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𝒚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𝟐</m:t>
                      </m:r>
                    </m:oMath>
                  </m:oMathPara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2337" y="5085184"/>
                <a:ext cx="3964365" cy="64633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1231" t="-4717" b="-37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437" y="2348880"/>
            <a:ext cx="3795348" cy="3634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82152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TextovéPole 1"/>
              <p:cNvSpPr txBox="1"/>
              <p:nvPr/>
            </p:nvSpPr>
            <p:spPr>
              <a:xfrm>
                <a:off x="1133102" y="119722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Řešte graficky soustavu rovnic: 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5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−3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   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10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−6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=−4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3102" y="119722"/>
                <a:ext cx="7543600" cy="64633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728" t="-4717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471050" y="18127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395996" y="870128"/>
                <a:ext cx="8280706" cy="13395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Každá z obou rovnic určuje lineární funkci, kterou dostaneme, když z ní vyjádříme y.		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5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−3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=2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     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10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−6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=−4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     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−3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=−5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+2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−6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=−10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−4</m:t>
                    </m:r>
                  </m:oMath>
                </a14:m>
                <a:endParaRPr lang="cs-CZ" b="0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i="1" dirty="0">
                    <a:latin typeface="Cambria Math"/>
                    <a:cs typeface="Times New Roman" pitchFamily="18" charset="0"/>
                  </a:rPr>
                  <a:t>	</a:t>
                </a:r>
                <a:r>
                  <a:rPr lang="cs-CZ" i="1" dirty="0" smtClean="0">
                    <a:latin typeface="Cambria Math"/>
                    <a:cs typeface="Times New Roman" pitchFamily="18" charset="0"/>
                  </a:rPr>
                  <a:t>	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    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𝟓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den>
                    </m:f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                   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𝒈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𝟓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den>
                    </m:f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den>
                    </m:f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996" y="870128"/>
                <a:ext cx="8280706" cy="133953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663" t="-22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Šipka doleva 4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2337" y="2482296"/>
            <a:ext cx="39643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grafů těchto funkcí je vidět, že to jsou různé rovnoběžky, které nemají žádný společný bod.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12337" y="5085184"/>
            <a:ext cx="3964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Daná soustava nemá řešení.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437" y="2348880"/>
            <a:ext cx="3795348" cy="3634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26539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lineárních funkcí. 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příklady na sestrojování grafů lineárních funkcí. Určují vlastnosti lineárních funkcí.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řeší soustavu dvou lineárních rovnic o dvou proměnných grafickou metodou.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70080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1420</TotalTime>
  <Words>245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Snímek 2</vt:lpstr>
      <vt:lpstr>LINEÁRNÍ  FUNKCE Příklady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Dum</cp:lastModifiedBy>
  <cp:revision>125</cp:revision>
  <dcterms:created xsi:type="dcterms:W3CDTF">2013-01-11T17:11:37Z</dcterms:created>
  <dcterms:modified xsi:type="dcterms:W3CDTF">2014-09-17T17:49:23Z</dcterms:modified>
</cp:coreProperties>
</file>