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5" r:id="rId7"/>
    <p:sldId id="263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0.png"/><Relationship Id="rId7" Type="http://schemas.openxmlformats.org/officeDocument/2006/relationships/image" Target="../media/image1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hyperlink" Target="Kvadratick&#225;%20funkce%20y=%20ax2.gg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2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Kvadratická  funkce 1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III-2-06-10_Kvadraticka-funkce-1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únor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KVAD</a:t>
            </a:r>
            <a:r>
              <a:rPr lang="cs-CZ" sz="4300" b="1" dirty="0" smtClean="0">
                <a:solidFill>
                  <a:srgbClr val="04617B"/>
                </a:solidFill>
                <a:latin typeface="Arial Black" pitchFamily="34" charset="0"/>
              </a:rPr>
              <a:t>RA</a:t>
            </a:r>
            <a:r>
              <a:rPr lang="cs-CZ" sz="4300" b="1" dirty="0" smtClean="0">
                <a:latin typeface="Arial Black" pitchFamily="34" charset="0"/>
              </a:rPr>
              <a:t>TICKÁ  FUNKCE  1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91491" y="1484784"/>
                <a:ext cx="8352928" cy="252769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     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Kvadratická funkce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𝒃𝒙</m:t>
                    </m:r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c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………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koeficienty kvadratické funkce.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91" y="1484784"/>
                <a:ext cx="8352928" cy="252769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5" name="TextovéPole 4"/>
              <p:cNvSpPr txBox="1"/>
              <p:nvPr/>
            </p:nvSpPr>
            <p:spPr>
              <a:xfrm>
                <a:off x="1069945" y="4861902"/>
                <a:ext cx="7674474" cy="532966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cs-CZ" sz="2800" b="1" dirty="0" smtClean="0"/>
                  <a:t>		   </a:t>
                </a:r>
                <a14:m>
                  <m:oMath xmlns:m="http://schemas.openxmlformats.org/officeDocument/2006/math">
                    <m:r>
                      <a:rPr lang="cs-CZ" sz="2800" b="1" i="1">
                        <a:latin typeface="Cambria Math"/>
                      </a:rPr>
                      <m:t>𝒚</m:t>
                    </m:r>
                    <m:r>
                      <a:rPr lang="cs-CZ" sz="2800" b="1" i="1">
                        <a:latin typeface="Cambria Math"/>
                      </a:rPr>
                      <m:t>=</m:t>
                    </m:r>
                    <m:r>
                      <a:rPr lang="cs-CZ" sz="2800" b="1" i="1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>
                        <a:latin typeface="Cambria Math"/>
                      </a:rPr>
                      <m:t>+</m:t>
                    </m:r>
                    <m:r>
                      <a:rPr lang="cs-CZ" sz="2800" b="1" i="1">
                        <a:latin typeface="Cambria Math"/>
                      </a:rPr>
                      <m:t>𝒃𝒙</m:t>
                    </m:r>
                    <m:r>
                      <a:rPr lang="cs-CZ" sz="2800" b="1" i="1">
                        <a:latin typeface="Cambria Math"/>
                      </a:rPr>
                      <m:t>+</m:t>
                    </m:r>
                    <m:r>
                      <a:rPr lang="cs-CZ" sz="2800" b="1" i="1">
                        <a:latin typeface="Cambria Math"/>
                      </a:rPr>
                      <m:t>𝒄</m:t>
                    </m:r>
                  </m:oMath>
                </a14:m>
                <a:endParaRPr lang="cs-CZ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 useBgFill="1"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945" y="4861902"/>
                <a:ext cx="7674474" cy="5329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ovéPole 5"/>
          <p:cNvSpPr txBox="1"/>
          <p:nvPr/>
        </p:nvSpPr>
        <p:spPr>
          <a:xfrm>
            <a:off x="3831562" y="6045388"/>
            <a:ext cx="2151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Lineární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332151" y="6045388"/>
            <a:ext cx="2412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ál 7"/>
          <p:cNvSpPr/>
          <p:nvPr/>
        </p:nvSpPr>
        <p:spPr>
          <a:xfrm>
            <a:off x="5580112" y="4829288"/>
            <a:ext cx="540060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788024" y="4819801"/>
            <a:ext cx="666074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" name="Přímá spojnice se šipkou 10"/>
          <p:cNvCxnSpPr>
            <a:stCxn id="9" idx="4"/>
            <a:endCxn id="6" idx="0"/>
          </p:cNvCxnSpPr>
          <p:nvPr/>
        </p:nvCxnSpPr>
        <p:spPr>
          <a:xfrm flipH="1">
            <a:off x="4907182" y="5427223"/>
            <a:ext cx="213879" cy="61816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>
            <a:stCxn id="8" idx="4"/>
            <a:endCxn id="7" idx="0"/>
          </p:cNvCxnSpPr>
          <p:nvPr/>
        </p:nvCxnSpPr>
        <p:spPr>
          <a:xfrm>
            <a:off x="5850142" y="5436710"/>
            <a:ext cx="1688143" cy="60867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ovéPole 28"/>
          <p:cNvSpPr txBox="1"/>
          <p:nvPr/>
        </p:nvSpPr>
        <p:spPr>
          <a:xfrm>
            <a:off x="1069945" y="4326343"/>
            <a:ext cx="767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Jak se nazývají jednotlivé členy kvadratické 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391491" y="4249399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838169" y="6059681"/>
            <a:ext cx="2511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Kvadratický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vál 19"/>
          <p:cNvSpPr/>
          <p:nvPr/>
        </p:nvSpPr>
        <p:spPr>
          <a:xfrm>
            <a:off x="3790409" y="4829288"/>
            <a:ext cx="777545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nice se šipkou 20"/>
          <p:cNvCxnSpPr>
            <a:stCxn id="20" idx="4"/>
            <a:endCxn id="19" idx="0"/>
          </p:cNvCxnSpPr>
          <p:nvPr/>
        </p:nvCxnSpPr>
        <p:spPr>
          <a:xfrm flipH="1">
            <a:off x="2093799" y="5436710"/>
            <a:ext cx="2085383" cy="622971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 animBg="1"/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539552" y="371783"/>
                <a:ext cx="8208912" cy="95677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Grafem kvadratické funkce  je parabola nebo její část,</a:t>
                </a:r>
              </a:p>
              <a:p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     jejíž osa je rovnoběžná s osou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71783"/>
                <a:ext cx="8208912" cy="956773"/>
              </a:xfrm>
              <a:prstGeom prst="rect">
                <a:avLst/>
              </a:prstGeom>
              <a:blipFill rotWithShape="1">
                <a:blip r:embed="rId2"/>
                <a:stretch>
                  <a:fillRect b="-490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ovéPole 3"/>
          <p:cNvSpPr txBox="1"/>
          <p:nvPr/>
        </p:nvSpPr>
        <p:spPr>
          <a:xfrm>
            <a:off x="1203376" y="1689819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to PARABOLA?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39552" y="1612875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ovéPole 10"/>
              <p:cNvSpPr txBox="1"/>
              <p:nvPr/>
            </p:nvSpPr>
            <p:spPr>
              <a:xfrm>
                <a:off x="539552" y="2136095"/>
                <a:ext cx="8208912" cy="395335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180000" tIns="144000" rIns="180000" bIns="144000" rtlCol="0">
                <a:spAutoFit/>
              </a:bodyPr>
              <a:lstStyle/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Parabola je množina všech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bodů v rovině, které mají od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dané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přímky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𝒅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od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daného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bodu F,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který na té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přímce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neleží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konstantní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vzdálenost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Parabola je kuželosečka,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což je křivka.</a:t>
                </a: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ovéPol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136095"/>
                <a:ext cx="8208912" cy="39533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Šipka doleva 8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234" y="2530766"/>
            <a:ext cx="4196841" cy="328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Obdélník 1"/>
              <p:cNvSpPr/>
              <p:nvPr/>
            </p:nvSpPr>
            <p:spPr>
              <a:xfrm>
                <a:off x="648000" y="4788000"/>
                <a:ext cx="3255676" cy="11993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F  … ohnisko Paraboly</a:t>
                </a:r>
              </a:p>
              <a:p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V … vrchol Paraboly</a:t>
                </a:r>
              </a:p>
              <a:p>
                <a:r>
                  <a:rPr lang="cs-CZ" b="1" dirty="0">
                    <a:solidFill>
                      <a:srgbClr val="782872"/>
                    </a:solidFill>
                    <a:latin typeface="Times New Roman" pitchFamily="18" charset="0"/>
                    <a:cs typeface="Times New Roman" pitchFamily="18" charset="0"/>
                  </a:rPr>
                  <a:t>d  … řídící přímka Paraboly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… body Paraboly</a:t>
                </a:r>
              </a:p>
            </p:txBody>
          </p:sp>
        </mc:Choice>
        <mc:Fallback xmlns="">
          <p:sp>
            <p:nvSpPr>
              <p:cNvPr id="2" name="Obdélník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00" y="4788000"/>
                <a:ext cx="3255676" cy="1199383"/>
              </a:xfrm>
              <a:prstGeom prst="rect">
                <a:avLst/>
              </a:prstGeom>
              <a:blipFill rotWithShape="1">
                <a:blip r:embed="rId6"/>
                <a:stretch>
                  <a:fillRect l="-1498" t="-2030" b="-76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d>
                          <m:dPr>
                            <m:begChr m:val=""/>
                            <m:endChr m:val="⟩"/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e>
                        </m:d>
                      </m:e>
                    </m:d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/>
                  <a:t> </a:t>
                </a:r>
                <a:r>
                  <a:rPr lang="cs-CZ" b="1" dirty="0" smtClean="0"/>
                  <a:t>   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 smtClean="0"/>
                  <a:t>				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	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 na </a:t>
                </a:r>
                <a:r>
                  <a:rPr lang="cs-CZ" b="1" dirty="0" err="1" smtClean="0"/>
                  <a:t>int</a:t>
                </a:r>
                <a:r>
                  <a:rPr lang="cs-CZ" b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/>
                  <a:t>	Funkce je </a:t>
                </a:r>
                <a:r>
                  <a:rPr lang="cs-CZ" b="1" dirty="0" smtClean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blipFill rotWithShape="1">
                <a:blip r:embed="rId4"/>
                <a:stretch>
                  <a:fillRect t="-37056" b="-71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>
            <a:stCxn id="13" idx="0"/>
          </p:cNvCxnSpPr>
          <p:nvPr/>
        </p:nvCxnSpPr>
        <p:spPr>
          <a:xfrm>
            <a:off x="4586876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,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blipFill rotWithShape="1">
                <a:blip r:embed="rId5"/>
                <a:stretch>
                  <a:fillRect b="-6863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11" y="1318510"/>
            <a:ext cx="3269349" cy="31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495" y="1318510"/>
            <a:ext cx="3295724" cy="315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pPr algn="ctr"/>
                <a:r>
                  <a:rPr lang="cs-CZ" sz="2000" b="1" dirty="0" smtClean="0"/>
                  <a:t>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kvadr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Parabola, jejíž osa leží v ose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endParaRPr lang="cs-CZ" sz="2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    a  její vrchol je v počátku soustavy souřadnic.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blipFill rotWithShape="1">
                <a:blip r:embed="rId8"/>
                <a:stretch>
                  <a:fillRect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závislosti  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5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04" y="1144338"/>
            <a:ext cx="8112280" cy="4323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29230" y="300727"/>
                <a:ext cx="7543600" cy="483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kvadratické funkce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=−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300727"/>
                <a:ext cx="7543600" cy="483466"/>
              </a:xfrm>
              <a:prstGeom prst="rect">
                <a:avLst/>
              </a:prstGeom>
              <a:blipFill rotWithShape="1">
                <a:blip r:embed="rId2"/>
                <a:stretch>
                  <a:fillRect l="-646"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Vypočteme hodnoty této funkce pro zvolená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zapíšeme je do tabulky.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66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2160395"/>
                  </p:ext>
                </p:extLst>
              </p:nvPr>
            </p:nvGraphicFramePr>
            <p:xfrm>
              <a:off x="383285" y="1262902"/>
              <a:ext cx="6420483" cy="975868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100483"/>
                    <a:gridCol w="864000"/>
                    <a:gridCol w="864000"/>
                    <a:gridCol w="864000"/>
                    <a:gridCol w="864000"/>
                    <a:gridCol w="864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2160395"/>
                  </p:ext>
                </p:extLst>
              </p:nvPr>
            </p:nvGraphicFramePr>
            <p:xfrm>
              <a:off x="383285" y="1262902"/>
              <a:ext cx="6420483" cy="975868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100483"/>
                    <a:gridCol w="864000"/>
                    <a:gridCol w="864000"/>
                    <a:gridCol w="864000"/>
                    <a:gridCol w="864000"/>
                    <a:gridCol w="864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91" t="-6557" r="-206395" b="-16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5028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91" t="-65657" r="-206395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11" y="2433480"/>
            <a:ext cx="3824757" cy="3650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délník 7"/>
              <p:cNvSpPr/>
              <p:nvPr/>
            </p:nvSpPr>
            <p:spPr>
              <a:xfrm>
                <a:off x="4716016" y="4293594"/>
                <a:ext cx="4075321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</m:t>
                    </m:r>
                  </m:oMath>
                </a14:m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∞; </m:t>
                        </m:r>
                        <m:d>
                          <m:dPr>
                            <m:begChr m:val=""/>
                            <m:endChr m:val="⟩"/>
                            <m:ctrlPr>
                              <a:rPr lang="cs-CZ" b="1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b="1" i="1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e>
                        </m:d>
                      </m:e>
                    </m:d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 je </a:t>
                </a:r>
                <a:r>
                  <a:rPr lang="cs-CZ" b="1" dirty="0"/>
                  <a:t>rostoucí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 je </a:t>
                </a:r>
                <a:r>
                  <a:rPr lang="cs-CZ" b="1" dirty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4293594"/>
                <a:ext cx="4075321" cy="1754326"/>
              </a:xfrm>
              <a:prstGeom prst="rect">
                <a:avLst/>
              </a:prstGeom>
              <a:blipFill rotWithShape="1">
                <a:blip r:embed="rId7"/>
                <a:stretch>
                  <a:fillRect l="-1347" t="-25347" b="-45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kvadratické funkce.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koeficientu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kvadratické funkce určují vlastnosti funkce a řeší jednoduché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kvadratické funkce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1443</TotalTime>
  <Words>505</Words>
  <Application>Microsoft Office PowerPoint</Application>
  <PresentationFormat>Předvádění na obrazovce (4:3)</PresentationFormat>
  <Paragraphs>98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Prezentace aplikace PowerPoint</vt:lpstr>
      <vt:lpstr>Prezentace aplikace PowerPoint</vt:lpstr>
      <vt:lpstr>KVADRATICKÁ  FUNKCE  1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98</cp:revision>
  <dcterms:created xsi:type="dcterms:W3CDTF">2013-01-11T17:11:37Z</dcterms:created>
  <dcterms:modified xsi:type="dcterms:W3CDTF">2013-11-26T17:25:27Z</dcterms:modified>
</cp:coreProperties>
</file>