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49" r:id="rId2"/>
  </p:sldMasterIdLst>
  <p:sldIdLst>
    <p:sldId id="287" r:id="rId3"/>
    <p:sldId id="277" r:id="rId4"/>
    <p:sldId id="258" r:id="rId5"/>
    <p:sldId id="269" r:id="rId6"/>
    <p:sldId id="270" r:id="rId7"/>
    <p:sldId id="271" r:id="rId8"/>
    <p:sldId id="272" r:id="rId9"/>
    <p:sldId id="273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8" r:id="rId19"/>
    <p:sldId id="289" r:id="rId20"/>
    <p:sldId id="275" r:id="rId21"/>
    <p:sldId id="274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9900"/>
    <a:srgbClr val="CC0000"/>
    <a:srgbClr val="CC0066"/>
    <a:srgbClr val="FF9933"/>
    <a:srgbClr val="66FFCC"/>
    <a:srgbClr val="000099"/>
    <a:srgbClr val="3366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D1ACD2-A6C8-4AAA-8219-1FD081BB583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A21D84-4E99-411C-A511-1C2CF300AB8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434572-42BB-44CD-ACF1-B54868C6933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702C4B-30A6-48D6-A4D9-7C7135E2EDE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89D9F9-55BA-4490-8098-B53A3692FBA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187A41-DD66-4FB2-B60E-42DBB35EDD9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BA99A2-802E-4900-8251-871C1122AD2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B83F25-C02A-4B62-AA3B-9561C8856B4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8203D1-738C-4E6F-852E-C991A5832D5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0FB88C-1B49-4B12-9939-4E73BE6F2E1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579D93-11F6-41BB-ACF9-E77F2848366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3E5940D-DB11-410C-BE31-DC68A729FC6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18504D1-7501-41EB-BEE6-BF99029BC63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F75C285-39C5-421D-B6B2-C07CD8365E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1507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1508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1509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1510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11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1512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1513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1514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1515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1516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17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18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19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20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21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22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23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24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25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26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27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28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29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30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31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1532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1533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1534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35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36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1537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1538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1539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40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1541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1542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1543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1544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1545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12F5CB0-8EA1-460A-9CC1-E12380F9FF2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4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154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21543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21544" grpId="0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DDF6BE-B1AC-4129-9DA2-BA94F10F803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44DD2D-C69E-4FF1-A474-8162A8D47E1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A89D5F-FD20-4F2A-898E-4806F22D041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A17A46-6F9A-4BB8-869B-0D13987020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0281E7-7FF9-49A0-A24C-FF5B132EA3B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DB6AA1-2FB2-4AA4-8D19-FD2F3ABE0F0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E83670-859D-4553-B152-4E1307AFCF8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75EF6E-F2BD-437C-B9E4-7ABE9DCAA1F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2F99E8-E1C9-47FD-A9F1-2160D0D6400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D1999E-62B1-4659-BFE2-DFE9FBB2654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EE7F2"/>
            </a:gs>
            <a:gs pos="17999">
              <a:srgbClr val="FBD49C"/>
            </a:gs>
            <a:gs pos="39000">
              <a:srgbClr val="FBA97D"/>
            </a:gs>
            <a:gs pos="64000">
              <a:srgbClr val="FAC77D"/>
            </a:gs>
            <a:gs pos="82001">
              <a:srgbClr val="FEE7F2"/>
            </a:gs>
            <a:gs pos="100000">
              <a:srgbClr val="FBEAC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D821FB8-3C1C-4B13-A49A-4AF25B0A66E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72" r:id="rId12"/>
    <p:sldLayoutId id="2147483673" r:id="rId13"/>
    <p:sldLayoutId id="2147483674" r:id="rId14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EE7F2"/>
            </a:gs>
            <a:gs pos="17999">
              <a:srgbClr val="FBD49C"/>
            </a:gs>
            <a:gs pos="39000">
              <a:srgbClr val="FBA97D"/>
            </a:gs>
            <a:gs pos="64000">
              <a:srgbClr val="FAC77D"/>
            </a:gs>
            <a:gs pos="82001">
              <a:srgbClr val="FEE7F2"/>
            </a:gs>
            <a:gs pos="100000">
              <a:srgbClr val="FBEAC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0483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0484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0485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0486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487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0488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0489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0490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0491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0492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493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494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495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496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497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498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499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500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501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502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503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504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505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506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507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0508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0509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0510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511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512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0513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0514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0515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516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0517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8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0519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0520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0521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76FE7376-B203-4EC9-B5BB-29AA908A4DA6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7" grpId="0"/>
      <p:bldP spid="20518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1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20518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1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20518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1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20518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1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20518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1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20518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084682.jpg" TargetMode="External"/><Relationship Id="rId3" Type="http://schemas.openxmlformats.org/officeDocument/2006/relationships/hyperlink" Target="http://officeimg.vo.msecnd.net/en-us/images/MH900441776.jpg" TargetMode="External"/><Relationship Id="rId7" Type="http://schemas.openxmlformats.org/officeDocument/2006/relationships/hyperlink" Target="http://officeimg.vo.msecnd.net/en-us/images/MH900321065.jpg" TargetMode="External"/><Relationship Id="rId2" Type="http://schemas.openxmlformats.org/officeDocument/2006/relationships/hyperlink" Target="http://upload.wikimedia.org/wikipedia/commons/4/4d/Cuboid_suga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img.vo.msecnd.net/en-us/images/MH900411904.jpg" TargetMode="External"/><Relationship Id="rId11" Type="http://schemas.openxmlformats.org/officeDocument/2006/relationships/image" Target="../media/image1.jpeg"/><Relationship Id="rId5" Type="http://schemas.openxmlformats.org/officeDocument/2006/relationships/hyperlink" Target="http://officeimg.vo.msecnd.net/en-us/images/MH900350575.jpg" TargetMode="External"/><Relationship Id="rId10" Type="http://schemas.openxmlformats.org/officeDocument/2006/relationships/hyperlink" Target="http://www.office.microsoft.cz/" TargetMode="External"/><Relationship Id="rId4" Type="http://schemas.openxmlformats.org/officeDocument/2006/relationships/hyperlink" Target="http://officeimg.vo.msecnd.net/en-us/images/MH900088416.jpg" TargetMode="External"/><Relationship Id="rId9" Type="http://schemas.openxmlformats.org/officeDocument/2006/relationships/hyperlink" Target="http://officeimg.vo.msecnd.net/en-us/images/MH90040749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1203" name="Group 3"/>
          <p:cNvGraphicFramePr>
            <a:graphicFrameLocks noGrp="1"/>
          </p:cNvGraphicFramePr>
          <p:nvPr/>
        </p:nvGraphicFramePr>
        <p:xfrm>
          <a:off x="611188" y="2276475"/>
          <a:ext cx="8137525" cy="4106867"/>
        </p:xfrm>
        <a:graphic>
          <a:graphicData uri="http://schemas.openxmlformats.org/drawingml/2006/table">
            <a:tbl>
              <a:tblPr/>
              <a:tblGrid>
                <a:gridCol w="1728787"/>
                <a:gridCol w="6408738"/>
              </a:tblGrid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Číslo projektu MŠMT: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pl-PL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CZ . 1 . 07 / 1. 4. 00 / 21 . 07 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82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Číslo materiálu: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VY_32_INOVACE_10_04_převody jednotek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ZŠ, PŠ a MŠ Česká Lípa, Moskevská  679 příspěvková organizace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Ročník: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I.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Vzdělávací oblast: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Matematika a její aplikace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Předmět: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Matematika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Tematický okruh: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Závislosti, vztahy a práce s daty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Téma: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Jednotky hmotnosti, objemu a obsahu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Název autora: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Mgr. Hana Pajkrtová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Vytvořeno dne: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Září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Anotace: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DUM je určen k především procvičení převodu jednotek hmotnosti, objemu a obsahu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Klíčová slova: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Převody jednotek, gram, dekagram, ar, ha, litr, hektolitr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3789363"/>
            <a:ext cx="1511300" cy="1511300"/>
          </a:xfrm>
          <a:prstGeom prst="rect">
            <a:avLst/>
          </a:prstGeom>
          <a:noFill/>
          <a:ln w="57150">
            <a:solidFill>
              <a:srgbClr val="FFCC00"/>
            </a:solidFill>
            <a:miter lim="800000"/>
            <a:headEnd/>
            <a:tailEnd/>
          </a:ln>
          <a:effectLst/>
        </p:spPr>
      </p:pic>
      <p:pic>
        <p:nvPicPr>
          <p:cNvPr id="35843" name="Picture 3"/>
          <p:cNvPicPr>
            <a:picLocks noChangeAspect="1" noChangeArrowheads="1"/>
          </p:cNvPicPr>
          <p:nvPr/>
        </p:nvPicPr>
        <p:blipFill>
          <a:blip r:embed="rId3" cstate="print"/>
          <a:srcRect t="20923" r="1913" b="23232"/>
          <a:stretch>
            <a:fillRect/>
          </a:stretch>
        </p:blipFill>
        <p:spPr bwMode="auto">
          <a:xfrm>
            <a:off x="179388" y="2205038"/>
            <a:ext cx="2305050" cy="1312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584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288" y="2852738"/>
            <a:ext cx="1419225" cy="1419225"/>
          </a:xfrm>
          <a:prstGeom prst="rect">
            <a:avLst/>
          </a:prstGeom>
          <a:noFill/>
          <a:ln w="57150">
            <a:solidFill>
              <a:srgbClr val="0099FF"/>
            </a:solidFill>
            <a:miter lim="800000"/>
            <a:headEnd/>
            <a:tailEnd/>
          </a:ln>
          <a:effectLst/>
        </p:spPr>
      </p:pic>
      <p:pic>
        <p:nvPicPr>
          <p:cNvPr id="35845" name="Picture 5"/>
          <p:cNvPicPr>
            <a:picLocks noChangeAspect="1" noChangeArrowheads="1"/>
          </p:cNvPicPr>
          <p:nvPr/>
        </p:nvPicPr>
        <p:blipFill>
          <a:blip r:embed="rId5" cstate="print"/>
          <a:srcRect l="14268" t="32898" r="17964"/>
          <a:stretch>
            <a:fillRect/>
          </a:stretch>
        </p:blipFill>
        <p:spPr bwMode="auto">
          <a:xfrm>
            <a:off x="2051050" y="4221163"/>
            <a:ext cx="2233613" cy="1763712"/>
          </a:xfrm>
          <a:prstGeom prst="rect">
            <a:avLst/>
          </a:prstGeom>
          <a:noFill/>
          <a:ln w="57150">
            <a:solidFill>
              <a:srgbClr val="0099FF"/>
            </a:solidFill>
            <a:miter lim="800000"/>
            <a:headEnd/>
            <a:tailEnd/>
          </a:ln>
          <a:effectLst/>
        </p:spPr>
      </p:pic>
      <p:pic>
        <p:nvPicPr>
          <p:cNvPr id="35846" name="Picture 6"/>
          <p:cNvPicPr>
            <a:picLocks noChangeAspect="1" noChangeArrowheads="1"/>
          </p:cNvPicPr>
          <p:nvPr/>
        </p:nvPicPr>
        <p:blipFill>
          <a:blip r:embed="rId6" cstate="print"/>
          <a:srcRect b="19516"/>
          <a:stretch>
            <a:fillRect/>
          </a:stretch>
        </p:blipFill>
        <p:spPr bwMode="auto">
          <a:xfrm>
            <a:off x="323850" y="260350"/>
            <a:ext cx="2289175" cy="1344613"/>
          </a:xfrm>
          <a:prstGeom prst="rect">
            <a:avLst/>
          </a:prstGeom>
          <a:noFill/>
          <a:ln w="57150">
            <a:solidFill>
              <a:srgbClr val="993300"/>
            </a:solidFill>
            <a:miter lim="800000"/>
            <a:headEnd/>
            <a:tailEnd/>
          </a:ln>
          <a:effectLst/>
        </p:spPr>
      </p:pic>
      <p:pic>
        <p:nvPicPr>
          <p:cNvPr id="3584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025" y="4652963"/>
            <a:ext cx="2016125" cy="1654175"/>
          </a:xfrm>
          <a:prstGeom prst="rect">
            <a:avLst/>
          </a:prstGeom>
          <a:noFill/>
          <a:ln w="57150">
            <a:solidFill>
              <a:srgbClr val="FF9900"/>
            </a:solidFill>
            <a:miter lim="800000"/>
            <a:headEnd/>
            <a:tailEnd/>
          </a:ln>
          <a:effectLst/>
        </p:spPr>
      </p:pic>
      <p:sp>
        <p:nvSpPr>
          <p:cNvPr id="35848" name="Rectangle 8"/>
          <p:cNvSpPr>
            <a:spLocks noChangeArrowheads="1"/>
          </p:cNvSpPr>
          <p:nvPr/>
        </p:nvSpPr>
        <p:spPr bwMode="auto">
          <a:xfrm>
            <a:off x="2771775" y="2636838"/>
            <a:ext cx="4103688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9933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35849" name="WordArt 9"/>
          <p:cNvSpPr>
            <a:spLocks noChangeArrowheads="1" noChangeShapeType="1" noTextEdit="1"/>
          </p:cNvSpPr>
          <p:nvPr/>
        </p:nvSpPr>
        <p:spPr bwMode="auto">
          <a:xfrm>
            <a:off x="3132138" y="2709863"/>
            <a:ext cx="3311525" cy="9255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VÁŽÍME</a:t>
            </a:r>
          </a:p>
        </p:txBody>
      </p:sp>
      <p:pic>
        <p:nvPicPr>
          <p:cNvPr id="35850" name="Picture 10"/>
          <p:cNvPicPr>
            <a:picLocks noChangeAspect="1" noChangeArrowheads="1"/>
          </p:cNvPicPr>
          <p:nvPr>
            <p:ph sz="half" idx="1"/>
          </p:nvPr>
        </p:nvPicPr>
        <p:blipFill>
          <a:blip r:embed="rId8" cstate="print"/>
          <a:srcRect/>
          <a:stretch>
            <a:fillRect/>
          </a:stretch>
        </p:blipFill>
        <p:spPr>
          <a:xfrm>
            <a:off x="6516688" y="333375"/>
            <a:ext cx="1914525" cy="1914525"/>
          </a:xfrm>
          <a:noFill/>
          <a:ln w="57150">
            <a:solidFill>
              <a:srgbClr val="FFCC00"/>
            </a:solidFill>
          </a:ln>
        </p:spPr>
      </p:pic>
      <p:pic>
        <p:nvPicPr>
          <p:cNvPr id="35852" name="Picture 12"/>
          <p:cNvPicPr>
            <a:picLocks noChangeAspect="1" noChangeArrowheads="1"/>
          </p:cNvPicPr>
          <p:nvPr>
            <p:ph sz="quarter" idx="2"/>
          </p:nvPr>
        </p:nvPicPr>
        <p:blipFill>
          <a:blip r:embed="rId9" cstate="print"/>
          <a:srcRect/>
          <a:stretch>
            <a:fillRect/>
          </a:stretch>
        </p:blipFill>
        <p:spPr>
          <a:xfrm>
            <a:off x="3348038" y="404813"/>
            <a:ext cx="1943100" cy="1943100"/>
          </a:xfrm>
          <a:noFill/>
          <a:ln w="57150">
            <a:solidFill>
              <a:srgbClr val="CC6600"/>
            </a:solidFill>
          </a:ln>
        </p:spPr>
      </p:pic>
      <p:pic>
        <p:nvPicPr>
          <p:cNvPr id="35855" name="Picture 15"/>
          <p:cNvPicPr>
            <a:picLocks noChangeAspect="1" noChangeArrowheads="1"/>
          </p:cNvPicPr>
          <p:nvPr>
            <p:ph sz="quarter" idx="3"/>
          </p:nvPr>
        </p:nvPicPr>
        <p:blipFill>
          <a:blip r:embed="rId10" cstate="print"/>
          <a:srcRect l="10205" r="13025"/>
          <a:stretch>
            <a:fillRect/>
          </a:stretch>
        </p:blipFill>
        <p:spPr>
          <a:xfrm>
            <a:off x="4643438" y="4149725"/>
            <a:ext cx="1943100" cy="1943100"/>
          </a:xfrm>
          <a:noFill/>
          <a:ln w="57150">
            <a:solidFill>
              <a:srgbClr val="FFCC00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35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6" dur="5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animBg="1"/>
      <p:bldP spid="35846" grpId="0" animBg="1"/>
      <p:bldP spid="3584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084888" y="1628775"/>
            <a:ext cx="2520950" cy="2520950"/>
          </a:xfrm>
          <a:noFill/>
          <a:ln w="57150">
            <a:solidFill>
              <a:srgbClr val="FFCC00"/>
            </a:solidFill>
          </a:ln>
        </p:spPr>
      </p:pic>
      <p:sp>
        <p:nvSpPr>
          <p:cNvPr id="4099" name="Rectangle 3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081088"/>
          </a:xfrm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/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36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  <a:br>
              <a:rPr lang="cs-CZ" sz="36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endParaRPr lang="cs-CZ" sz="3600" b="1">
              <a:solidFill>
                <a:srgbClr val="FFFF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Monotype Corsiva" pitchFamily="66" charset="0"/>
            </a:endParaRP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628775"/>
            <a:ext cx="3132137" cy="1152525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1250 g hrubé mouky</a:t>
            </a:r>
          </a:p>
          <a:p>
            <a:pPr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4101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125 dkg</a:t>
            </a:r>
          </a:p>
        </p:txBody>
      </p:sp>
      <p:sp>
        <p:nvSpPr>
          <p:cNvPr id="4102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130 dkg</a:t>
            </a:r>
          </a:p>
        </p:txBody>
      </p:sp>
      <p:sp>
        <p:nvSpPr>
          <p:cNvPr id="4103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145 dkg</a:t>
            </a:r>
          </a:p>
        </p:txBody>
      </p:sp>
      <p:sp>
        <p:nvSpPr>
          <p:cNvPr id="4104" name="Oval 8"/>
          <p:cNvSpPr>
            <a:spLocks noChangeArrowheads="1"/>
          </p:cNvSpPr>
          <p:nvPr/>
        </p:nvSpPr>
        <p:spPr bwMode="auto">
          <a:xfrm>
            <a:off x="2916238" y="198913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1250:10</a:t>
            </a:r>
          </a:p>
        </p:txBody>
      </p:sp>
      <p:sp>
        <p:nvSpPr>
          <p:cNvPr id="4105" name="Oval 9"/>
          <p:cNvSpPr>
            <a:spLocks noChangeArrowheads="1"/>
          </p:cNvSpPr>
          <p:nvPr/>
        </p:nvSpPr>
        <p:spPr bwMode="auto">
          <a:xfrm>
            <a:off x="1692275" y="3068638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4106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9525">
            <a:solidFill>
              <a:srgbClr val="33CC33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4107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410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 animBg="1"/>
      <p:bldP spid="4102" grpId="0" animBg="1"/>
      <p:bldP spid="4102" grpId="1" animBg="1"/>
      <p:bldP spid="4103" grpId="0" animBg="1"/>
      <p:bldP spid="4103" grpId="1" animBg="1"/>
      <p:bldP spid="4104" grpId="0" animBg="1"/>
      <p:bldP spid="4105" grpId="0" animBg="1"/>
      <p:bldP spid="4106" grpId="0" animBg="1"/>
      <p:bldP spid="410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628775"/>
            <a:ext cx="2987675" cy="863600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00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245 g másla</a:t>
            </a:r>
          </a:p>
          <a:p>
            <a:endParaRPr lang="cs-CZ"/>
          </a:p>
        </p:txBody>
      </p:sp>
      <p:sp>
        <p:nvSpPr>
          <p:cNvPr id="25604" name="Oval 4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25 dkg</a:t>
            </a:r>
          </a:p>
        </p:txBody>
      </p:sp>
      <p:sp>
        <p:nvSpPr>
          <p:cNvPr id="25605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30 dkg</a:t>
            </a:r>
          </a:p>
        </p:txBody>
      </p:sp>
      <p:sp>
        <p:nvSpPr>
          <p:cNvPr id="25606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24,5 dkg</a:t>
            </a:r>
          </a:p>
        </p:txBody>
      </p:sp>
      <p:sp>
        <p:nvSpPr>
          <p:cNvPr id="25607" name="Oval 7"/>
          <p:cNvSpPr>
            <a:spLocks noChangeArrowheads="1"/>
          </p:cNvSpPr>
          <p:nvPr/>
        </p:nvSpPr>
        <p:spPr bwMode="auto">
          <a:xfrm>
            <a:off x="5940425" y="2924175"/>
            <a:ext cx="2881313" cy="1008063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25608" name="Picture 8"/>
          <p:cNvPicPr>
            <a:picLocks noChangeAspect="1" noChangeArrowheads="1"/>
          </p:cNvPicPr>
          <p:nvPr/>
        </p:nvPicPr>
        <p:blipFill>
          <a:blip r:embed="rId2" cstate="print"/>
          <a:srcRect t="20923" r="1913" b="23232"/>
          <a:stretch>
            <a:fillRect/>
          </a:stretch>
        </p:blipFill>
        <p:spPr bwMode="auto">
          <a:xfrm>
            <a:off x="1835150" y="2205038"/>
            <a:ext cx="3095625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5609" name="Oval 9"/>
          <p:cNvSpPr>
            <a:spLocks noChangeArrowheads="1"/>
          </p:cNvSpPr>
          <p:nvPr/>
        </p:nvSpPr>
        <p:spPr bwMode="auto">
          <a:xfrm>
            <a:off x="5867400" y="1773238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245:10</a:t>
            </a:r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9525">
            <a:solidFill>
              <a:srgbClr val="3399FF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5611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70" decel="1000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770" decel="100000"/>
                                        <p:tgtEl>
                                          <p:spTgt spid="2561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2" dur="77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" dur="77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6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9" dur="5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 animBg="1"/>
      <p:bldP spid="25604" grpId="1" animBg="1"/>
      <p:bldP spid="25605" grpId="0" animBg="1"/>
      <p:bldP spid="25605" grpId="1" animBg="1"/>
      <p:bldP spid="25606" grpId="0" animBg="1"/>
      <p:bldP spid="25607" grpId="0" animBg="1"/>
      <p:bldP spid="25609" grpId="0" animBg="1"/>
      <p:bldP spid="25610" grpId="0" animBg="1"/>
      <p:bldP spid="256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557338"/>
            <a:ext cx="2700338" cy="936625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92 g rýže</a:t>
            </a:r>
          </a:p>
          <a:p>
            <a:pPr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26628" name="AutoShape 4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9525">
            <a:solidFill>
              <a:srgbClr val="990000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6629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rgbClr val="CC6600"/>
          </a:solidFill>
          <a:ln w="57150">
            <a:solidFill>
              <a:srgbClr val="9900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9,2 dkg</a:t>
            </a:r>
          </a:p>
        </p:txBody>
      </p:sp>
      <p:sp>
        <p:nvSpPr>
          <p:cNvPr id="26630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92 dkg</a:t>
            </a:r>
          </a:p>
        </p:txBody>
      </p:sp>
      <p:sp>
        <p:nvSpPr>
          <p:cNvPr id="26631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0,92 dkg</a:t>
            </a:r>
          </a:p>
        </p:txBody>
      </p:sp>
      <p:sp>
        <p:nvSpPr>
          <p:cNvPr id="26632" name="Oval 8"/>
          <p:cNvSpPr>
            <a:spLocks noChangeArrowheads="1"/>
          </p:cNvSpPr>
          <p:nvPr/>
        </p:nvSpPr>
        <p:spPr bwMode="auto">
          <a:xfrm>
            <a:off x="2051050" y="2060575"/>
            <a:ext cx="2881313" cy="1008063"/>
          </a:xfrm>
          <a:prstGeom prst="ellipse">
            <a:avLst/>
          </a:prstGeom>
          <a:solidFill>
            <a:srgbClr val="CC6600"/>
          </a:solidFill>
          <a:ln w="57150">
            <a:solidFill>
              <a:srgbClr val="9900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92:10</a:t>
            </a:r>
          </a:p>
        </p:txBody>
      </p:sp>
      <p:sp>
        <p:nvSpPr>
          <p:cNvPr id="26633" name="Oval 9"/>
          <p:cNvSpPr>
            <a:spLocks noChangeArrowheads="1"/>
          </p:cNvSpPr>
          <p:nvPr/>
        </p:nvSpPr>
        <p:spPr bwMode="auto">
          <a:xfrm>
            <a:off x="1403350" y="3141663"/>
            <a:ext cx="2881313" cy="1008062"/>
          </a:xfrm>
          <a:prstGeom prst="ellipse">
            <a:avLst/>
          </a:prstGeom>
          <a:solidFill>
            <a:srgbClr val="CC6600"/>
          </a:solidFill>
          <a:ln w="57150">
            <a:solidFill>
              <a:srgbClr val="9900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26634" name="Picture 10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 b="19516"/>
          <a:stretch>
            <a:fillRect/>
          </a:stretch>
        </p:blipFill>
        <p:spPr>
          <a:xfrm>
            <a:off x="5435600" y="1700213"/>
            <a:ext cx="3348038" cy="1968500"/>
          </a:xfrm>
          <a:ln w="57150">
            <a:solidFill>
              <a:srgbClr val="993300"/>
            </a:solidFill>
          </a:ln>
        </p:spPr>
      </p:pic>
      <p:sp>
        <p:nvSpPr>
          <p:cNvPr id="26635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2663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26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26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6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 animBg="1"/>
      <p:bldP spid="26629" grpId="0" animBg="1"/>
      <p:bldP spid="26630" grpId="0" animBg="1"/>
      <p:bldP spid="26630" grpId="1" animBg="1"/>
      <p:bldP spid="26631" grpId="0" animBg="1"/>
      <p:bldP spid="26631" grpId="1" animBg="1"/>
      <p:bldP spid="26632" grpId="0" animBg="1"/>
      <p:bldP spid="26633" grpId="0" animBg="1"/>
      <p:bldP spid="26634" grpId="0" animBg="1"/>
      <p:bldP spid="2663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322638" cy="1181100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CC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1000 g hladké mouky</a:t>
            </a:r>
          </a:p>
          <a:p>
            <a:endParaRPr lang="cs-CZ"/>
          </a:p>
        </p:txBody>
      </p:sp>
      <p:sp>
        <p:nvSpPr>
          <p:cNvPr id="27652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215 dkg</a:t>
            </a:r>
          </a:p>
        </p:txBody>
      </p:sp>
      <p:sp>
        <p:nvSpPr>
          <p:cNvPr id="27653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9933FF"/>
          </a:solidFill>
          <a:ln w="57150">
            <a:solidFill>
              <a:srgbClr val="9999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100 dkg</a:t>
            </a:r>
          </a:p>
        </p:txBody>
      </p:sp>
      <p:sp>
        <p:nvSpPr>
          <p:cNvPr id="27654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435 dkg</a:t>
            </a:r>
          </a:p>
        </p:txBody>
      </p:sp>
      <p:sp>
        <p:nvSpPr>
          <p:cNvPr id="27655" name="Oval 7"/>
          <p:cNvSpPr>
            <a:spLocks noChangeArrowheads="1"/>
          </p:cNvSpPr>
          <p:nvPr/>
        </p:nvSpPr>
        <p:spPr bwMode="auto">
          <a:xfrm>
            <a:off x="5867400" y="2924175"/>
            <a:ext cx="2881313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27656" name="Picture 8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635375" y="2133600"/>
            <a:ext cx="1873250" cy="1873250"/>
          </a:xfrm>
          <a:noFill/>
          <a:ln w="57150">
            <a:solidFill>
              <a:srgbClr val="0099FF"/>
            </a:solidFill>
          </a:ln>
        </p:spPr>
      </p:pic>
      <p:sp>
        <p:nvSpPr>
          <p:cNvPr id="27657" name="Oval 9"/>
          <p:cNvSpPr>
            <a:spLocks noChangeArrowheads="1"/>
          </p:cNvSpPr>
          <p:nvPr/>
        </p:nvSpPr>
        <p:spPr bwMode="auto">
          <a:xfrm>
            <a:off x="5795963" y="1844675"/>
            <a:ext cx="2881312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1000:10</a:t>
            </a:r>
          </a:p>
        </p:txBody>
      </p:sp>
      <p:sp>
        <p:nvSpPr>
          <p:cNvPr id="27658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9525">
            <a:solidFill>
              <a:srgbClr val="3399FF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7659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276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2765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7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6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9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 animBg="1"/>
      <p:bldP spid="27652" grpId="1" animBg="1"/>
      <p:bldP spid="27653" grpId="0" animBg="1"/>
      <p:bldP spid="27654" grpId="0" animBg="1"/>
      <p:bldP spid="27654" grpId="1" animBg="1"/>
      <p:bldP spid="27655" grpId="0" animBg="1"/>
      <p:bldP spid="27657" grpId="0" animBg="1"/>
      <p:bldP spid="27658" grpId="0" animBg="1"/>
      <p:bldP spid="2765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132138" y="1628775"/>
            <a:ext cx="3251200" cy="676275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FF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360 g salámu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28677" name="Oval 5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3,6 dkg</a:t>
            </a:r>
          </a:p>
        </p:txBody>
      </p:sp>
      <p:sp>
        <p:nvSpPr>
          <p:cNvPr id="28678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36 dkg</a:t>
            </a:r>
          </a:p>
        </p:txBody>
      </p:sp>
      <p:sp>
        <p:nvSpPr>
          <p:cNvPr id="28679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360 dkg</a:t>
            </a:r>
          </a:p>
        </p:txBody>
      </p:sp>
      <p:sp>
        <p:nvSpPr>
          <p:cNvPr id="28680" name="Oval 8"/>
          <p:cNvSpPr>
            <a:spLocks noChangeArrowheads="1"/>
          </p:cNvSpPr>
          <p:nvPr/>
        </p:nvSpPr>
        <p:spPr bwMode="auto">
          <a:xfrm>
            <a:off x="3419475" y="2852738"/>
            <a:ext cx="2881313" cy="1008062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rgbClr val="CC3399"/>
              </a:solidFill>
            </a:endParaRPr>
          </a:p>
        </p:txBody>
      </p:sp>
      <p:sp>
        <p:nvSpPr>
          <p:cNvPr id="28681" name="Oval 9"/>
          <p:cNvSpPr>
            <a:spLocks noChangeArrowheads="1"/>
          </p:cNvSpPr>
          <p:nvPr/>
        </p:nvSpPr>
        <p:spPr bwMode="auto">
          <a:xfrm>
            <a:off x="6084888" y="2133600"/>
            <a:ext cx="2881312" cy="1008063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360:10</a:t>
            </a:r>
          </a:p>
        </p:txBody>
      </p:sp>
      <p:sp>
        <p:nvSpPr>
          <p:cNvPr id="28682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9525">
            <a:solidFill>
              <a:srgbClr val="FF9900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8683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  <p:pic>
        <p:nvPicPr>
          <p:cNvPr id="28689" name="Picture 17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288" y="1557338"/>
            <a:ext cx="2376487" cy="2376487"/>
          </a:xfrm>
          <a:noFill/>
          <a:ln w="57150">
            <a:solidFill>
              <a:srgbClr val="CC6600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2868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8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286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286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7" grpId="0" animBg="1"/>
      <p:bldP spid="28677" grpId="1" animBg="1"/>
      <p:bldP spid="28678" grpId="0" animBg="1"/>
      <p:bldP spid="28679" grpId="0" animBg="1"/>
      <p:bldP spid="28679" grpId="1" animBg="1"/>
      <p:bldP spid="28680" grpId="0" animBg="1"/>
      <p:bldP spid="28681" grpId="0" animBg="1"/>
      <p:bldP spid="28682" grpId="0" animBg="1"/>
      <p:bldP spid="2868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EE7F2"/>
            </a:gs>
            <a:gs pos="17999">
              <a:srgbClr val="FBD49C"/>
            </a:gs>
            <a:gs pos="39000">
              <a:srgbClr val="FBA97D"/>
            </a:gs>
            <a:gs pos="64000">
              <a:srgbClr val="FAC77D"/>
            </a:gs>
            <a:gs pos="82001">
              <a:srgbClr val="FEE7F2"/>
            </a:gs>
            <a:gs pos="100000">
              <a:srgbClr val="FBEAC7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628775"/>
            <a:ext cx="2411412" cy="647700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FFFF99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30 g soli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29700" name="Oval 4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300 dkg</a:t>
            </a:r>
          </a:p>
        </p:txBody>
      </p:sp>
      <p:sp>
        <p:nvSpPr>
          <p:cNvPr id="29701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 dkg</a:t>
            </a:r>
          </a:p>
        </p:txBody>
      </p:sp>
      <p:sp>
        <p:nvSpPr>
          <p:cNvPr id="29702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0,3 dkg</a:t>
            </a:r>
          </a:p>
        </p:txBody>
      </p:sp>
      <p:sp>
        <p:nvSpPr>
          <p:cNvPr id="29703" name="Oval 7"/>
          <p:cNvSpPr>
            <a:spLocks noChangeArrowheads="1"/>
          </p:cNvSpPr>
          <p:nvPr/>
        </p:nvSpPr>
        <p:spPr bwMode="auto">
          <a:xfrm>
            <a:off x="5867400" y="2852738"/>
            <a:ext cx="2881313" cy="1008062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29704" name="Oval 8"/>
          <p:cNvSpPr>
            <a:spLocks noChangeArrowheads="1"/>
          </p:cNvSpPr>
          <p:nvPr/>
        </p:nvSpPr>
        <p:spPr bwMode="auto">
          <a:xfrm>
            <a:off x="5867400" y="1557338"/>
            <a:ext cx="2881313" cy="1008062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30:10</a:t>
            </a:r>
          </a:p>
        </p:txBody>
      </p:sp>
      <p:pic>
        <p:nvPicPr>
          <p:cNvPr id="29705" name="Picture 9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 l="14268" t="32898" r="17964"/>
          <a:stretch>
            <a:fillRect/>
          </a:stretch>
        </p:blipFill>
        <p:spPr>
          <a:xfrm>
            <a:off x="2700338" y="1916113"/>
            <a:ext cx="2808287" cy="2217737"/>
          </a:xfrm>
          <a:ln w="57150">
            <a:solidFill>
              <a:srgbClr val="0099FF"/>
            </a:solidFill>
          </a:ln>
        </p:spPr>
      </p:pic>
      <p:sp>
        <p:nvSpPr>
          <p:cNvPr id="29706" name="AutoShape 10"/>
          <p:cNvSpPr>
            <a:spLocks noChangeArrowheads="1"/>
          </p:cNvSpPr>
          <p:nvPr/>
        </p:nvSpPr>
        <p:spPr bwMode="auto">
          <a:xfrm>
            <a:off x="1835150" y="4365625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9525">
            <a:solidFill>
              <a:srgbClr val="3399FF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9707" name="WordArt 11"/>
          <p:cNvSpPr>
            <a:spLocks noChangeArrowheads="1" noChangeShapeType="1" noTextEdit="1"/>
          </p:cNvSpPr>
          <p:nvPr/>
        </p:nvSpPr>
        <p:spPr bwMode="auto">
          <a:xfrm>
            <a:off x="2195513" y="458152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2970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4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7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0" grpId="0" animBg="1"/>
      <p:bldP spid="29700" grpId="1" animBg="1"/>
      <p:bldP spid="29701" grpId="0" animBg="1"/>
      <p:bldP spid="29702" grpId="0" animBg="1"/>
      <p:bldP spid="29702" grpId="1" animBg="1"/>
      <p:bldP spid="29703" grpId="0" animBg="1"/>
      <p:bldP spid="29704" grpId="0" animBg="1"/>
      <p:bldP spid="29705" grpId="0" animBg="1"/>
      <p:bldP spid="29706" grpId="0" animBg="1"/>
      <p:bldP spid="2970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2746375" cy="749300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CC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120 g sýra</a:t>
            </a:r>
          </a:p>
          <a:p>
            <a:endParaRPr lang="cs-CZ"/>
          </a:p>
        </p:txBody>
      </p:sp>
      <p:sp>
        <p:nvSpPr>
          <p:cNvPr id="36868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120 dkg</a:t>
            </a:r>
          </a:p>
        </p:txBody>
      </p:sp>
      <p:sp>
        <p:nvSpPr>
          <p:cNvPr id="36869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9933FF"/>
          </a:solidFill>
          <a:ln w="57150">
            <a:solidFill>
              <a:srgbClr val="9999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12 dkg</a:t>
            </a:r>
          </a:p>
        </p:txBody>
      </p:sp>
      <p:sp>
        <p:nvSpPr>
          <p:cNvPr id="36870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1,2 dkg</a:t>
            </a:r>
          </a:p>
        </p:txBody>
      </p:sp>
      <p:sp>
        <p:nvSpPr>
          <p:cNvPr id="36871" name="Oval 7"/>
          <p:cNvSpPr>
            <a:spLocks noChangeArrowheads="1"/>
          </p:cNvSpPr>
          <p:nvPr/>
        </p:nvSpPr>
        <p:spPr bwMode="auto">
          <a:xfrm>
            <a:off x="5867400" y="2924175"/>
            <a:ext cx="2881313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36873" name="Oval 9"/>
          <p:cNvSpPr>
            <a:spLocks noChangeArrowheads="1"/>
          </p:cNvSpPr>
          <p:nvPr/>
        </p:nvSpPr>
        <p:spPr bwMode="auto">
          <a:xfrm>
            <a:off x="5795963" y="1844675"/>
            <a:ext cx="2881312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120:10</a:t>
            </a:r>
          </a:p>
        </p:txBody>
      </p:sp>
      <p:sp>
        <p:nvSpPr>
          <p:cNvPr id="36874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9525">
            <a:solidFill>
              <a:srgbClr val="3399FF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36875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  <p:pic>
        <p:nvPicPr>
          <p:cNvPr id="36877" name="Picture 13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419475" y="1700213"/>
            <a:ext cx="2303463" cy="2303462"/>
          </a:xfrm>
          <a:noFill/>
          <a:ln w="57150">
            <a:solidFill>
              <a:srgbClr val="FFCC00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8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8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6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3687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3687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368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368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6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8" grpId="0" animBg="1"/>
      <p:bldP spid="36868" grpId="1" animBg="1"/>
      <p:bldP spid="36869" grpId="0" animBg="1"/>
      <p:bldP spid="36870" grpId="0" animBg="1"/>
      <p:bldP spid="36870" grpId="1" animBg="1"/>
      <p:bldP spid="36871" grpId="0" animBg="1"/>
      <p:bldP spid="36873" grpId="0" animBg="1"/>
      <p:bldP spid="36874" grpId="0" animBg="1"/>
      <p:bldP spid="3687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3"/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229600" cy="1143000"/>
          </a:xfrm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/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36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  <a:br>
              <a:rPr lang="cs-CZ" sz="36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endParaRPr lang="cs-CZ" sz="3600" b="1">
              <a:solidFill>
                <a:srgbClr val="FFFF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Monotype Corsiva" pitchFamily="66" charset="0"/>
            </a:endParaRPr>
          </a:p>
        </p:txBody>
      </p:sp>
      <p:sp>
        <p:nvSpPr>
          <p:cNvPr id="3789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322638" cy="604838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350 g těstovin</a:t>
            </a:r>
          </a:p>
          <a:p>
            <a:pPr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37893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35 dkg</a:t>
            </a:r>
          </a:p>
        </p:txBody>
      </p:sp>
      <p:sp>
        <p:nvSpPr>
          <p:cNvPr id="37894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3,5 dkg</a:t>
            </a:r>
          </a:p>
        </p:txBody>
      </p:sp>
      <p:sp>
        <p:nvSpPr>
          <p:cNvPr id="37895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0,35 dkg</a:t>
            </a:r>
          </a:p>
        </p:txBody>
      </p:sp>
      <p:sp>
        <p:nvSpPr>
          <p:cNvPr id="37896" name="Oval 8"/>
          <p:cNvSpPr>
            <a:spLocks noChangeArrowheads="1"/>
          </p:cNvSpPr>
          <p:nvPr/>
        </p:nvSpPr>
        <p:spPr bwMode="auto">
          <a:xfrm>
            <a:off x="3203575" y="2349500"/>
            <a:ext cx="2881313" cy="1008063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350:10</a:t>
            </a:r>
          </a:p>
        </p:txBody>
      </p:sp>
      <p:sp>
        <p:nvSpPr>
          <p:cNvPr id="37897" name="Oval 9"/>
          <p:cNvSpPr>
            <a:spLocks noChangeArrowheads="1"/>
          </p:cNvSpPr>
          <p:nvPr/>
        </p:nvSpPr>
        <p:spPr bwMode="auto">
          <a:xfrm>
            <a:off x="395288" y="306863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37898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9525">
            <a:solidFill>
              <a:srgbClr val="33CC33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37899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0,1dkg</a:t>
            </a:r>
          </a:p>
        </p:txBody>
      </p:sp>
      <p:pic>
        <p:nvPicPr>
          <p:cNvPr id="37901" name="Picture 13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 l="10205" r="13025"/>
          <a:stretch>
            <a:fillRect/>
          </a:stretch>
        </p:blipFill>
        <p:spPr>
          <a:xfrm>
            <a:off x="6588125" y="981075"/>
            <a:ext cx="2100263" cy="2735263"/>
          </a:xfrm>
          <a:noFill/>
          <a:ln w="57150">
            <a:solidFill>
              <a:srgbClr val="FFCC00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78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8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7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3789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3789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378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378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7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378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3" grpId="0" animBg="1"/>
      <p:bldP spid="37894" grpId="0" animBg="1"/>
      <p:bldP spid="37894" grpId="1" animBg="1"/>
      <p:bldP spid="37895" grpId="0" animBg="1"/>
      <p:bldP spid="37895" grpId="1" animBg="1"/>
      <p:bldP spid="37896" grpId="0" animBg="1"/>
      <p:bldP spid="37897" grpId="0" animBg="1"/>
      <p:bldP spid="37898" grpId="0" animBg="1"/>
      <p:bldP spid="3789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628775"/>
            <a:ext cx="2411412" cy="647700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FFFF99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100 g soli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44036" name="Oval 4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10 dkg</a:t>
            </a:r>
          </a:p>
        </p:txBody>
      </p:sp>
      <p:sp>
        <p:nvSpPr>
          <p:cNvPr id="44037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 dkg</a:t>
            </a:r>
          </a:p>
        </p:txBody>
      </p:sp>
      <p:sp>
        <p:nvSpPr>
          <p:cNvPr id="44038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0,1 dkg</a:t>
            </a:r>
          </a:p>
        </p:txBody>
      </p:sp>
      <p:sp>
        <p:nvSpPr>
          <p:cNvPr id="44039" name="Oval 7"/>
          <p:cNvSpPr>
            <a:spLocks noChangeArrowheads="1"/>
          </p:cNvSpPr>
          <p:nvPr/>
        </p:nvSpPr>
        <p:spPr bwMode="auto">
          <a:xfrm>
            <a:off x="5867400" y="2852738"/>
            <a:ext cx="2881313" cy="1008062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44040" name="Oval 8"/>
          <p:cNvSpPr>
            <a:spLocks noChangeArrowheads="1"/>
          </p:cNvSpPr>
          <p:nvPr/>
        </p:nvSpPr>
        <p:spPr bwMode="auto">
          <a:xfrm>
            <a:off x="5867400" y="1557338"/>
            <a:ext cx="2881313" cy="1008062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100:10</a:t>
            </a:r>
          </a:p>
        </p:txBody>
      </p:sp>
      <p:pic>
        <p:nvPicPr>
          <p:cNvPr id="44041" name="Picture 9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 l="14268" t="32898" r="17964"/>
          <a:stretch>
            <a:fillRect/>
          </a:stretch>
        </p:blipFill>
        <p:spPr>
          <a:xfrm>
            <a:off x="2700338" y="1916113"/>
            <a:ext cx="2808287" cy="2217737"/>
          </a:xfrm>
          <a:ln w="57150">
            <a:solidFill>
              <a:srgbClr val="0099FF"/>
            </a:solidFill>
          </a:ln>
        </p:spPr>
      </p:pic>
      <p:sp>
        <p:nvSpPr>
          <p:cNvPr id="44042" name="AutoShape 10"/>
          <p:cNvSpPr>
            <a:spLocks noChangeArrowheads="1"/>
          </p:cNvSpPr>
          <p:nvPr/>
        </p:nvSpPr>
        <p:spPr bwMode="auto">
          <a:xfrm>
            <a:off x="1835150" y="4365625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9525">
            <a:solidFill>
              <a:srgbClr val="3399FF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44043" name="WordArt 11"/>
          <p:cNvSpPr>
            <a:spLocks noChangeArrowheads="1" noChangeShapeType="1" noTextEdit="1"/>
          </p:cNvSpPr>
          <p:nvPr/>
        </p:nvSpPr>
        <p:spPr bwMode="auto">
          <a:xfrm>
            <a:off x="2195513" y="458152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4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4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4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440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4404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404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44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4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44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4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44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4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4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4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4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4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4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4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4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4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4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440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000"/>
                                        <p:tgtEl>
                                          <p:spTgt spid="44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6" grpId="0" animBg="1"/>
      <p:bldP spid="44037" grpId="0" animBg="1"/>
      <p:bldP spid="44037" grpId="1" animBg="1"/>
      <p:bldP spid="44038" grpId="0" animBg="1"/>
      <p:bldP spid="44038" grpId="1" animBg="1"/>
      <p:bldP spid="44039" grpId="0" animBg="1"/>
      <p:bldP spid="44040" grpId="0" animBg="1"/>
      <p:bldP spid="44041" grpId="0" animBg="1"/>
      <p:bldP spid="44042" grpId="0" animBg="1"/>
      <p:bldP spid="4404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322638" cy="1181100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CC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600 g hladké mouky</a:t>
            </a:r>
          </a:p>
          <a:p>
            <a:endParaRPr lang="cs-CZ"/>
          </a:p>
        </p:txBody>
      </p:sp>
      <p:sp>
        <p:nvSpPr>
          <p:cNvPr id="45060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60 dkg</a:t>
            </a:r>
          </a:p>
        </p:txBody>
      </p:sp>
      <p:sp>
        <p:nvSpPr>
          <p:cNvPr id="45061" name="Oval 5"/>
          <p:cNvSpPr>
            <a:spLocks noChangeArrowheads="1"/>
          </p:cNvSpPr>
          <p:nvPr/>
        </p:nvSpPr>
        <p:spPr bwMode="auto">
          <a:xfrm>
            <a:off x="3132138" y="5516563"/>
            <a:ext cx="2881312" cy="1008062"/>
          </a:xfrm>
          <a:prstGeom prst="ellipse">
            <a:avLst/>
          </a:prstGeom>
          <a:solidFill>
            <a:srgbClr val="9933FF"/>
          </a:solidFill>
          <a:ln w="57150">
            <a:solidFill>
              <a:srgbClr val="9999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6 dkg</a:t>
            </a:r>
          </a:p>
        </p:txBody>
      </p:sp>
      <p:sp>
        <p:nvSpPr>
          <p:cNvPr id="45062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0,6 dkg</a:t>
            </a:r>
          </a:p>
        </p:txBody>
      </p:sp>
      <p:sp>
        <p:nvSpPr>
          <p:cNvPr id="45063" name="Oval 7"/>
          <p:cNvSpPr>
            <a:spLocks noChangeArrowheads="1"/>
          </p:cNvSpPr>
          <p:nvPr/>
        </p:nvSpPr>
        <p:spPr bwMode="auto">
          <a:xfrm>
            <a:off x="5867400" y="2924175"/>
            <a:ext cx="2881313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45064" name="Picture 8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635375" y="2133600"/>
            <a:ext cx="1873250" cy="1873250"/>
          </a:xfrm>
          <a:noFill/>
          <a:ln w="57150">
            <a:solidFill>
              <a:srgbClr val="0099FF"/>
            </a:solidFill>
          </a:ln>
        </p:spPr>
      </p:pic>
      <p:sp>
        <p:nvSpPr>
          <p:cNvPr id="45065" name="Oval 9"/>
          <p:cNvSpPr>
            <a:spLocks noChangeArrowheads="1"/>
          </p:cNvSpPr>
          <p:nvPr/>
        </p:nvSpPr>
        <p:spPr bwMode="auto">
          <a:xfrm>
            <a:off x="5795963" y="1844675"/>
            <a:ext cx="2881312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600:10</a:t>
            </a:r>
          </a:p>
        </p:txBody>
      </p:sp>
      <p:sp>
        <p:nvSpPr>
          <p:cNvPr id="45066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9525">
            <a:solidFill>
              <a:srgbClr val="3399FF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45067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5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4506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4506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506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45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5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45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5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5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5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5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5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5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5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5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5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5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5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5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5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5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450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20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0" grpId="0" animBg="1"/>
      <p:bldP spid="45061" grpId="0" animBg="1"/>
      <p:bldP spid="45061" grpId="1" animBg="1"/>
      <p:bldP spid="45062" grpId="0" animBg="1"/>
      <p:bldP spid="45062" grpId="1" animBg="1"/>
      <p:bldP spid="45063" grpId="0" animBg="1"/>
      <p:bldP spid="45065" grpId="0" animBg="1"/>
      <p:bldP spid="45066" grpId="0" animBg="1"/>
      <p:bldP spid="4506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557338"/>
            <a:ext cx="2700338" cy="936625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415 g rýže</a:t>
            </a:r>
          </a:p>
          <a:p>
            <a:pPr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9525">
            <a:solidFill>
              <a:srgbClr val="990000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46085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rgbClr val="CC6600"/>
          </a:solidFill>
          <a:ln w="57150">
            <a:solidFill>
              <a:srgbClr val="9900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4,15 dkg</a:t>
            </a:r>
          </a:p>
        </p:txBody>
      </p:sp>
      <p:sp>
        <p:nvSpPr>
          <p:cNvPr id="46086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41,5 dkg</a:t>
            </a:r>
          </a:p>
        </p:txBody>
      </p:sp>
      <p:sp>
        <p:nvSpPr>
          <p:cNvPr id="46087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0,415 dkg</a:t>
            </a:r>
          </a:p>
        </p:txBody>
      </p:sp>
      <p:sp>
        <p:nvSpPr>
          <p:cNvPr id="46088" name="Oval 8"/>
          <p:cNvSpPr>
            <a:spLocks noChangeArrowheads="1"/>
          </p:cNvSpPr>
          <p:nvPr/>
        </p:nvSpPr>
        <p:spPr bwMode="auto">
          <a:xfrm>
            <a:off x="2051050" y="2060575"/>
            <a:ext cx="2881313" cy="1008063"/>
          </a:xfrm>
          <a:prstGeom prst="ellipse">
            <a:avLst/>
          </a:prstGeom>
          <a:solidFill>
            <a:srgbClr val="CC6600"/>
          </a:solidFill>
          <a:ln w="57150">
            <a:solidFill>
              <a:srgbClr val="9900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415:10</a:t>
            </a:r>
          </a:p>
        </p:txBody>
      </p:sp>
      <p:sp>
        <p:nvSpPr>
          <p:cNvPr id="46089" name="Oval 9"/>
          <p:cNvSpPr>
            <a:spLocks noChangeArrowheads="1"/>
          </p:cNvSpPr>
          <p:nvPr/>
        </p:nvSpPr>
        <p:spPr bwMode="auto">
          <a:xfrm>
            <a:off x="1403350" y="3141663"/>
            <a:ext cx="2881313" cy="1008062"/>
          </a:xfrm>
          <a:prstGeom prst="ellipse">
            <a:avLst/>
          </a:prstGeom>
          <a:solidFill>
            <a:srgbClr val="CC6600"/>
          </a:solidFill>
          <a:ln w="57150">
            <a:solidFill>
              <a:srgbClr val="9900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46090" name="Picture 10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 b="19516"/>
          <a:stretch>
            <a:fillRect/>
          </a:stretch>
        </p:blipFill>
        <p:spPr>
          <a:xfrm>
            <a:off x="5435600" y="1700213"/>
            <a:ext cx="3348038" cy="1968500"/>
          </a:xfrm>
          <a:ln w="57150">
            <a:solidFill>
              <a:srgbClr val="993300"/>
            </a:solidFill>
          </a:ln>
        </p:spPr>
      </p:pic>
      <p:sp>
        <p:nvSpPr>
          <p:cNvPr id="46091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4609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4609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609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46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6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46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6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6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60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60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6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6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6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6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6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6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6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6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4" grpId="0" animBg="1"/>
      <p:bldP spid="46085" grpId="0" animBg="1"/>
      <p:bldP spid="46085" grpId="1" animBg="1"/>
      <p:bldP spid="46086" grpId="0" animBg="1"/>
      <p:bldP spid="46087" grpId="0" animBg="1"/>
      <p:bldP spid="46087" grpId="1" animBg="1"/>
      <p:bldP spid="46088" grpId="0" animBg="1"/>
      <p:bldP spid="46089" grpId="0" animBg="1"/>
      <p:bldP spid="46090" grpId="0" animBg="1"/>
      <p:bldP spid="4609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132138" y="1628775"/>
            <a:ext cx="3251200" cy="676275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FF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723 g salámu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47108" name="Oval 4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7,23 dkg</a:t>
            </a:r>
          </a:p>
        </p:txBody>
      </p:sp>
      <p:sp>
        <p:nvSpPr>
          <p:cNvPr id="47109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72,3 dkg</a:t>
            </a:r>
          </a:p>
        </p:txBody>
      </p:sp>
      <p:sp>
        <p:nvSpPr>
          <p:cNvPr id="47110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0,723dkg</a:t>
            </a:r>
          </a:p>
        </p:txBody>
      </p:sp>
      <p:sp>
        <p:nvSpPr>
          <p:cNvPr id="47111" name="Oval 7"/>
          <p:cNvSpPr>
            <a:spLocks noChangeArrowheads="1"/>
          </p:cNvSpPr>
          <p:nvPr/>
        </p:nvSpPr>
        <p:spPr bwMode="auto">
          <a:xfrm>
            <a:off x="3419475" y="2852738"/>
            <a:ext cx="2881313" cy="1008062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rgbClr val="CC3399"/>
              </a:solidFill>
            </a:endParaRPr>
          </a:p>
        </p:txBody>
      </p:sp>
      <p:sp>
        <p:nvSpPr>
          <p:cNvPr id="47112" name="Oval 8"/>
          <p:cNvSpPr>
            <a:spLocks noChangeArrowheads="1"/>
          </p:cNvSpPr>
          <p:nvPr/>
        </p:nvSpPr>
        <p:spPr bwMode="auto">
          <a:xfrm>
            <a:off x="6084888" y="2133600"/>
            <a:ext cx="2881312" cy="1008063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723:10</a:t>
            </a:r>
          </a:p>
        </p:txBody>
      </p:sp>
      <p:sp>
        <p:nvSpPr>
          <p:cNvPr id="47113" name="AutoShape 9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9525">
            <a:solidFill>
              <a:srgbClr val="FF9900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47114" name="WordArt 10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  <p:pic>
        <p:nvPicPr>
          <p:cNvPr id="47115" name="Picture 11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288" y="1557338"/>
            <a:ext cx="2376487" cy="2376487"/>
          </a:xfrm>
          <a:noFill/>
          <a:ln w="57150">
            <a:solidFill>
              <a:srgbClr val="CC6600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7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7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7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471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4711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711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47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7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47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7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7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7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7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7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7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7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7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7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7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7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7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7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47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47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8" grpId="0" animBg="1"/>
      <p:bldP spid="47108" grpId="1" animBg="1"/>
      <p:bldP spid="47109" grpId="0" animBg="1"/>
      <p:bldP spid="47110" grpId="0" animBg="1"/>
      <p:bldP spid="47110" grpId="1" animBg="1"/>
      <p:bldP spid="47111" grpId="0" animBg="1"/>
      <p:bldP spid="47112" grpId="0" animBg="1"/>
      <p:bldP spid="47113" grpId="0" animBg="1"/>
      <p:bldP spid="471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2746375" cy="749300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CC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632 g sýra</a:t>
            </a:r>
          </a:p>
          <a:p>
            <a:endParaRPr lang="cs-CZ"/>
          </a:p>
        </p:txBody>
      </p:sp>
      <p:sp>
        <p:nvSpPr>
          <p:cNvPr id="48132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0,632 dkg</a:t>
            </a:r>
          </a:p>
        </p:txBody>
      </p:sp>
      <p:sp>
        <p:nvSpPr>
          <p:cNvPr id="48133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9933FF"/>
          </a:solidFill>
          <a:ln w="57150">
            <a:solidFill>
              <a:srgbClr val="9999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6,32 dkg</a:t>
            </a:r>
          </a:p>
        </p:txBody>
      </p:sp>
      <p:sp>
        <p:nvSpPr>
          <p:cNvPr id="48134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63,2 dkg</a:t>
            </a:r>
          </a:p>
        </p:txBody>
      </p:sp>
      <p:sp>
        <p:nvSpPr>
          <p:cNvPr id="48135" name="Oval 7"/>
          <p:cNvSpPr>
            <a:spLocks noChangeArrowheads="1"/>
          </p:cNvSpPr>
          <p:nvPr/>
        </p:nvSpPr>
        <p:spPr bwMode="auto">
          <a:xfrm>
            <a:off x="5867400" y="2924175"/>
            <a:ext cx="2881313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48136" name="Oval 8"/>
          <p:cNvSpPr>
            <a:spLocks noChangeArrowheads="1"/>
          </p:cNvSpPr>
          <p:nvPr/>
        </p:nvSpPr>
        <p:spPr bwMode="auto">
          <a:xfrm>
            <a:off x="5795963" y="1844675"/>
            <a:ext cx="2881312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632:10</a:t>
            </a:r>
          </a:p>
        </p:txBody>
      </p:sp>
      <p:sp>
        <p:nvSpPr>
          <p:cNvPr id="48137" name="AutoShape 9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9525">
            <a:solidFill>
              <a:srgbClr val="3399FF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48138" name="WordArt 10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  <p:pic>
        <p:nvPicPr>
          <p:cNvPr id="48139" name="Picture 11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419475" y="1700213"/>
            <a:ext cx="2303463" cy="2303462"/>
          </a:xfrm>
          <a:noFill/>
          <a:ln w="57150">
            <a:solidFill>
              <a:srgbClr val="FFCC00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8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8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8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481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4813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813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48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8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48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8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8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8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8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48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2" grpId="0" animBg="1"/>
      <p:bldP spid="48132" grpId="1" animBg="1"/>
      <p:bldP spid="48133" grpId="0" animBg="1"/>
      <p:bldP spid="48133" grpId="1" animBg="1"/>
      <p:bldP spid="48134" grpId="0" animBg="1"/>
      <p:bldP spid="48135" grpId="0" animBg="1"/>
      <p:bldP spid="48136" grpId="0" animBg="1"/>
      <p:bldP spid="48137" grpId="0" animBg="1"/>
      <p:bldP spid="4813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322638" cy="1181100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CC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3000 g hladké mouky</a:t>
            </a:r>
          </a:p>
          <a:p>
            <a:endParaRPr lang="cs-CZ"/>
          </a:p>
        </p:txBody>
      </p:sp>
      <p:sp>
        <p:nvSpPr>
          <p:cNvPr id="49156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300 dkg</a:t>
            </a:r>
          </a:p>
        </p:txBody>
      </p:sp>
      <p:sp>
        <p:nvSpPr>
          <p:cNvPr id="49157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9933FF"/>
          </a:solidFill>
          <a:ln w="57150">
            <a:solidFill>
              <a:srgbClr val="9999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30 dkg</a:t>
            </a:r>
          </a:p>
        </p:txBody>
      </p:sp>
      <p:sp>
        <p:nvSpPr>
          <p:cNvPr id="49158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 dkg</a:t>
            </a:r>
          </a:p>
        </p:txBody>
      </p:sp>
      <p:sp>
        <p:nvSpPr>
          <p:cNvPr id="49159" name="Oval 7"/>
          <p:cNvSpPr>
            <a:spLocks noChangeArrowheads="1"/>
          </p:cNvSpPr>
          <p:nvPr/>
        </p:nvSpPr>
        <p:spPr bwMode="auto">
          <a:xfrm>
            <a:off x="5867400" y="2924175"/>
            <a:ext cx="2881313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49160" name="Picture 8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635375" y="2133600"/>
            <a:ext cx="1873250" cy="1873250"/>
          </a:xfrm>
          <a:noFill/>
          <a:ln w="57150">
            <a:solidFill>
              <a:srgbClr val="0099FF"/>
            </a:solidFill>
          </a:ln>
        </p:spPr>
      </p:pic>
      <p:sp>
        <p:nvSpPr>
          <p:cNvPr id="49161" name="Oval 9"/>
          <p:cNvSpPr>
            <a:spLocks noChangeArrowheads="1"/>
          </p:cNvSpPr>
          <p:nvPr/>
        </p:nvSpPr>
        <p:spPr bwMode="auto">
          <a:xfrm>
            <a:off x="5795963" y="1844675"/>
            <a:ext cx="2881312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3000:10</a:t>
            </a:r>
          </a:p>
        </p:txBody>
      </p:sp>
      <p:sp>
        <p:nvSpPr>
          <p:cNvPr id="49162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9525">
            <a:solidFill>
              <a:srgbClr val="3399FF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49163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9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9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9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4916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4916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916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49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9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49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9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9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9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9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9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9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9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9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9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9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9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9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9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9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9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9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491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2000"/>
                                        <p:tgtEl>
                                          <p:spTgt spid="49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" grpId="0" animBg="1"/>
      <p:bldP spid="49157" grpId="0" animBg="1"/>
      <p:bldP spid="49157" grpId="1" animBg="1"/>
      <p:bldP spid="49158" grpId="0" animBg="1"/>
      <p:bldP spid="49158" grpId="1" animBg="1"/>
      <p:bldP spid="49159" grpId="0" animBg="1"/>
      <p:bldP spid="49161" grpId="0" animBg="1"/>
      <p:bldP spid="49162" grpId="0" animBg="1"/>
      <p:bldP spid="4916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C6600"/>
          </a:solidFill>
        </p:spPr>
        <p:txBody>
          <a:bodyPr/>
          <a:lstStyle/>
          <a:p>
            <a:r>
              <a:rPr lang="cs-CZ" sz="4000" b="1">
                <a:solidFill>
                  <a:srgbClr val="66FF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 měří?</a:t>
            </a:r>
            <a:br>
              <a:rPr lang="cs-CZ" sz="4000" b="1">
                <a:solidFill>
                  <a:srgbClr val="66FF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66FF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litry.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322638" cy="1181100"/>
          </a:xfrm>
          <a:solidFill>
            <a:srgbClr val="3366CC"/>
          </a:solidFill>
        </p:spPr>
        <p:txBody>
          <a:bodyPr/>
          <a:lstStyle/>
          <a:p>
            <a:pPr>
              <a:buClr>
                <a:srgbClr val="CC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6 hl mléka </a:t>
            </a:r>
          </a:p>
          <a:p>
            <a:endParaRPr lang="cs-CZ"/>
          </a:p>
        </p:txBody>
      </p:sp>
      <p:sp>
        <p:nvSpPr>
          <p:cNvPr id="52228" name="Oval 4"/>
          <p:cNvSpPr>
            <a:spLocks noChangeArrowheads="1"/>
          </p:cNvSpPr>
          <p:nvPr/>
        </p:nvSpPr>
        <p:spPr bwMode="auto">
          <a:xfrm>
            <a:off x="6011863" y="5589588"/>
            <a:ext cx="2881312" cy="1008062"/>
          </a:xfrm>
          <a:prstGeom prst="ellipse">
            <a:avLst/>
          </a:prstGeom>
          <a:solidFill>
            <a:srgbClr val="33CC33"/>
          </a:solidFill>
          <a:ln w="57150">
            <a:solidFill>
              <a:srgbClr val="66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600 l</a:t>
            </a:r>
          </a:p>
        </p:txBody>
      </p:sp>
      <p:sp>
        <p:nvSpPr>
          <p:cNvPr id="52229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chemeClr val="accent2"/>
          </a:solidFill>
          <a:ln w="57150">
            <a:solidFill>
              <a:srgbClr val="3399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60 l</a:t>
            </a:r>
          </a:p>
        </p:txBody>
      </p:sp>
      <p:sp>
        <p:nvSpPr>
          <p:cNvPr id="52230" name="Oval 6"/>
          <p:cNvSpPr>
            <a:spLocks noChangeArrowheads="1"/>
          </p:cNvSpPr>
          <p:nvPr/>
        </p:nvSpPr>
        <p:spPr bwMode="auto">
          <a:xfrm>
            <a:off x="250825" y="5516563"/>
            <a:ext cx="2881313" cy="1008062"/>
          </a:xfrm>
          <a:prstGeom prst="ellipse">
            <a:avLst/>
          </a:prstGeom>
          <a:solidFill>
            <a:srgbClr val="9933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6 000 l</a:t>
            </a:r>
          </a:p>
        </p:txBody>
      </p:sp>
      <p:sp>
        <p:nvSpPr>
          <p:cNvPr id="52231" name="Oval 7"/>
          <p:cNvSpPr>
            <a:spLocks noChangeArrowheads="1"/>
          </p:cNvSpPr>
          <p:nvPr/>
        </p:nvSpPr>
        <p:spPr bwMode="auto">
          <a:xfrm>
            <a:off x="5867400" y="2924175"/>
            <a:ext cx="2881313" cy="1008063"/>
          </a:xfrm>
          <a:prstGeom prst="ellipse">
            <a:avLst/>
          </a:prstGeom>
          <a:solidFill>
            <a:srgbClr val="990000"/>
          </a:solidFill>
          <a:ln w="57150">
            <a:solidFill>
              <a:srgbClr val="9900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52233" name="Oval 9"/>
          <p:cNvSpPr>
            <a:spLocks noChangeArrowheads="1"/>
          </p:cNvSpPr>
          <p:nvPr/>
        </p:nvSpPr>
        <p:spPr bwMode="auto">
          <a:xfrm>
            <a:off x="5795963" y="1844675"/>
            <a:ext cx="2881312" cy="1008063"/>
          </a:xfrm>
          <a:prstGeom prst="ellipse">
            <a:avLst/>
          </a:prstGeom>
          <a:solidFill>
            <a:srgbClr val="990000"/>
          </a:solidFill>
          <a:ln w="57150">
            <a:solidFill>
              <a:srgbClr val="9900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6 .100</a:t>
            </a:r>
          </a:p>
        </p:txBody>
      </p:sp>
      <p:sp>
        <p:nvSpPr>
          <p:cNvPr id="52234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gradFill rotWithShape="1">
            <a:gsLst>
              <a:gs pos="0">
                <a:srgbClr val="0047FF"/>
              </a:gs>
              <a:gs pos="13000">
                <a:srgbClr val="000082"/>
              </a:gs>
              <a:gs pos="28000">
                <a:srgbClr val="0047FF"/>
              </a:gs>
              <a:gs pos="42000">
                <a:srgbClr val="000082"/>
              </a:gs>
              <a:gs pos="57001">
                <a:srgbClr val="0047FF"/>
              </a:gs>
              <a:gs pos="72000">
                <a:srgbClr val="000082"/>
              </a:gs>
              <a:gs pos="87000">
                <a:srgbClr val="0047FF"/>
              </a:gs>
              <a:gs pos="100000">
                <a:srgbClr val="000082"/>
              </a:gs>
            </a:gsLst>
            <a:lin ang="5400000" scaled="1"/>
          </a:gradFill>
          <a:ln w="9525">
            <a:solidFill>
              <a:srgbClr val="3399FF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52235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hl = 100 l</a:t>
            </a:r>
          </a:p>
        </p:txBody>
      </p:sp>
      <p:pic>
        <p:nvPicPr>
          <p:cNvPr id="52242" name="Picture 18" descr="MH90044864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t="17444" b="17444"/>
          <a:stretch>
            <a:fillRect/>
          </a:stretch>
        </p:blipFill>
        <p:spPr>
          <a:xfrm>
            <a:off x="2051050" y="2205038"/>
            <a:ext cx="3095625" cy="2016125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2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2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2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22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22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2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70" decel="100000"/>
                                        <p:tgtEl>
                                          <p:spTgt spid="522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770" decel="100000"/>
                                        <p:tgtEl>
                                          <p:spTgt spid="5223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223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52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2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5" dur="770" fill="hold"/>
                                        <p:tgtEl>
                                          <p:spTgt spid="52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2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22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22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2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22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22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2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2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2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22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22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2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2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000"/>
                                        <p:tgtEl>
                                          <p:spTgt spid="522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522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 animBg="1"/>
      <p:bldP spid="52229" grpId="0" animBg="1"/>
      <p:bldP spid="52229" grpId="1" animBg="1"/>
      <p:bldP spid="52230" grpId="0" animBg="1"/>
      <p:bldP spid="52230" grpId="1" animBg="1"/>
      <p:bldP spid="52231" grpId="0" animBg="1"/>
      <p:bldP spid="52233" grpId="0" animBg="1"/>
      <p:bldP spid="52234" grpId="0" animBg="1"/>
      <p:bldP spid="5223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8B049"/>
            </a:gs>
            <a:gs pos="17999">
              <a:srgbClr val="B43E85"/>
            </a:gs>
            <a:gs pos="31000">
              <a:srgbClr val="C50849"/>
            </a:gs>
            <a:gs pos="33000">
              <a:srgbClr val="F952A0"/>
            </a:gs>
            <a:gs pos="37000">
              <a:srgbClr val="FEE7F2"/>
            </a:gs>
            <a:gs pos="78999">
              <a:srgbClr val="F8B049"/>
            </a:gs>
            <a:gs pos="87000">
              <a:srgbClr val="F8B049"/>
            </a:gs>
            <a:gs pos="100000">
              <a:srgbClr val="FC9FCB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gradFill rotWithShape="1">
            <a:gsLst>
              <a:gs pos="0">
                <a:srgbClr val="FF9933"/>
              </a:gs>
              <a:gs pos="100000">
                <a:srgbClr val="FF9933">
                  <a:gamma/>
                  <a:tint val="79216"/>
                  <a:invGamma/>
                </a:srgbClr>
              </a:gs>
            </a:gsLst>
            <a:lin ang="5400000" scaled="1"/>
          </a:gradFill>
        </p:spPr>
        <p:txBody>
          <a:bodyPr/>
          <a:lstStyle/>
          <a:p>
            <a:r>
              <a:rPr lang="cs-CZ" sz="4000" b="1">
                <a:solidFill>
                  <a:srgbClr val="CC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Ary převeď na hektary: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628775"/>
            <a:ext cx="4038600" cy="1684338"/>
          </a:xfrm>
          <a:solidFill>
            <a:schemeClr val="folHlink"/>
          </a:solidFill>
        </p:spPr>
        <p:txBody>
          <a:bodyPr/>
          <a:lstStyle/>
          <a:p>
            <a:pPr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900 ar pole</a:t>
            </a:r>
          </a:p>
          <a:p>
            <a:pPr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53252" name="AutoShape 4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99CCFF"/>
          </a:solidFill>
          <a:ln w="9525">
            <a:solidFill>
              <a:srgbClr val="00CCFF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53253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hlink"/>
          </a:solidFill>
          <a:ln w="57150">
            <a:solidFill>
              <a:schemeClr val="hlink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0,9 ha</a:t>
            </a:r>
          </a:p>
        </p:txBody>
      </p:sp>
      <p:sp>
        <p:nvSpPr>
          <p:cNvPr id="53254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9 ha</a:t>
            </a:r>
          </a:p>
        </p:txBody>
      </p:sp>
      <p:sp>
        <p:nvSpPr>
          <p:cNvPr id="53255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chemeClr val="accent2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90 ha</a:t>
            </a:r>
          </a:p>
        </p:txBody>
      </p:sp>
      <p:sp>
        <p:nvSpPr>
          <p:cNvPr id="53256" name="Oval 8"/>
          <p:cNvSpPr>
            <a:spLocks noChangeArrowheads="1"/>
          </p:cNvSpPr>
          <p:nvPr/>
        </p:nvSpPr>
        <p:spPr bwMode="auto">
          <a:xfrm>
            <a:off x="2051050" y="2060575"/>
            <a:ext cx="2881313" cy="1008063"/>
          </a:xfrm>
          <a:prstGeom prst="ellipse">
            <a:avLst/>
          </a:prstGeom>
          <a:solidFill>
            <a:srgbClr val="CC0000"/>
          </a:solidFill>
          <a:ln w="57150">
            <a:solidFill>
              <a:srgbClr val="CC00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900:100</a:t>
            </a:r>
          </a:p>
        </p:txBody>
      </p:sp>
      <p:sp>
        <p:nvSpPr>
          <p:cNvPr id="53257" name="Oval 9"/>
          <p:cNvSpPr>
            <a:spLocks noChangeArrowheads="1"/>
          </p:cNvSpPr>
          <p:nvPr/>
        </p:nvSpPr>
        <p:spPr bwMode="auto">
          <a:xfrm>
            <a:off x="1403350" y="3141663"/>
            <a:ext cx="2881313" cy="1008062"/>
          </a:xfrm>
          <a:prstGeom prst="ellipse">
            <a:avLst/>
          </a:prstGeom>
          <a:solidFill>
            <a:srgbClr val="CC0000"/>
          </a:solidFill>
          <a:ln w="57150">
            <a:solidFill>
              <a:srgbClr val="CC00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53259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ar = 0,01 ha</a:t>
            </a:r>
          </a:p>
        </p:txBody>
      </p:sp>
      <p:pic>
        <p:nvPicPr>
          <p:cNvPr id="53262" name="Picture 14" descr="zem&amp;ecaron;d&amp;ecaron;lství,je&amp;ccaron;men,obiloviny,zrní,farmá&amp;rcaron;ství,pole,fotolia,zlatá zrna,sklize&amp;ncaron;,plodiny,zralé,obilí,pšenice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 t="17444" b="17444"/>
          <a:stretch>
            <a:fillRect/>
          </a:stretch>
        </p:blipFill>
        <p:spPr>
          <a:xfrm>
            <a:off x="5364163" y="1700213"/>
            <a:ext cx="3095625" cy="2016125"/>
          </a:xfrm>
          <a:noFill/>
          <a:ln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32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32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532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5325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325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32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32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3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32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32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3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32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32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32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32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532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532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 animBg="1"/>
      <p:bldP spid="53253" grpId="0" animBg="1"/>
      <p:bldP spid="53253" grpId="1" animBg="1"/>
      <p:bldP spid="53254" grpId="0" animBg="1"/>
      <p:bldP spid="53255" grpId="0" animBg="1"/>
      <p:bldP spid="53255" grpId="1" animBg="1"/>
      <p:bldP spid="53256" grpId="0" animBg="1"/>
      <p:bldP spid="53257" grpId="0" animBg="1"/>
      <p:bldP spid="5325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endParaRPr lang="cs-CZ"/>
          </a:p>
          <a:p>
            <a:endParaRPr lang="cs-CZ"/>
          </a:p>
          <a:p>
            <a:r>
              <a:rPr lang="cs-CZ"/>
              <a:t>Praktické slovní úlohy na převody jednotek hmotnosti – gram na dekagram.Dále opakování jednotek objemu a obsahu. Snímky jsou animované, po kliknutí se objeví správný výsledek.</a:t>
            </a:r>
          </a:p>
          <a:p>
            <a:endParaRPr lang="cs-CZ"/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57188" y="17859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1">
                <a:solidFill>
                  <a:srgbClr val="31859C"/>
                </a:solidFill>
              </a:rPr>
              <a:t>METODICKÝ POPIS</a:t>
            </a:r>
          </a:p>
        </p:txBody>
      </p:sp>
      <p:pic>
        <p:nvPicPr>
          <p:cNvPr id="3379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2708275"/>
            <a:ext cx="8229600" cy="4525963"/>
          </a:xfrm>
        </p:spPr>
        <p:txBody>
          <a:bodyPr/>
          <a:lstStyle/>
          <a:p>
            <a:r>
              <a:rPr lang="cs-CZ" sz="1200" dirty="0">
                <a:hlinkClick r:id="rId2"/>
              </a:rPr>
              <a:t>http://upload.wikimedia.org/wikipedia/commons/4/4d/Cuboid_sugar.jpg</a:t>
            </a:r>
            <a:endParaRPr lang="cs-CZ" sz="1200" dirty="0"/>
          </a:p>
          <a:p>
            <a:r>
              <a:rPr lang="cs-CZ" sz="1200" dirty="0">
                <a:hlinkClick r:id="rId3"/>
              </a:rPr>
              <a:t>http://officeimg.vo.msecnd.net/en-us/images/MH900441776.jpg</a:t>
            </a:r>
            <a:endParaRPr lang="cs-CZ" sz="1200" dirty="0"/>
          </a:p>
          <a:p>
            <a:r>
              <a:rPr lang="cs-CZ" sz="1200" dirty="0">
                <a:hlinkClick r:id="rId4"/>
              </a:rPr>
              <a:t>http://officeimg.vo.msecnd.net/en-us/images/MH900088416.jpg</a:t>
            </a:r>
            <a:endParaRPr lang="cs-CZ" sz="1200" dirty="0"/>
          </a:p>
          <a:p>
            <a:pPr>
              <a:buClr>
                <a:srgbClr val="0099FF"/>
              </a:buClr>
            </a:pPr>
            <a:r>
              <a:rPr lang="cs-CZ" sz="1200" dirty="0">
                <a:solidFill>
                  <a:schemeClr val="bg1"/>
                </a:solidFill>
                <a:hlinkClick r:id="rId5"/>
              </a:rPr>
              <a:t>http://officeimg.vo.msecnd.net/en-us/images/MH900350575.jpg</a:t>
            </a:r>
            <a:endParaRPr lang="cs-CZ" sz="1200" dirty="0">
              <a:solidFill>
                <a:schemeClr val="bg1"/>
              </a:solidFill>
            </a:endParaRPr>
          </a:p>
          <a:p>
            <a:pPr>
              <a:buClr>
                <a:srgbClr val="0099FF"/>
              </a:buClr>
            </a:pPr>
            <a:r>
              <a:rPr lang="cs-CZ" sz="1200" dirty="0">
                <a:solidFill>
                  <a:schemeClr val="bg1"/>
                </a:solidFill>
                <a:hlinkClick r:id="rId6"/>
              </a:rPr>
              <a:t>http://officeimg.vo.msecnd.net/en-us/images/MH900411904.jpg</a:t>
            </a:r>
            <a:endParaRPr lang="cs-CZ" sz="1200" dirty="0">
              <a:solidFill>
                <a:schemeClr val="bg1"/>
              </a:solidFill>
            </a:endParaRPr>
          </a:p>
          <a:p>
            <a:pPr>
              <a:buClr>
                <a:srgbClr val="0099FF"/>
              </a:buClr>
            </a:pPr>
            <a:r>
              <a:rPr lang="cs-CZ" sz="1200" dirty="0">
                <a:solidFill>
                  <a:schemeClr val="bg1"/>
                </a:solidFill>
                <a:hlinkClick r:id="rId6"/>
              </a:rPr>
              <a:t>http://officeimg.vo.msecnd.net/en-us/images/MH900411904.jpg</a:t>
            </a:r>
            <a:endParaRPr lang="cs-CZ" sz="1200" dirty="0">
              <a:solidFill>
                <a:schemeClr val="bg1"/>
              </a:solidFill>
            </a:endParaRPr>
          </a:p>
          <a:p>
            <a:pPr>
              <a:buClr>
                <a:srgbClr val="0099FF"/>
              </a:buClr>
            </a:pPr>
            <a:r>
              <a:rPr lang="cs-CZ" sz="1200" dirty="0">
                <a:hlinkClick r:id="rId7"/>
              </a:rPr>
              <a:t>http://officeimg.vo.msecnd.net/en-us/images/MH900321065.jpg</a:t>
            </a:r>
            <a:endParaRPr lang="cs-CZ" sz="1200" dirty="0"/>
          </a:p>
          <a:p>
            <a:pPr>
              <a:buClr>
                <a:srgbClr val="0099FF"/>
              </a:buClr>
            </a:pPr>
            <a:r>
              <a:rPr lang="cs-CZ" sz="1200" dirty="0">
                <a:hlinkClick r:id="rId8"/>
              </a:rPr>
              <a:t>http://officeimg.vo.msecnd.net/en-us/images/MH900084682.jpg</a:t>
            </a:r>
            <a:endParaRPr lang="cs-CZ" sz="1200" dirty="0"/>
          </a:p>
          <a:p>
            <a:pPr>
              <a:buClr>
                <a:srgbClr val="0099FF"/>
              </a:buClr>
            </a:pPr>
            <a:r>
              <a:rPr lang="cs-CZ" sz="1200" dirty="0">
                <a:hlinkClick r:id="rId9"/>
              </a:rPr>
              <a:t>http://officeimg.vo.msecnd.net/en-us/images/MH900407496.jpg</a:t>
            </a:r>
            <a:endParaRPr lang="cs-CZ" sz="1200" dirty="0"/>
          </a:p>
          <a:p>
            <a:pPr>
              <a:buClr>
                <a:srgbClr val="0099FF"/>
              </a:buClr>
            </a:pPr>
            <a:r>
              <a:rPr lang="cs-CZ" sz="1200" smtClean="0">
                <a:hlinkClick r:id="rId10"/>
              </a:rPr>
              <a:t>www.office.microsoft.cz</a:t>
            </a:r>
            <a:endParaRPr lang="cs-CZ" sz="1200" dirty="0"/>
          </a:p>
          <a:p>
            <a:pPr>
              <a:buClr>
                <a:srgbClr val="0099FF"/>
              </a:buClr>
            </a:pPr>
            <a:endParaRPr lang="cs-CZ" sz="1200" dirty="0"/>
          </a:p>
          <a:p>
            <a:endParaRPr lang="cs-CZ" sz="1200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468313" y="5229225"/>
            <a:ext cx="82089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b="1"/>
              <a:t>Autorkou této prezentace není-li uvedeno jinak, je </a:t>
            </a:r>
          </a:p>
          <a:p>
            <a:pPr algn="ctr"/>
            <a:r>
              <a:rPr lang="cs-CZ" b="1"/>
              <a:t>Mgr. Hana PAJKRTOVÁ</a:t>
            </a:r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95288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1">
                <a:solidFill>
                  <a:srgbClr val="31859C"/>
                </a:solidFill>
              </a:rPr>
              <a:t>POUŽITÉ ZDROJE </a:t>
            </a:r>
          </a:p>
        </p:txBody>
      </p:sp>
      <p:pic>
        <p:nvPicPr>
          <p:cNvPr id="32776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Balance">
  <a:themeElements>
    <a:clrScheme name="Balan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Balan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an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an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Balance</Template>
  <TotalTime>160</TotalTime>
  <Words>477</Words>
  <Application>Microsoft Office PowerPoint</Application>
  <PresentationFormat>Předvádění na obrazovce (4:3)</PresentationFormat>
  <Paragraphs>179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6" baseType="lpstr">
      <vt:lpstr>Arial</vt:lpstr>
      <vt:lpstr>Tahoma</vt:lpstr>
      <vt:lpstr>Wingdings</vt:lpstr>
      <vt:lpstr>Monotype Corsiva</vt:lpstr>
      <vt:lpstr>Výchozí návrh</vt:lpstr>
      <vt:lpstr>Balance</vt:lpstr>
      <vt:lpstr>Snímek 1</vt:lpstr>
      <vt:lpstr>Snímek 2</vt:lpstr>
      <vt:lpstr> Kolik váží? Převeď na dekagramy 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 Kolik váží? Převeď na dekagramy 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 měří? Převeď na litry.</vt:lpstr>
      <vt:lpstr>Ary převeď na hektary:</vt:lpstr>
      <vt:lpstr>Snímek 19</vt:lpstr>
      <vt:lpstr>Snímek 20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 Převody jednotek váhy</dc:title>
  <dc:creator>Pajkrt</dc:creator>
  <cp:lastModifiedBy>Dum</cp:lastModifiedBy>
  <cp:revision>22</cp:revision>
  <dcterms:created xsi:type="dcterms:W3CDTF">2012-02-11T15:30:57Z</dcterms:created>
  <dcterms:modified xsi:type="dcterms:W3CDTF">2014-09-17T18:01:15Z</dcterms:modified>
</cp:coreProperties>
</file>