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2" r:id="rId6"/>
    <p:sldId id="265" r:id="rId7"/>
    <p:sldId id="263" r:id="rId8"/>
    <p:sldId id="269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79"/>
    <a:srgbClr val="DDAFEF"/>
    <a:srgbClr val="782872"/>
    <a:srgbClr val="0F036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Střední styl 4 – zvýraznění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pPr/>
              <a:t>17.9.2014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hyperlink" Target="Nep&#345;&#237;m&#225;%20&#250;m&#283;rnost%20y=%20kx.ggb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59832" y="3429000"/>
            <a:ext cx="54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Nepřímá úměrnost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III-2-06-15_Neprima-umernost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III.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  únor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77808" cy="8527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cs-CZ" sz="4300" b="1" dirty="0" smtClean="0">
                <a:latin typeface="Arial Black" pitchFamily="34" charset="0"/>
              </a:rPr>
              <a:t>NEPŘÍMÁ ÚMĚRNOST</a:t>
            </a:r>
            <a:endParaRPr lang="cs-CZ" sz="4300" b="1" dirty="0">
              <a:latin typeface="Arial Black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ovéPole 2"/>
              <p:cNvSpPr txBox="1"/>
              <p:nvPr/>
            </p:nvSpPr>
            <p:spPr>
              <a:xfrm>
                <a:off x="382394" y="2492896"/>
                <a:ext cx="8352928" cy="273448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      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Nepřímá úměrnost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funkce, kterou lze vyjádřit ve tvaru</a:t>
                </a:r>
              </a:p>
              <a:p>
                <a:endParaRPr lang="cs-CZ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800" b="1" i="1" smtClean="0">
                            <a:latin typeface="Cambria Math"/>
                          </a:rPr>
                          <m:t>𝒌</m:t>
                        </m:r>
                      </m:num>
                      <m:den>
                        <m:r>
                          <a:rPr lang="cs-CZ" sz="2800" b="1" i="1" smtClean="0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endParaRPr lang="cs-CZ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     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𝒌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reálné číslo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𝒌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𝒌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……… koeficient nepřímé úměrnosti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4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394" y="2492896"/>
                <a:ext cx="8352928" cy="273448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12809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539552" y="371783"/>
            <a:ext cx="8208912" cy="587441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tIns="108000" bIns="108000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Grafem nepřímé úměrnosti je hyperbola nebo její část.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156876" y="1243543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Co je to HYPARBOLA?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493052" y="1166599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93052" y="1689819"/>
            <a:ext cx="8208912" cy="4384241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lIns="180000" tIns="144000" rIns="180000" bIns="144000" rtlCol="0">
            <a:spAutoFit/>
          </a:bodyPr>
          <a:lstStyle/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Hyperbola je množina všech</a:t>
            </a:r>
          </a:p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bodů v rovině, které mají tu </a:t>
            </a:r>
          </a:p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vlastnost, že absolutní hodnota</a:t>
            </a:r>
          </a:p>
          <a:p>
            <a:r>
              <a:rPr lang="cs-CZ" sz="22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ozdílu jejích vzdáleností od </a:t>
            </a:r>
          </a:p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dvou daných různých bodů</a:t>
            </a:r>
          </a:p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s-CZ" sz="22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 a F</a:t>
            </a:r>
            <a:r>
              <a:rPr lang="cs-CZ" sz="2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 je rovna kladné</a:t>
            </a:r>
          </a:p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konstantě.</a:t>
            </a:r>
          </a:p>
          <a:p>
            <a:endParaRPr lang="cs-CZ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Hyperbola </a:t>
            </a: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je kuželosečka,</a:t>
            </a:r>
          </a:p>
          <a:p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což je křivka.</a:t>
            </a:r>
          </a:p>
          <a:p>
            <a:endParaRPr lang="cs-CZ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Obdélník 1"/>
              <p:cNvSpPr/>
              <p:nvPr/>
            </p:nvSpPr>
            <p:spPr>
              <a:xfrm>
                <a:off x="576000" y="4968000"/>
                <a:ext cx="3255676" cy="9775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cs-CZ" b="1" baseline="-25000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, F</a:t>
                </a:r>
                <a:r>
                  <a:rPr lang="cs-CZ" b="1" baseline="-25000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b="1" dirty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… </a:t>
                </a:r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ohniska Hyperboly</a:t>
                </a:r>
                <a:endParaRPr lang="cs-CZ" b="1" dirty="0">
                  <a:solidFill>
                    <a:srgbClr val="0F0369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S </a:t>
                </a:r>
                <a:r>
                  <a:rPr lang="cs-CZ" b="1" dirty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… </a:t>
                </a:r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střed Hyperboly</a:t>
                </a:r>
                <a:endParaRPr lang="cs-CZ" b="1" dirty="0">
                  <a:solidFill>
                    <a:srgbClr val="782872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𝑿</m:t>
                        </m:r>
                      </m:e>
                      <m:sub>
                        <m: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>
                    <a:solidFill>
                      <a:schemeClr val="accent5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𝑿</m:t>
                        </m:r>
                      </m:e>
                      <m:sub>
                        <m: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>
                    <a:solidFill>
                      <a:schemeClr val="accent5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… body </a:t>
                </a:r>
                <a:r>
                  <a:rPr lang="cs-CZ" b="1" dirty="0" smtClean="0">
                    <a:solidFill>
                      <a:schemeClr val="accent5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Hyperboly</a:t>
                </a:r>
                <a:endParaRPr lang="cs-CZ" b="1" dirty="0">
                  <a:solidFill>
                    <a:schemeClr val="accent5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Obdélník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00" y="4968000"/>
                <a:ext cx="3255676" cy="97752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495" b="-687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37723"/>
            <a:ext cx="383552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6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Šipka doleva 11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ovéPole 12"/>
              <p:cNvSpPr txBox="1"/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𝒌</m:t>
                    </m:r>
                    <m:r>
                      <a:rPr lang="cs-CZ" b="1" i="1" smtClean="0">
                        <a:latin typeface="Cambria Math"/>
                      </a:rPr>
                      <m:t>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𝒌</m:t>
                    </m:r>
                    <m:r>
                      <a:rPr lang="cs-CZ" b="1" i="1">
                        <a:latin typeface="Cambria Math"/>
                      </a:rPr>
                      <m:t>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657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ovéPole 13"/>
              <p:cNvSpPr txBox="1"/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 smtClean="0">
                        <a:latin typeface="Cambria Math"/>
                      </a:rPr>
                      <m:t>−</m:t>
                    </m:r>
                    <m:d>
                      <m:dPr>
                        <m:begChr m:val="{"/>
                        <m:endChr m:val="}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  <m:r>
                      <a:rPr lang="cs-CZ" b="1" i="1" smtClean="0">
                        <a:latin typeface="Cambria Math"/>
                      </a:rPr>
                      <m:t>−</m:t>
                    </m:r>
                    <m:d>
                      <m:dPr>
                        <m:begChr m:val="{"/>
                        <m:endChr m:val="}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cs-CZ" b="1" dirty="0" smtClean="0"/>
                  <a:t>	            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−</m:t>
                    </m:r>
                    <m:d>
                      <m:dPr>
                        <m:begChr m:val="{"/>
                        <m:endChr m:val="}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−</m:t>
                    </m:r>
                    <m:d>
                      <m:dPr>
                        <m:begChr m:val="{"/>
                        <m:endChr m:val="}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/>
                  <a:t> </a:t>
                </a:r>
                <a:r>
                  <a:rPr lang="cs-CZ" b="1" dirty="0" smtClean="0"/>
                  <a:t>  S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cs-CZ" b="1" dirty="0" smtClean="0"/>
                  <a:t>			               S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Funkce je klesající 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              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rostoucí na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Větve </a:t>
                </a:r>
                <a:r>
                  <a:rPr lang="cs-CZ" b="1" dirty="0" err="1" smtClean="0"/>
                  <a:t>Hyp</a:t>
                </a:r>
                <a:r>
                  <a:rPr lang="cs-CZ" b="1" dirty="0" smtClean="0"/>
                  <a:t>. jsou v I. a III. kvadrantu           Větve </a:t>
                </a:r>
                <a:r>
                  <a:rPr lang="cs-CZ" b="1" dirty="0" err="1"/>
                  <a:t>Hyp</a:t>
                </a:r>
                <a:r>
                  <a:rPr lang="cs-CZ" b="1" dirty="0"/>
                  <a:t>. jsou v </a:t>
                </a:r>
                <a:r>
                  <a:rPr lang="cs-CZ" b="1" dirty="0" smtClean="0"/>
                  <a:t>II. </a:t>
                </a:r>
                <a:r>
                  <a:rPr lang="cs-CZ" b="1" dirty="0"/>
                  <a:t>a </a:t>
                </a:r>
                <a:r>
                  <a:rPr lang="cs-CZ" b="1" dirty="0" smtClean="0"/>
                  <a:t>IV. </a:t>
                </a:r>
                <a:r>
                  <a:rPr lang="cs-CZ" b="1" dirty="0"/>
                  <a:t>kvadrantu</a:t>
                </a:r>
              </a:p>
            </p:txBody>
          </p:sp>
        </mc:Choice>
        <mc:Fallback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r="-216" b="-71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Přímá spojnice 14"/>
          <p:cNvCxnSpPr>
            <a:stCxn id="13" idx="0"/>
          </p:cNvCxnSpPr>
          <p:nvPr/>
        </p:nvCxnSpPr>
        <p:spPr>
          <a:xfrm>
            <a:off x="4586876" y="892269"/>
            <a:ext cx="16768" cy="504056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ovéPole 18"/>
              <p:cNvSpPr txBox="1"/>
              <p:nvPr/>
            </p:nvSpPr>
            <p:spPr>
              <a:xfrm>
                <a:off x="382658" y="116632"/>
                <a:ext cx="8345148" cy="684465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cs-CZ" sz="2000" dirty="0"/>
                  <a:t> </a:t>
                </a:r>
                <a:r>
                  <a:rPr lang="cs-CZ" sz="2000" b="1" dirty="0">
                    <a:latin typeface="Times New Roman" pitchFamily="18" charset="0"/>
                    <a:cs typeface="Times New Roman" pitchFamily="18" charset="0"/>
                  </a:rPr>
                  <a:t>Nepřímá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úměrnost       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𝒚</m:t>
                    </m:r>
                    <m:r>
                      <a:rPr lang="cs-CZ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1" i="1">
                            <a:latin typeface="Cambria Math"/>
                          </a:rPr>
                          <m:t>𝒌</m:t>
                        </m:r>
                      </m:num>
                      <m:den>
                        <m:r>
                          <a:rPr lang="cs-CZ" sz="24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cs-CZ" sz="2000" dirty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  kde </a:t>
                </a:r>
                <a14:m>
                  <m:oMath xmlns:m="http://schemas.openxmlformats.org/officeDocument/2006/math">
                    <m:r>
                      <a:rPr lang="cs-CZ" sz="2000" b="1" i="1">
                        <a:latin typeface="Cambria Math"/>
                      </a:rPr>
                      <m:t>𝒌</m:t>
                    </m:r>
                  </m:oMath>
                </a14:m>
                <a:r>
                  <a:rPr lang="cs-CZ" sz="20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>
                    <a:latin typeface="Times New Roman" pitchFamily="18" charset="0"/>
                    <a:cs typeface="Times New Roman" pitchFamily="18" charset="0"/>
                  </a:rPr>
                  <a:t>je </a:t>
                </a:r>
                <a:r>
                  <a:rPr lang="cs-CZ" sz="2000" b="1" dirty="0">
                    <a:latin typeface="Times New Roman" pitchFamily="18" charset="0"/>
                    <a:cs typeface="Times New Roman" pitchFamily="18" charset="0"/>
                  </a:rPr>
                  <a:t>reálné číslo</a:t>
                </a:r>
                <a:r>
                  <a:rPr lang="cs-CZ" sz="2000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>
                        <a:latin typeface="Cambria Math"/>
                        <a:cs typeface="Times New Roman" pitchFamily="18" charset="0"/>
                      </a:rPr>
                      <m:t>𝒌</m:t>
                    </m:r>
                    <m:r>
                      <a:rPr lang="cs-CZ" sz="2000" b="1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19" name="TextovéPol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58" y="116632"/>
                <a:ext cx="8345148" cy="684465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TextovéPole 24"/>
              <p:cNvSpPr txBox="1"/>
              <p:nvPr/>
            </p:nvSpPr>
            <p:spPr>
              <a:xfrm>
                <a:off x="1550653" y="5898112"/>
                <a:ext cx="7081490" cy="90247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lIns="36000" tIns="72000" rIns="36000" bIns="72000" rtlCol="0">
                <a:spAutoFit/>
              </a:bodyPr>
              <a:lstStyle/>
              <a:p>
                <a:r>
                  <a:rPr lang="cs-CZ" sz="2000" b="1" dirty="0"/>
                  <a:t> </a:t>
                </a:r>
                <a:r>
                  <a:rPr lang="cs-CZ" sz="2000" b="1" dirty="0" smtClean="0"/>
                  <a:t>      Graf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nepřímé úměrnosti 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𝒌</m:t>
                        </m:r>
                      </m:num>
                      <m:den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 je Hyperbola, jejíž střed</a:t>
                </a: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     je v počátku soustavy souřadnic.</a:t>
                </a:r>
                <a:endParaRPr lang="cs-CZ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5" name="TextovéPol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653" y="5898112"/>
                <a:ext cx="7081490" cy="902473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b="-5844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1398" y="1318508"/>
            <a:ext cx="3316583" cy="3156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34176"/>
            <a:ext cx="3289511" cy="3140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7144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7855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funkce nepřímé úměrnosti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𝒌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                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v závislosti  na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𝒌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𝒌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78553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646" b="-1093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3074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613" y="1124744"/>
            <a:ext cx="8118333" cy="432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160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ovéPole 3"/>
              <p:cNvSpPr txBox="1"/>
              <p:nvPr/>
            </p:nvSpPr>
            <p:spPr>
              <a:xfrm>
                <a:off x="1129230" y="300727"/>
                <a:ext cx="7543600" cy="483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Sestrojte graf nepřímé úměrnosti 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 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230" y="300727"/>
                <a:ext cx="7543600" cy="48346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646" b="-62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50776" y="280850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ovéPole 5"/>
              <p:cNvSpPr txBox="1"/>
              <p:nvPr/>
            </p:nvSpPr>
            <p:spPr>
              <a:xfrm>
                <a:off x="450776" y="893570"/>
                <a:ext cx="8208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Vypočteme hodnoty této funkce pro zvolená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a zapíšeme je do tabulky.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76" y="893570"/>
                <a:ext cx="8208912" cy="36933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68" t="-8333" b="-26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Tabulka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5066639"/>
                  </p:ext>
                </p:extLst>
              </p:nvPr>
            </p:nvGraphicFramePr>
            <p:xfrm>
              <a:off x="383285" y="1262902"/>
              <a:ext cx="8256443" cy="977646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056576"/>
                    <a:gridCol w="683867"/>
                    <a:gridCol w="576000"/>
                    <a:gridCol w="576000"/>
                    <a:gridCol w="576000"/>
                    <a:gridCol w="576000"/>
                    <a:gridCol w="684000"/>
                    <a:gridCol w="612000"/>
                    <a:gridCol w="576000"/>
                    <a:gridCol w="576000"/>
                    <a:gridCol w="576000"/>
                    <a:gridCol w="576000"/>
                    <a:gridCol w="612000"/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-0,25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𝒇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: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cs-CZ" b="1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-0,25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Tabulka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745066639"/>
                  </p:ext>
                </p:extLst>
              </p:nvPr>
            </p:nvGraphicFramePr>
            <p:xfrm>
              <a:off x="383285" y="1262902"/>
              <a:ext cx="8256443" cy="977646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056576"/>
                    <a:gridCol w="683867"/>
                    <a:gridCol w="576000"/>
                    <a:gridCol w="576000"/>
                    <a:gridCol w="576000"/>
                    <a:gridCol w="576000"/>
                    <a:gridCol w="684000"/>
                    <a:gridCol w="612000"/>
                    <a:gridCol w="576000"/>
                    <a:gridCol w="576000"/>
                    <a:gridCol w="576000"/>
                    <a:gridCol w="576000"/>
                    <a:gridCol w="6120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578" t="-6557" r="-683237" b="-1639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-0,25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6806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578" t="-65000" r="-6832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-0,25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Obdélník 7"/>
              <p:cNvSpPr/>
              <p:nvPr/>
            </p:nvSpPr>
            <p:spPr>
              <a:xfrm>
                <a:off x="5148064" y="4319988"/>
                <a:ext cx="3511624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/>
                        </a:rPr>
                        <m:t>𝑫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r>
                        <a:rPr lang="cs-CZ" b="1" i="1">
                          <a:latin typeface="Cambria Math"/>
                        </a:rPr>
                        <m:t>𝑹</m:t>
                      </m:r>
                      <m:r>
                        <a:rPr lang="cs-CZ" b="1" i="1" smtClean="0">
                          <a:latin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cs-CZ" b="1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>
                          <a:latin typeface="Cambria Math"/>
                        </a:rPr>
                        <m:t>𝑯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r>
                        <a:rPr lang="cs-CZ" b="1" i="1" smtClean="0">
                          <a:latin typeface="Cambria Math"/>
                        </a:rPr>
                        <m:t>𝑹</m:t>
                      </m:r>
                      <m:r>
                        <a:rPr lang="cs-CZ" b="1" i="1" smtClean="0">
                          <a:latin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cs-CZ" b="1" dirty="0" smtClean="0"/>
              </a:p>
              <a:p>
                <a:endParaRPr lang="cs-CZ" b="1" dirty="0"/>
              </a:p>
              <a:p>
                <a:r>
                  <a:rPr lang="cs-CZ" b="1" dirty="0" smtClean="0"/>
                  <a:t>S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 je </a:t>
                </a:r>
                <a:r>
                  <a:rPr lang="cs-CZ" b="1" dirty="0"/>
                  <a:t>klesající  na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>
          <p:sp>
            <p:nvSpPr>
              <p:cNvPr id="8" name="Obdélník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4319988"/>
                <a:ext cx="3511624" cy="1754326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1386" b="-487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7140" y="2401042"/>
            <a:ext cx="4044743" cy="3887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9187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nepřímé úměrnosti.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Žáci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dle koeficientu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nepřímé úměrnosti určují vlastnosti funkce a řeší jednoduché příklady.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Při výkladu jsou použity ukázky nepřímé úměrnosti 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Použité </a:t>
            </a: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zdroje:</a:t>
            </a:r>
          </a:p>
          <a:p>
            <a:pPr algn="just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RNDr. Emil Calda, CSc.: Matematika pro dvouleté a tříleté učební obory středních odborných učilišť, 2.díl, 1. vydání 2003, Prometheus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ISBN 80-7196-260-0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0893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1462</TotalTime>
  <Words>230</Words>
  <Application>Microsoft Office PowerPoint</Application>
  <PresentationFormat>Předvádění na obrazovce (4:3)</PresentationFormat>
  <Paragraphs>85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Tok</vt:lpstr>
      <vt:lpstr>Snímek 1</vt:lpstr>
      <vt:lpstr>Snímek 2</vt:lpstr>
      <vt:lpstr>NEPŘÍMÁ ÚMĚRNOST</vt:lpstr>
      <vt:lpstr>Snímek 4</vt:lpstr>
      <vt:lpstr>Snímek 5</vt:lpstr>
      <vt:lpstr>Snímek 6</vt:lpstr>
      <vt:lpstr>Snímek 7</vt:lpstr>
      <vt:lpstr>Snímek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Dum</cp:lastModifiedBy>
  <cp:revision>111</cp:revision>
  <dcterms:created xsi:type="dcterms:W3CDTF">2013-01-11T17:11:37Z</dcterms:created>
  <dcterms:modified xsi:type="dcterms:W3CDTF">2014-09-17T18:14:28Z</dcterms:modified>
</cp:coreProperties>
</file>