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93" r:id="rId2"/>
    <p:sldId id="288" r:id="rId3"/>
    <p:sldId id="291" r:id="rId4"/>
    <p:sldId id="275" r:id="rId5"/>
    <p:sldId id="258" r:id="rId6"/>
    <p:sldId id="274" r:id="rId7"/>
    <p:sldId id="273" r:id="rId8"/>
    <p:sldId id="285" r:id="rId9"/>
    <p:sldId id="263" r:id="rId10"/>
    <p:sldId id="261" r:id="rId11"/>
    <p:sldId id="265" r:id="rId12"/>
    <p:sldId id="278" r:id="rId13"/>
    <p:sldId id="279" r:id="rId14"/>
    <p:sldId id="280" r:id="rId15"/>
    <p:sldId id="281" r:id="rId16"/>
    <p:sldId id="282" r:id="rId17"/>
    <p:sldId id="283" r:id="rId18"/>
    <p:sldId id="286" r:id="rId19"/>
    <p:sldId id="271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33CCCC"/>
    <a:srgbClr val="9999FF"/>
    <a:srgbClr val="FF9999"/>
    <a:srgbClr val="FF9900"/>
    <a:srgbClr val="FFFF00"/>
    <a:srgbClr val="969696"/>
    <a:srgbClr val="CC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4820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h 1912"/>
              <a:gd name="T1" fmla="*/ 6 h 1912"/>
              <a:gd name="T2" fmla="*/ 6 h 1912"/>
              <a:gd name="T3" fmla="*/ 60 h 1912"/>
              <a:gd name="T4" fmla="*/ 1912 h 1912"/>
              <a:gd name="T5" fmla="*/ 1912 h 1912"/>
              <a:gd name="T6" fmla="*/ 0 h 1912"/>
              <a:gd name="T7" fmla="*/ 0 h 1912"/>
            </a:gdLst>
            <a:ahLst/>
            <a:cxnLst>
              <a:cxn ang="0">
                <a:pos x="0" y="T0"/>
              </a:cxn>
              <a:cxn ang="0">
                <a:pos x="0" y="T1"/>
              </a:cxn>
              <a:cxn ang="0">
                <a:pos x="0" y="T2"/>
              </a:cxn>
              <a:cxn ang="0">
                <a:pos x="0" y="T3"/>
              </a:cxn>
              <a:cxn ang="0">
                <a:pos x="0" y="T4"/>
              </a:cxn>
              <a:cxn ang="0">
                <a:pos x="0" y="T5"/>
              </a:cxn>
              <a:cxn ang="0">
                <a:pos x="0" y="T6"/>
              </a:cxn>
              <a:cxn ang="0">
                <a:pos x="0" y="T7"/>
              </a:cxn>
            </a:cxnLst>
            <a:rect l="0" t="0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EDF637C-7102-451F-8AB1-C42D30D0001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8D56E2-CC7A-44A5-BC0C-1EF34C9B52A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42AC70-C44A-4D2E-A63C-C71EA024F75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7AAE97-F5FC-4A43-BBCE-92EE7A4488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CCAF63-737E-403B-92F9-103EE01973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383EEB-9563-4602-A4F3-0AE948B9474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E882C2-E8C3-4373-9B19-37F710B01C9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171EA0-E25E-4B85-97FA-784470C1DB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A82B92-2681-4B0B-9229-2B47285682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593AA4-E471-45FF-874C-D09789966F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39E5D0-5716-4B45-A35A-5A213A98CE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050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4038600"/>
            <a:ext cx="4038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FBAA3F1-F506-4045-8651-1CCB294C04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1AD9927-ECBE-4D00-A10B-8C7F42E513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fld id="{F63F264B-EA24-46CC-A9B7-521162F8FFCB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Tahoma" pitchFamily="34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26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2.5" TargetMode="External"/><Relationship Id="rId2" Type="http://schemas.openxmlformats.org/officeDocument/2006/relationships/hyperlink" Target="http://cs.wikipedia.org/wiki/Odm%C4%9Brn%C3%BD_v%C3%A1lec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hyperlink" Target="http://commons.wikimedia.org/wiki/User:Hgrob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5100" name="Group 44"/>
          <p:cNvGraphicFramePr>
            <a:graphicFrameLocks noGrp="1"/>
          </p:cNvGraphicFramePr>
          <p:nvPr/>
        </p:nvGraphicFramePr>
        <p:xfrm>
          <a:off x="611188" y="2276475"/>
          <a:ext cx="8137525" cy="4106867"/>
        </p:xfrm>
        <a:graphic>
          <a:graphicData uri="http://schemas.openxmlformats.org/drawingml/2006/table">
            <a:tbl>
              <a:tblPr/>
              <a:tblGrid>
                <a:gridCol w="1728787"/>
                <a:gridCol w="6408738"/>
              </a:tblGrid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projektu MŠMT: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CZ . 1 . 07 / 1. 4. 00 / 21 . 07 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materiálu: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VY_32_INOVACE_18_04_převody jednotek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ZŠ, PŠ a MŠ Česká Lípa, Moskevská  679 příspěvková organizace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Ročník: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Vzdělávací oblast: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Předmět: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Tematický okruh: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Závislosti, vztahy a práce s daty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Téma: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Jednotky objemu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autora: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Mgr. Hana Pajkrtová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Vytvořeno dne: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Leden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Anotace: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DUM je určen k procvičení převodu jednotek objemu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Klíčová slova: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Převody jednotek,  mililitr,decilitr, litr, hektolitr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395288" y="404813"/>
            <a:ext cx="8280400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39939" name="WordArt 3"/>
          <p:cNvSpPr>
            <a:spLocks noChangeArrowheads="1" noChangeShapeType="1" noTextEdit="1"/>
          </p:cNvSpPr>
          <p:nvPr/>
        </p:nvSpPr>
        <p:spPr bwMode="auto">
          <a:xfrm>
            <a:off x="900113" y="549275"/>
            <a:ext cx="7119937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0000FF"/>
                  </a:solidFill>
                  <a:round/>
                  <a:headEnd/>
                  <a:tailEnd/>
                </a:ln>
                <a:solidFill>
                  <a:srgbClr val="0000FF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mic Sans MS"/>
              </a:rPr>
              <a:t>JEDNOTKY OBJEMU </a:t>
            </a:r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323850" y="1844675"/>
            <a:ext cx="4465638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39941" name="WordArt 5"/>
          <p:cNvSpPr>
            <a:spLocks noChangeArrowheads="1" noChangeShapeType="1" noTextEdit="1"/>
          </p:cNvSpPr>
          <p:nvPr/>
        </p:nvSpPr>
        <p:spPr bwMode="auto">
          <a:xfrm>
            <a:off x="611188" y="2060575"/>
            <a:ext cx="395128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mililitr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323850" y="4221163"/>
            <a:ext cx="6265863" cy="1008062"/>
          </a:xfrm>
          <a:prstGeom prst="flowChartAlternateProcess">
            <a:avLst/>
          </a:prstGeom>
          <a:solidFill>
            <a:srgbClr val="CCFF99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99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39943" name="WordArt 7"/>
          <p:cNvSpPr>
            <a:spLocks noChangeArrowheads="1" noChangeShapeType="1" noTextEdit="1"/>
          </p:cNvSpPr>
          <p:nvPr/>
        </p:nvSpPr>
        <p:spPr bwMode="auto">
          <a:xfrm>
            <a:off x="395288" y="4437063"/>
            <a:ext cx="3744912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333333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E6E6"/>
                    </a:gs>
                    <a:gs pos="14999">
                      <a:srgbClr val="7D8496"/>
                    </a:gs>
                    <a:gs pos="53000">
                      <a:srgbClr val="E6E6E6"/>
                    </a:gs>
                    <a:gs pos="67999">
                      <a:srgbClr val="7D8496"/>
                    </a:gs>
                    <a:gs pos="92999">
                      <a:srgbClr val="E6E6E6"/>
                    </a:gs>
                    <a:gs pos="100000">
                      <a:srgbClr val="FFFFFF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litr</a:t>
            </a: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 bwMode="auto">
          <a:xfrm>
            <a:off x="395288" y="3067050"/>
            <a:ext cx="6265862" cy="1008063"/>
          </a:xfrm>
          <a:prstGeom prst="flowChartAlternateProcess">
            <a:avLst/>
          </a:prstGeom>
          <a:solidFill>
            <a:schemeClr val="tx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39945" name="WordArt 9"/>
          <p:cNvSpPr>
            <a:spLocks noChangeArrowheads="1" noChangeShapeType="1" noTextEdit="1"/>
          </p:cNvSpPr>
          <p:nvPr/>
        </p:nvSpPr>
        <p:spPr bwMode="auto">
          <a:xfrm>
            <a:off x="468313" y="3284538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decilitr</a:t>
            </a:r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7380288" y="4149725"/>
            <a:ext cx="1512887" cy="1008063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  <a:latin typeface="Arial" charset="0"/>
              </a:rPr>
              <a:t>l</a:t>
            </a:r>
          </a:p>
        </p:txBody>
      </p:sp>
      <p:sp>
        <p:nvSpPr>
          <p:cNvPr id="39947" name="AutoShape 11"/>
          <p:cNvSpPr>
            <a:spLocks noChangeArrowheads="1"/>
          </p:cNvSpPr>
          <p:nvPr/>
        </p:nvSpPr>
        <p:spPr bwMode="auto">
          <a:xfrm>
            <a:off x="7380288" y="1916113"/>
            <a:ext cx="1512887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  <a:latin typeface="Arial" charset="0"/>
              </a:rPr>
              <a:t>ml</a:t>
            </a:r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7380288" y="3068638"/>
            <a:ext cx="1512887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  <a:latin typeface="Arial" charset="0"/>
              </a:rPr>
              <a:t>dl</a:t>
            </a:r>
          </a:p>
        </p:txBody>
      </p:sp>
      <p:sp>
        <p:nvSpPr>
          <p:cNvPr id="39949" name="AutoShape 13"/>
          <p:cNvSpPr>
            <a:spLocks noChangeArrowheads="1"/>
          </p:cNvSpPr>
          <p:nvPr/>
        </p:nvSpPr>
        <p:spPr bwMode="auto">
          <a:xfrm>
            <a:off x="323850" y="54451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39950" name="WordArt 14"/>
          <p:cNvSpPr>
            <a:spLocks noChangeArrowheads="1" noChangeShapeType="1" noTextEdit="1"/>
          </p:cNvSpPr>
          <p:nvPr/>
        </p:nvSpPr>
        <p:spPr bwMode="auto">
          <a:xfrm>
            <a:off x="539750" y="5734050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hektolitr</a:t>
            </a:r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7308850" y="5373688"/>
            <a:ext cx="1512888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  <a:latin typeface="Arial" charset="0"/>
              </a:rPr>
              <a:t>hl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3994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3994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000"/>
                            </p:stCondLst>
                            <p:childTnLst>
                              <p:par>
                                <p:cTn id="43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70" decel="1000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770" decel="100000"/>
                                        <p:tgtEl>
                                          <p:spTgt spid="3994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9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0"/>
                            </p:stCondLst>
                            <p:childTnLst>
                              <p:par>
                                <p:cTn id="59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70" decel="100000"/>
                                        <p:tgtEl>
                                          <p:spTgt spid="399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770" decel="100000"/>
                                        <p:tgtEl>
                                          <p:spTgt spid="3995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4" dur="770" fill="hold"/>
                                        <p:tgtEl>
                                          <p:spTgt spid="399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770" fill="hold"/>
                                        <p:tgtEl>
                                          <p:spTgt spid="39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2000"/>
                            </p:stCondLst>
                            <p:childTnLst>
                              <p:par>
                                <p:cTn id="69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9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3000"/>
                            </p:stCondLst>
                            <p:childTnLst>
                              <p:par>
                                <p:cTn id="7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4000"/>
                            </p:stCondLst>
                            <p:childTnLst>
                              <p:par>
                                <p:cTn id="81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5000"/>
                            </p:stCondLst>
                            <p:childTnLst>
                              <p:par>
                                <p:cTn id="87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9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6000"/>
                            </p:stCondLst>
                            <p:childTnLst>
                              <p:par>
                                <p:cTn id="9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2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CC"/>
                                      </p:to>
                                    </p:animClr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000" fill="hold"/>
                                        <p:tgtEl>
                                          <p:spTgt spid="39947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99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8000"/>
                            </p:stCondLst>
                            <p:childTnLst>
                              <p:par>
                                <p:cTn id="10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20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000" fill="hold"/>
                                        <p:tgtEl>
                                          <p:spTgt spid="3994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0"/>
                            </p:stCondLst>
                            <p:childTnLst>
                              <p:par>
                                <p:cTn id="107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8" dur="2000" fill="hold"/>
                                        <p:tgtEl>
                                          <p:spTgt spid="39946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6969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0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FF99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2000"/>
                            </p:stCondLst>
                            <p:childTnLst>
                              <p:par>
                                <p:cTn id="11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5" dur="2000" fill="hold"/>
                                        <p:tgtEl>
                                          <p:spTgt spid="3995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6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2000" fill="hold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0" grpId="0" animBg="1"/>
      <p:bldP spid="39941" grpId="0" animBg="1"/>
      <p:bldP spid="39942" grpId="0" animBg="1"/>
      <p:bldP spid="39943" grpId="0" animBg="1"/>
      <p:bldP spid="39944" grpId="0" animBg="1"/>
      <p:bldP spid="39945" grpId="0" animBg="1"/>
      <p:bldP spid="39946" grpId="0" animBg="1"/>
      <p:bldP spid="39946" grpId="1"/>
      <p:bldP spid="39947" grpId="0" animBg="1"/>
      <p:bldP spid="39947" grpId="1"/>
      <p:bldP spid="39948" grpId="0" animBg="1"/>
      <p:bldP spid="39948" grpId="1"/>
      <p:bldP spid="39949" grpId="0" animBg="1"/>
      <p:bldP spid="39950" grpId="0" animBg="1"/>
      <p:bldP spid="39951" grpId="0" animBg="1"/>
      <p:bldP spid="39951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395288" y="404813"/>
            <a:ext cx="8280400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43011" name="WordArt 3"/>
          <p:cNvSpPr>
            <a:spLocks noChangeArrowheads="1" noChangeShapeType="1" noTextEdit="1"/>
          </p:cNvSpPr>
          <p:nvPr/>
        </p:nvSpPr>
        <p:spPr bwMode="auto">
          <a:xfrm>
            <a:off x="900113" y="549275"/>
            <a:ext cx="7119937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0000FF"/>
                  </a:solidFill>
                  <a:round/>
                  <a:headEnd/>
                  <a:tailEnd/>
                </a:ln>
                <a:solidFill>
                  <a:srgbClr val="3366FF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mic Sans MS"/>
              </a:rPr>
              <a:t>JEDNOTKY OBJEMU </a:t>
            </a:r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>
            <a:off x="323850" y="1844675"/>
            <a:ext cx="4465638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43013" name="WordArt 5"/>
          <p:cNvSpPr>
            <a:spLocks noChangeArrowheads="1" noChangeShapeType="1" noTextEdit="1"/>
          </p:cNvSpPr>
          <p:nvPr/>
        </p:nvSpPr>
        <p:spPr bwMode="auto">
          <a:xfrm>
            <a:off x="611188" y="2060575"/>
            <a:ext cx="395128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mililitr</a:t>
            </a:r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323850" y="4221163"/>
            <a:ext cx="6265863" cy="1008062"/>
          </a:xfrm>
          <a:prstGeom prst="flowChartAlternateProcess">
            <a:avLst/>
          </a:prstGeom>
          <a:solidFill>
            <a:srgbClr val="CCFF99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CCFF99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43015" name="WordArt 7"/>
          <p:cNvSpPr>
            <a:spLocks noChangeArrowheads="1" noChangeShapeType="1" noTextEdit="1"/>
          </p:cNvSpPr>
          <p:nvPr/>
        </p:nvSpPr>
        <p:spPr bwMode="auto">
          <a:xfrm>
            <a:off x="395288" y="4437063"/>
            <a:ext cx="3744912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333333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FFFF"/>
                    </a:gs>
                    <a:gs pos="7001">
                      <a:srgbClr val="E6E6E6"/>
                    </a:gs>
                    <a:gs pos="32001">
                      <a:srgbClr val="7D8496"/>
                    </a:gs>
                    <a:gs pos="47000">
                      <a:srgbClr val="E6E6E6"/>
                    </a:gs>
                    <a:gs pos="85001">
                      <a:srgbClr val="7D8496"/>
                    </a:gs>
                    <a:gs pos="100000">
                      <a:srgbClr val="E6E6E6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litr</a:t>
            </a:r>
          </a:p>
        </p:txBody>
      </p:sp>
      <p:sp>
        <p:nvSpPr>
          <p:cNvPr id="43016" name="AutoShape 8"/>
          <p:cNvSpPr>
            <a:spLocks noChangeArrowheads="1"/>
          </p:cNvSpPr>
          <p:nvPr/>
        </p:nvSpPr>
        <p:spPr bwMode="auto">
          <a:xfrm>
            <a:off x="395288" y="3067050"/>
            <a:ext cx="6265862" cy="1008063"/>
          </a:xfrm>
          <a:prstGeom prst="flowChartAlternateProcess">
            <a:avLst/>
          </a:prstGeom>
          <a:solidFill>
            <a:schemeClr val="tx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43017" name="WordArt 9"/>
          <p:cNvSpPr>
            <a:spLocks noChangeArrowheads="1" noChangeShapeType="1" noTextEdit="1"/>
          </p:cNvSpPr>
          <p:nvPr/>
        </p:nvSpPr>
        <p:spPr bwMode="auto">
          <a:xfrm>
            <a:off x="468313" y="3284538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decilitr</a:t>
            </a:r>
          </a:p>
        </p:txBody>
      </p:sp>
      <p:sp>
        <p:nvSpPr>
          <p:cNvPr id="43018" name="AutoShape 10"/>
          <p:cNvSpPr>
            <a:spLocks noChangeArrowheads="1"/>
          </p:cNvSpPr>
          <p:nvPr/>
        </p:nvSpPr>
        <p:spPr bwMode="auto">
          <a:xfrm>
            <a:off x="7308850" y="1843088"/>
            <a:ext cx="1512888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  <a:latin typeface="Arial" charset="0"/>
              </a:rPr>
              <a:t>l</a:t>
            </a:r>
          </a:p>
        </p:txBody>
      </p:sp>
      <p:sp>
        <p:nvSpPr>
          <p:cNvPr id="43019" name="AutoShape 11"/>
          <p:cNvSpPr>
            <a:spLocks noChangeArrowheads="1"/>
          </p:cNvSpPr>
          <p:nvPr/>
        </p:nvSpPr>
        <p:spPr bwMode="auto">
          <a:xfrm>
            <a:off x="7308850" y="4292600"/>
            <a:ext cx="1512888" cy="1008063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  <a:latin typeface="Arial" charset="0"/>
              </a:rPr>
              <a:t>ml</a:t>
            </a:r>
          </a:p>
        </p:txBody>
      </p:sp>
      <p:sp>
        <p:nvSpPr>
          <p:cNvPr id="43020" name="AutoShape 12"/>
          <p:cNvSpPr>
            <a:spLocks noChangeArrowheads="1"/>
          </p:cNvSpPr>
          <p:nvPr/>
        </p:nvSpPr>
        <p:spPr bwMode="auto">
          <a:xfrm>
            <a:off x="7308850" y="5516563"/>
            <a:ext cx="1512888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  <a:latin typeface="Arial" charset="0"/>
              </a:rPr>
              <a:t>dl</a:t>
            </a:r>
          </a:p>
        </p:txBody>
      </p:sp>
      <p:sp>
        <p:nvSpPr>
          <p:cNvPr id="43021" name="AutoShape 13"/>
          <p:cNvSpPr>
            <a:spLocks noChangeArrowheads="1"/>
          </p:cNvSpPr>
          <p:nvPr/>
        </p:nvSpPr>
        <p:spPr bwMode="auto">
          <a:xfrm>
            <a:off x="323850" y="54451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43022" name="WordArt 14"/>
          <p:cNvSpPr>
            <a:spLocks noChangeArrowheads="1" noChangeShapeType="1" noTextEdit="1"/>
          </p:cNvSpPr>
          <p:nvPr/>
        </p:nvSpPr>
        <p:spPr bwMode="auto">
          <a:xfrm>
            <a:off x="539750" y="5734050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hektolitr</a:t>
            </a:r>
          </a:p>
        </p:txBody>
      </p:sp>
      <p:sp>
        <p:nvSpPr>
          <p:cNvPr id="43023" name="AutoShape 15"/>
          <p:cNvSpPr>
            <a:spLocks noChangeArrowheads="1"/>
          </p:cNvSpPr>
          <p:nvPr/>
        </p:nvSpPr>
        <p:spPr bwMode="auto">
          <a:xfrm>
            <a:off x="7308850" y="2995613"/>
            <a:ext cx="1512888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  <a:latin typeface="Arial" charset="0"/>
              </a:rPr>
              <a:t>hl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0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4301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430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4301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30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3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000"/>
                            </p:stCondLst>
                            <p:childTnLst>
                              <p:par>
                                <p:cTn id="43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70" decel="1000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770" decel="100000"/>
                                        <p:tgtEl>
                                          <p:spTgt spid="4301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8" dur="770" fill="hold"/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3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3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0"/>
                            </p:stCondLst>
                            <p:childTnLst>
                              <p:par>
                                <p:cTn id="59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70" decel="100000"/>
                                        <p:tgtEl>
                                          <p:spTgt spid="430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770" decel="100000"/>
                                        <p:tgtEl>
                                          <p:spTgt spid="4302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4" dur="770" fill="hold"/>
                                        <p:tgtEl>
                                          <p:spTgt spid="430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770" fill="hold"/>
                                        <p:tgtEl>
                                          <p:spTgt spid="430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0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2000"/>
                            </p:stCondLst>
                            <p:childTnLst>
                              <p:par>
                                <p:cTn id="69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3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3000"/>
                            </p:stCondLst>
                            <p:childTnLst>
                              <p:par>
                                <p:cTn id="75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30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30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4000"/>
                            </p:stCondLst>
                            <p:childTnLst>
                              <p:par>
                                <p:cTn id="81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3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5000"/>
                            </p:stCondLst>
                            <p:childTnLst>
                              <p:par>
                                <p:cTn id="87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3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3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3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2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CC"/>
                                      </p:to>
                                    </p:animClr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9" dur="2000" fill="hold"/>
                                        <p:tgtEl>
                                          <p:spTgt spid="4301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99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43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43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43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2000" fill="hold"/>
                                        <p:tgtEl>
                                          <p:spTgt spid="4302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4000"/>
                            </p:stCondLst>
                            <p:childTnLst>
                              <p:par>
                                <p:cTn id="108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9" dur="2000" fill="hold"/>
                                        <p:tgtEl>
                                          <p:spTgt spid="4301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69696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FF99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43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15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6" dur="2000" fill="hold"/>
                                        <p:tgtEl>
                                          <p:spTgt spid="4302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430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430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430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2" grpId="0" animBg="1"/>
      <p:bldP spid="43013" grpId="0" animBg="1"/>
      <p:bldP spid="43014" grpId="0" animBg="1"/>
      <p:bldP spid="43015" grpId="0" animBg="1"/>
      <p:bldP spid="43016" grpId="0" animBg="1"/>
      <p:bldP spid="43017" grpId="0" animBg="1"/>
      <p:bldP spid="43018" grpId="0" animBg="1"/>
      <p:bldP spid="43018" grpId="1"/>
      <p:bldP spid="43019" grpId="0" animBg="1"/>
      <p:bldP spid="43019" grpId="1"/>
      <p:bldP spid="43020" grpId="0" animBg="1"/>
      <p:bldP spid="43020" grpId="1"/>
      <p:bldP spid="43021" grpId="0" animBg="1"/>
      <p:bldP spid="43022" grpId="0" animBg="1"/>
      <p:bldP spid="43023" grpId="0" animBg="1"/>
      <p:bldP spid="43023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51" name="Picture 2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4508500"/>
            <a:ext cx="2087563" cy="2087563"/>
          </a:xfrm>
          <a:prstGeom prst="rect">
            <a:avLst/>
          </a:prstGeom>
          <a:noFill/>
        </p:spPr>
      </p:pic>
      <p:pic>
        <p:nvPicPr>
          <p:cNvPr id="22553" name="Picture 2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1725" y="4941888"/>
            <a:ext cx="1397000" cy="1397000"/>
          </a:xfrm>
          <a:prstGeom prst="rect">
            <a:avLst/>
          </a:prstGeom>
          <a:noFill/>
        </p:spPr>
      </p:pic>
      <p:sp>
        <p:nvSpPr>
          <p:cNvPr id="2253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60350"/>
            <a:ext cx="8137525" cy="647700"/>
          </a:xfrm>
          <a:noFill/>
        </p:spPr>
        <p:txBody>
          <a:bodyPr/>
          <a:lstStyle/>
          <a:p>
            <a:r>
              <a:rPr lang="cs-CZ" sz="4000" b="1">
                <a:solidFill>
                  <a:srgbClr val="FFFF00"/>
                </a:solidFill>
              </a:rPr>
              <a:t> Měříme na mililitry - ml</a:t>
            </a:r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019800" y="981075"/>
            <a:ext cx="3124200" cy="695325"/>
          </a:xfrm>
          <a:solidFill>
            <a:schemeClr val="bg1"/>
          </a:solidFill>
        </p:spPr>
        <p:txBody>
          <a:bodyPr/>
          <a:lstStyle/>
          <a:p>
            <a:r>
              <a:rPr lang="cs-CZ" b="1">
                <a:solidFill>
                  <a:schemeClr val="folHlink"/>
                </a:solidFill>
              </a:rPr>
              <a:t>vodu</a:t>
            </a:r>
          </a:p>
        </p:txBody>
      </p:sp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2916238" y="3644900"/>
            <a:ext cx="38893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parfém</a:t>
            </a:r>
          </a:p>
        </p:txBody>
      </p:sp>
      <p:sp>
        <p:nvSpPr>
          <p:cNvPr id="22537" name="Rectangle 9"/>
          <p:cNvSpPr>
            <a:spLocks noChangeArrowheads="1"/>
          </p:cNvSpPr>
          <p:nvPr/>
        </p:nvSpPr>
        <p:spPr bwMode="auto">
          <a:xfrm>
            <a:off x="6227763" y="3644900"/>
            <a:ext cx="25558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léky</a:t>
            </a:r>
          </a:p>
        </p:txBody>
      </p:sp>
      <p:sp>
        <p:nvSpPr>
          <p:cNvPr id="22538" name="Rectangle 10"/>
          <p:cNvSpPr>
            <a:spLocks noChangeArrowheads="1"/>
          </p:cNvSpPr>
          <p:nvPr/>
        </p:nvSpPr>
        <p:spPr bwMode="auto">
          <a:xfrm>
            <a:off x="3132138" y="5949950"/>
            <a:ext cx="25558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ocet</a:t>
            </a:r>
          </a:p>
        </p:txBody>
      </p:sp>
      <p:pic>
        <p:nvPicPr>
          <p:cNvPr id="22545" name="Picture 17" descr="150px-Measuring_cylinder_h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954088"/>
            <a:ext cx="2522538" cy="5903912"/>
          </a:xfrm>
          <a:prstGeom prst="rect">
            <a:avLst/>
          </a:prstGeom>
          <a:noFill/>
        </p:spPr>
      </p:pic>
      <p:pic>
        <p:nvPicPr>
          <p:cNvPr id="22547" name="Picture 19" descr="Voda kapající z kohoutku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025" y="1557338"/>
            <a:ext cx="1828800" cy="1828800"/>
          </a:xfrm>
          <a:prstGeom prst="rect">
            <a:avLst/>
          </a:prstGeom>
          <a:noFill/>
        </p:spPr>
      </p:pic>
      <p:pic>
        <p:nvPicPr>
          <p:cNvPr id="22549" name="Picture 21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8038" y="836613"/>
            <a:ext cx="2736850" cy="2736850"/>
          </a:xfrm>
          <a:prstGeom prst="rect">
            <a:avLst/>
          </a:prstGeom>
          <a:noFill/>
        </p:spPr>
      </p:pic>
      <p:pic>
        <p:nvPicPr>
          <p:cNvPr id="22555" name="Picture 27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2500" y="4365625"/>
            <a:ext cx="1584325" cy="1584325"/>
          </a:xfrm>
          <a:prstGeom prst="rect">
            <a:avLst/>
          </a:prstGeom>
          <a:noFill/>
        </p:spPr>
      </p:pic>
      <p:sp>
        <p:nvSpPr>
          <p:cNvPr id="22556" name="Rectangle 28"/>
          <p:cNvSpPr>
            <a:spLocks noChangeArrowheads="1"/>
          </p:cNvSpPr>
          <p:nvPr/>
        </p:nvSpPr>
        <p:spPr bwMode="auto">
          <a:xfrm>
            <a:off x="107950" y="1052513"/>
            <a:ext cx="647700" cy="5545137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2557" name="WordArt 29"/>
          <p:cNvSpPr>
            <a:spLocks noChangeArrowheads="1" noChangeShapeType="1" noTextEdit="1"/>
          </p:cNvSpPr>
          <p:nvPr/>
        </p:nvSpPr>
        <p:spPr bwMode="auto">
          <a:xfrm rot="5400000">
            <a:off x="-2097880" y="3599656"/>
            <a:ext cx="5040312" cy="523875"/>
          </a:xfrm>
          <a:prstGeom prst="rect">
            <a:avLst/>
          </a:prstGeom>
        </p:spPr>
        <p:txBody>
          <a:bodyPr vert="wordArtVert"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auto"/>
            <a:r>
              <a:rPr lang="cs-CZ" sz="3600" kern="10">
                <a:ln w="12700">
                  <a:solidFill>
                    <a:schemeClr val="bg1"/>
                  </a:solidFill>
                  <a:round/>
                  <a:headEnd/>
                  <a:tailEnd/>
                </a:ln>
                <a:solidFill>
                  <a:srgbClr val="003300"/>
                </a:solidFill>
                <a:effectLst>
                  <a:outerShdw dist="53882" dir="2700000" algn="ctr" rotWithShape="0">
                    <a:srgbClr val="CBCBCB">
                      <a:alpha val="80000"/>
                    </a:srgbClr>
                  </a:outerShdw>
                </a:effectLst>
                <a:latin typeface="Times New Roman"/>
                <a:cs typeface="Times New Roman"/>
              </a:rPr>
              <a:t>odměrný válec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2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2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22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253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253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5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253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25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2" grpId="0"/>
      <p:bldP spid="22533" grpId="0" build="p" animBg="1"/>
      <p:bldP spid="22535" grpId="0" build="p" animBg="1"/>
      <p:bldP spid="22537" grpId="0" build="p" animBg="1"/>
      <p:bldP spid="22538" grpId="0" build="p" animBg="1"/>
      <p:bldP spid="22556" grpId="0" animBg="1"/>
      <p:bldP spid="2255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35" name="Picture 39" descr="Sklenice piv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4149725"/>
            <a:ext cx="1871662" cy="1871663"/>
          </a:xfrm>
          <a:prstGeom prst="rect">
            <a:avLst/>
          </a:prstGeom>
          <a:noFill/>
        </p:spPr>
      </p:pic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260350"/>
            <a:ext cx="8388350" cy="647700"/>
          </a:xfrm>
          <a:noFill/>
        </p:spPr>
        <p:txBody>
          <a:bodyPr/>
          <a:lstStyle/>
          <a:p>
            <a:r>
              <a:rPr lang="cs-CZ" sz="4000" b="1">
                <a:solidFill>
                  <a:srgbClr val="FFFF00"/>
                </a:solidFill>
              </a:rPr>
              <a:t> Měříme na decilitry - dl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250825" y="981075"/>
            <a:ext cx="3557588" cy="695325"/>
          </a:xfrm>
          <a:solidFill>
            <a:schemeClr val="bg1"/>
          </a:solidFill>
        </p:spPr>
        <p:txBody>
          <a:bodyPr/>
          <a:lstStyle/>
          <a:p>
            <a:r>
              <a:rPr lang="cs-CZ" sz="2800" b="1">
                <a:solidFill>
                  <a:schemeClr val="folHlink"/>
                </a:solidFill>
              </a:rPr>
              <a:t>vodu - minerálku</a:t>
            </a:r>
          </a:p>
        </p:txBody>
      </p:sp>
      <p:sp>
        <p:nvSpPr>
          <p:cNvPr id="4109" name="Rectangle 13"/>
          <p:cNvSpPr>
            <a:spLocks noChangeArrowheads="1"/>
          </p:cNvSpPr>
          <p:nvPr/>
        </p:nvSpPr>
        <p:spPr bwMode="auto">
          <a:xfrm>
            <a:off x="2124075" y="3357563"/>
            <a:ext cx="180022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šťávu</a:t>
            </a:r>
          </a:p>
        </p:txBody>
      </p:sp>
      <p:sp>
        <p:nvSpPr>
          <p:cNvPr id="4112" name="Rectangle 16"/>
          <p:cNvSpPr>
            <a:spLocks noChangeArrowheads="1"/>
          </p:cNvSpPr>
          <p:nvPr/>
        </p:nvSpPr>
        <p:spPr bwMode="auto">
          <a:xfrm>
            <a:off x="6372225" y="1125538"/>
            <a:ext cx="25558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kávu</a:t>
            </a:r>
          </a:p>
        </p:txBody>
      </p:sp>
      <p:sp>
        <p:nvSpPr>
          <p:cNvPr id="4113" name="Rectangle 17"/>
          <p:cNvSpPr>
            <a:spLocks noChangeArrowheads="1"/>
          </p:cNvSpPr>
          <p:nvPr/>
        </p:nvSpPr>
        <p:spPr bwMode="auto">
          <a:xfrm>
            <a:off x="3924300" y="4005263"/>
            <a:ext cx="25558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mléko</a:t>
            </a:r>
          </a:p>
        </p:txBody>
      </p:sp>
      <p:sp>
        <p:nvSpPr>
          <p:cNvPr id="4126" name="Rectangle 30"/>
          <p:cNvSpPr>
            <a:spLocks noChangeArrowheads="1"/>
          </p:cNvSpPr>
          <p:nvPr/>
        </p:nvSpPr>
        <p:spPr bwMode="auto">
          <a:xfrm>
            <a:off x="4211638" y="1052513"/>
            <a:ext cx="1873250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čaj</a:t>
            </a:r>
          </a:p>
        </p:txBody>
      </p:sp>
      <p:pic>
        <p:nvPicPr>
          <p:cNvPr id="4128" name="Picture 3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6100" y="1844675"/>
            <a:ext cx="1828800" cy="1828800"/>
          </a:xfrm>
          <a:prstGeom prst="rect">
            <a:avLst/>
          </a:prstGeom>
          <a:noFill/>
        </p:spPr>
      </p:pic>
      <p:pic>
        <p:nvPicPr>
          <p:cNvPr id="4130" name="Picture 3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025" y="1773238"/>
            <a:ext cx="1828800" cy="1828800"/>
          </a:xfrm>
          <a:prstGeom prst="rect">
            <a:avLst/>
          </a:prstGeom>
          <a:noFill/>
        </p:spPr>
      </p:pic>
      <p:pic>
        <p:nvPicPr>
          <p:cNvPr id="4132" name="Picture 36" descr="Sklenice &amp;ccaron;erveného vín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388" y="4149725"/>
            <a:ext cx="1900237" cy="1900238"/>
          </a:xfrm>
          <a:prstGeom prst="rect">
            <a:avLst/>
          </a:prstGeom>
          <a:noFill/>
        </p:spPr>
      </p:pic>
      <p:sp>
        <p:nvSpPr>
          <p:cNvPr id="4133" name="Rectangle 37"/>
          <p:cNvSpPr>
            <a:spLocks noChangeArrowheads="1"/>
          </p:cNvSpPr>
          <p:nvPr/>
        </p:nvSpPr>
        <p:spPr bwMode="auto">
          <a:xfrm>
            <a:off x="539750" y="6021388"/>
            <a:ext cx="25558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alkohol</a:t>
            </a:r>
          </a:p>
        </p:txBody>
      </p:sp>
      <p:pic>
        <p:nvPicPr>
          <p:cNvPr id="4137" name="Picture 41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4652963"/>
            <a:ext cx="1828800" cy="1828800"/>
          </a:xfrm>
          <a:prstGeom prst="rect">
            <a:avLst/>
          </a:prstGeom>
          <a:noFill/>
        </p:spPr>
      </p:pic>
      <p:pic>
        <p:nvPicPr>
          <p:cNvPr id="4139" name="Picture 43" descr="Sklenice perlivé vod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188" y="1557338"/>
            <a:ext cx="1828800" cy="1828800"/>
          </a:xfrm>
          <a:prstGeom prst="rect">
            <a:avLst/>
          </a:prstGeom>
          <a:noFill/>
        </p:spPr>
      </p:pic>
      <p:pic>
        <p:nvPicPr>
          <p:cNvPr id="4141" name="Picture 45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39975" y="1557338"/>
            <a:ext cx="1828800" cy="1828800"/>
          </a:xfrm>
          <a:prstGeom prst="rect">
            <a:avLst/>
          </a:prstGeom>
          <a:noFill/>
        </p:spPr>
      </p:pic>
      <p:pic>
        <p:nvPicPr>
          <p:cNvPr id="4143" name="Picture 47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59563" y="4581525"/>
            <a:ext cx="1828800" cy="1828800"/>
          </a:xfrm>
          <a:prstGeom prst="rect">
            <a:avLst/>
          </a:prstGeom>
          <a:noFill/>
        </p:spPr>
      </p:pic>
      <p:sp>
        <p:nvSpPr>
          <p:cNvPr id="4144" name="Rectangle 48"/>
          <p:cNvSpPr>
            <a:spLocks noChangeArrowheads="1"/>
          </p:cNvSpPr>
          <p:nvPr/>
        </p:nvSpPr>
        <p:spPr bwMode="auto">
          <a:xfrm>
            <a:off x="6227763" y="4221163"/>
            <a:ext cx="25558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kakao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10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0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1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1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1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13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1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4101" grpId="0" build="p" animBg="1"/>
      <p:bldP spid="4109" grpId="0" build="p" animBg="1"/>
      <p:bldP spid="4112" grpId="0" build="p" animBg="1"/>
      <p:bldP spid="4113" grpId="0" build="p" animBg="1"/>
      <p:bldP spid="4126" grpId="0" build="p" animBg="1"/>
      <p:bldP spid="4133" grpId="0" build="p" animBg="1"/>
      <p:bldP spid="414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MH90037015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260350"/>
            <a:ext cx="2916237" cy="2916238"/>
          </a:xfrm>
          <a:prstGeom prst="rect">
            <a:avLst/>
          </a:prstGeom>
          <a:noFill/>
        </p:spPr>
      </p:pic>
      <p:sp>
        <p:nvSpPr>
          <p:cNvPr id="2150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051050" y="188913"/>
            <a:ext cx="6840538" cy="647700"/>
          </a:xfrm>
          <a:noFill/>
        </p:spPr>
        <p:txBody>
          <a:bodyPr/>
          <a:lstStyle/>
          <a:p>
            <a:r>
              <a:rPr lang="cs-CZ" sz="4000" b="1">
                <a:solidFill>
                  <a:srgbClr val="FFFF00"/>
                </a:solidFill>
              </a:rPr>
              <a:t> Měříme na litry - l</a:t>
            </a:r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2987675" y="836613"/>
            <a:ext cx="2476500" cy="695325"/>
          </a:xfrm>
          <a:solidFill>
            <a:schemeClr val="bg1"/>
          </a:solidFill>
        </p:spPr>
        <p:txBody>
          <a:bodyPr/>
          <a:lstStyle/>
          <a:p>
            <a:r>
              <a:rPr lang="cs-CZ" b="1">
                <a:solidFill>
                  <a:schemeClr val="folHlink"/>
                </a:solidFill>
              </a:rPr>
              <a:t>vodu</a:t>
            </a:r>
          </a:p>
        </p:txBody>
      </p:sp>
      <p:pic>
        <p:nvPicPr>
          <p:cNvPr id="2151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838" y="1412875"/>
            <a:ext cx="1828800" cy="1828800"/>
          </a:xfrm>
          <a:prstGeom prst="rect">
            <a:avLst/>
          </a:prstGeom>
          <a:noFill/>
        </p:spPr>
      </p:pic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2916238" y="3357563"/>
            <a:ext cx="38893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šťávu - mošt</a:t>
            </a:r>
          </a:p>
        </p:txBody>
      </p:sp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1835150" y="5805488"/>
            <a:ext cx="25558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olej</a:t>
            </a:r>
          </a:p>
        </p:txBody>
      </p:sp>
      <p:sp>
        <p:nvSpPr>
          <p:cNvPr id="21513" name="Rectangle 9"/>
          <p:cNvSpPr>
            <a:spLocks noChangeArrowheads="1"/>
          </p:cNvSpPr>
          <p:nvPr/>
        </p:nvSpPr>
        <p:spPr bwMode="auto">
          <a:xfrm>
            <a:off x="6300788" y="4005263"/>
            <a:ext cx="25558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mléko</a:t>
            </a:r>
          </a:p>
        </p:txBody>
      </p:sp>
      <p:sp>
        <p:nvSpPr>
          <p:cNvPr id="21514" name="Rectangle 10"/>
          <p:cNvSpPr>
            <a:spLocks noChangeArrowheads="1"/>
          </p:cNvSpPr>
          <p:nvPr/>
        </p:nvSpPr>
        <p:spPr bwMode="auto">
          <a:xfrm>
            <a:off x="6659563" y="981075"/>
            <a:ext cx="2124075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ocet</a:t>
            </a:r>
          </a:p>
        </p:txBody>
      </p:sp>
      <p:pic>
        <p:nvPicPr>
          <p:cNvPr id="21515" name="Picture 11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4724400"/>
            <a:ext cx="1828800" cy="1828800"/>
          </a:xfrm>
          <a:prstGeom prst="rect">
            <a:avLst/>
          </a:prstGeom>
          <a:noFill/>
        </p:spPr>
      </p:pic>
      <p:pic>
        <p:nvPicPr>
          <p:cNvPr id="21516" name="Picture 1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19925" y="1628775"/>
            <a:ext cx="1828800" cy="1828800"/>
          </a:xfrm>
          <a:prstGeom prst="rect">
            <a:avLst/>
          </a:prstGeom>
          <a:noFill/>
        </p:spPr>
      </p:pic>
      <p:pic>
        <p:nvPicPr>
          <p:cNvPr id="21517" name="Picture 13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163" y="4652963"/>
            <a:ext cx="1828800" cy="1828800"/>
          </a:xfrm>
          <a:prstGeom prst="rect">
            <a:avLst/>
          </a:prstGeom>
          <a:noFill/>
        </p:spPr>
      </p:pic>
      <p:pic>
        <p:nvPicPr>
          <p:cNvPr id="21518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950" y="4652963"/>
            <a:ext cx="1828800" cy="1828800"/>
          </a:xfrm>
          <a:prstGeom prst="rect">
            <a:avLst/>
          </a:prstGeom>
          <a:noFill/>
        </p:spPr>
      </p:pic>
      <p:pic>
        <p:nvPicPr>
          <p:cNvPr id="21519" name="Picture 15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8038" y="3933825"/>
            <a:ext cx="1828800" cy="1828800"/>
          </a:xfrm>
          <a:prstGeom prst="rect">
            <a:avLst/>
          </a:prstGeom>
          <a:noFill/>
        </p:spPr>
      </p:pic>
      <p:pic>
        <p:nvPicPr>
          <p:cNvPr id="21507" name="Picture 3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813" y="321310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50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5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5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5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5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5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15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15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  <p:bldP spid="21509" grpId="0" build="p" animBg="1"/>
      <p:bldP spid="21511" grpId="0" build="p" animBg="1"/>
      <p:bldP spid="21512" grpId="0" build="p" animBg="1"/>
      <p:bldP spid="21513" grpId="0" build="p" animBg="1"/>
      <p:bldP spid="2151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260350"/>
            <a:ext cx="7772400" cy="647700"/>
          </a:xfrm>
          <a:noFill/>
        </p:spPr>
        <p:txBody>
          <a:bodyPr/>
          <a:lstStyle/>
          <a:p>
            <a:r>
              <a:rPr lang="cs-CZ" sz="4000" b="1">
                <a:solidFill>
                  <a:srgbClr val="FFFF00"/>
                </a:solidFill>
              </a:rPr>
              <a:t>Měříme na hektolitry - hl</a:t>
            </a:r>
          </a:p>
        </p:txBody>
      </p:sp>
      <p:pic>
        <p:nvPicPr>
          <p:cNvPr id="19460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412875"/>
            <a:ext cx="1828800" cy="1828800"/>
          </a:xfrm>
          <a:prstGeom prst="rect">
            <a:avLst/>
          </a:prstGeom>
          <a:noFill/>
        </p:spPr>
      </p:pic>
      <p:pic>
        <p:nvPicPr>
          <p:cNvPr id="19461" name="Picture 5" descr="cisterny,doprava,nákladní auta,pr&amp;uring;mysl,tankery"/>
          <p:cNvPicPr>
            <a:picLocks noChangeAspect="1" noChangeArrowheads="1"/>
          </p:cNvPicPr>
          <p:nvPr/>
        </p:nvPicPr>
        <p:blipFill>
          <a:blip r:embed="rId3" cstate="print"/>
          <a:srcRect t="11629"/>
          <a:stretch>
            <a:fillRect/>
          </a:stretch>
        </p:blipFill>
        <p:spPr bwMode="auto">
          <a:xfrm>
            <a:off x="5508625" y="3429000"/>
            <a:ext cx="3095625" cy="2735263"/>
          </a:xfrm>
          <a:prstGeom prst="rect">
            <a:avLst/>
          </a:prstGeom>
          <a:noFill/>
        </p:spPr>
      </p:pic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4859338" y="5949950"/>
            <a:ext cx="3124200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naftu</a:t>
            </a:r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4211638" y="981075"/>
            <a:ext cx="3124200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benzín</a:t>
            </a:r>
          </a:p>
        </p:txBody>
      </p:sp>
      <p:pic>
        <p:nvPicPr>
          <p:cNvPr id="19465" name="Picture 9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1700213"/>
            <a:ext cx="3556000" cy="3556000"/>
          </a:xfrm>
          <a:prstGeom prst="rect">
            <a:avLst/>
          </a:prstGeom>
          <a:noFill/>
        </p:spPr>
      </p:pic>
      <p:sp>
        <p:nvSpPr>
          <p:cNvPr id="19467" name="Rectangle 11"/>
          <p:cNvSpPr>
            <a:spLocks noChangeArrowheads="1"/>
          </p:cNvSpPr>
          <p:nvPr/>
        </p:nvSpPr>
        <p:spPr bwMode="auto">
          <a:xfrm>
            <a:off x="827088" y="5445125"/>
            <a:ext cx="3124200" cy="695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vodu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46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46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4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46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62" grpId="0" build="p" animBg="1"/>
      <p:bldP spid="19463" grpId="0" build="p" animBg="1"/>
      <p:bldP spid="19467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684213" y="260350"/>
            <a:ext cx="81375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1"/>
          <a:lstStyle/>
          <a:p>
            <a:pPr algn="ctr"/>
            <a:r>
              <a:rPr lang="cs-CZ" sz="40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4000" b="1">
                <a:effectLst>
                  <a:outerShdw blurRad="38100" dist="38100" dir="2700000" algn="tl">
                    <a:srgbClr val="000000"/>
                  </a:outerShdw>
                </a:effectLst>
              </a:rPr>
              <a:t>Spoj, jak měříme:</a:t>
            </a: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3492500" y="1989138"/>
            <a:ext cx="2447925" cy="6953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mililitry</a:t>
            </a: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3492500" y="2781300"/>
            <a:ext cx="2447925" cy="6953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rgbClr val="FF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decilitry</a:t>
            </a:r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3492500" y="3597275"/>
            <a:ext cx="2447925" cy="6953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litry</a:t>
            </a:r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3492500" y="4437063"/>
            <a:ext cx="2447925" cy="6953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rgbClr val="FF99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hektolitry</a:t>
            </a:r>
          </a:p>
        </p:txBody>
      </p:sp>
      <p:pic>
        <p:nvPicPr>
          <p:cNvPr id="36873" name="Picture 9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908050"/>
            <a:ext cx="1655763" cy="1655763"/>
          </a:xfrm>
          <a:prstGeom prst="rect">
            <a:avLst/>
          </a:prstGeom>
          <a:noFill/>
        </p:spPr>
      </p:pic>
      <p:sp>
        <p:nvSpPr>
          <p:cNvPr id="36874" name="Rectangle 10"/>
          <p:cNvSpPr>
            <a:spLocks noChangeArrowheads="1"/>
          </p:cNvSpPr>
          <p:nvPr/>
        </p:nvSpPr>
        <p:spPr bwMode="auto">
          <a:xfrm>
            <a:off x="755650" y="2565400"/>
            <a:ext cx="1295400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20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parfém</a:t>
            </a:r>
          </a:p>
        </p:txBody>
      </p:sp>
      <p:pic>
        <p:nvPicPr>
          <p:cNvPr id="36875" name="Picture 11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488" y="836613"/>
            <a:ext cx="1828800" cy="1828800"/>
          </a:xfrm>
          <a:prstGeom prst="rect">
            <a:avLst/>
          </a:prstGeom>
          <a:noFill/>
        </p:spPr>
      </p:pic>
      <p:sp>
        <p:nvSpPr>
          <p:cNvPr id="36876" name="Rectangle 12"/>
          <p:cNvSpPr>
            <a:spLocks noChangeArrowheads="1"/>
          </p:cNvSpPr>
          <p:nvPr/>
        </p:nvSpPr>
        <p:spPr bwMode="auto">
          <a:xfrm>
            <a:off x="7308850" y="2563813"/>
            <a:ext cx="1295400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20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kávu</a:t>
            </a:r>
          </a:p>
        </p:txBody>
      </p:sp>
      <p:pic>
        <p:nvPicPr>
          <p:cNvPr id="36877" name="Picture 13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5825" y="3068638"/>
            <a:ext cx="1439863" cy="1439862"/>
          </a:xfrm>
          <a:prstGeom prst="rect">
            <a:avLst/>
          </a:prstGeom>
          <a:noFill/>
        </p:spPr>
      </p:pic>
      <p:sp>
        <p:nvSpPr>
          <p:cNvPr id="36878" name="Rectangle 14"/>
          <p:cNvSpPr>
            <a:spLocks noChangeArrowheads="1"/>
          </p:cNvSpPr>
          <p:nvPr/>
        </p:nvSpPr>
        <p:spPr bwMode="auto">
          <a:xfrm>
            <a:off x="7308850" y="4437063"/>
            <a:ext cx="1295400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20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mléko</a:t>
            </a:r>
          </a:p>
        </p:txBody>
      </p:sp>
      <p:pic>
        <p:nvPicPr>
          <p:cNvPr id="36879" name="Picture 15" descr="cisterny,doprava,nákladní auta,pr&amp;uring;mysl,tankery"/>
          <p:cNvPicPr>
            <a:picLocks noChangeAspect="1" noChangeArrowheads="1"/>
          </p:cNvPicPr>
          <p:nvPr/>
        </p:nvPicPr>
        <p:blipFill>
          <a:blip r:embed="rId5" cstate="print"/>
          <a:srcRect t="11629"/>
          <a:stretch>
            <a:fillRect/>
          </a:stretch>
        </p:blipFill>
        <p:spPr bwMode="auto">
          <a:xfrm>
            <a:off x="395288" y="3068638"/>
            <a:ext cx="1873250" cy="1655762"/>
          </a:xfrm>
          <a:prstGeom prst="rect">
            <a:avLst/>
          </a:prstGeom>
          <a:noFill/>
        </p:spPr>
      </p:pic>
      <p:sp>
        <p:nvSpPr>
          <p:cNvPr id="36880" name="Rectangle 16"/>
          <p:cNvSpPr>
            <a:spLocks noChangeArrowheads="1"/>
          </p:cNvSpPr>
          <p:nvPr/>
        </p:nvSpPr>
        <p:spPr bwMode="auto">
          <a:xfrm>
            <a:off x="611188" y="4652963"/>
            <a:ext cx="1295400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20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naftu</a:t>
            </a:r>
          </a:p>
        </p:txBody>
      </p:sp>
      <p:pic>
        <p:nvPicPr>
          <p:cNvPr id="36881" name="Picture 17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8313" y="5229225"/>
            <a:ext cx="1439862" cy="1439863"/>
          </a:xfrm>
          <a:prstGeom prst="rect">
            <a:avLst/>
          </a:prstGeom>
          <a:noFill/>
        </p:spPr>
      </p:pic>
      <p:sp>
        <p:nvSpPr>
          <p:cNvPr id="36882" name="Rectangle 18"/>
          <p:cNvSpPr>
            <a:spLocks noChangeArrowheads="1"/>
          </p:cNvSpPr>
          <p:nvPr/>
        </p:nvSpPr>
        <p:spPr bwMode="auto">
          <a:xfrm>
            <a:off x="1547813" y="6237288"/>
            <a:ext cx="1295400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20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léky</a:t>
            </a:r>
          </a:p>
        </p:txBody>
      </p:sp>
      <p:pic>
        <p:nvPicPr>
          <p:cNvPr id="36883" name="Picture 19" descr="MH90037015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388" y="4941888"/>
            <a:ext cx="1692275" cy="1692275"/>
          </a:xfrm>
          <a:prstGeom prst="rect">
            <a:avLst/>
          </a:prstGeom>
          <a:noFill/>
        </p:spPr>
      </p:pic>
      <p:sp>
        <p:nvSpPr>
          <p:cNvPr id="36884" name="Rectangle 20"/>
          <p:cNvSpPr>
            <a:spLocks noChangeArrowheads="1"/>
          </p:cNvSpPr>
          <p:nvPr/>
        </p:nvSpPr>
        <p:spPr bwMode="auto">
          <a:xfrm>
            <a:off x="6011863" y="6237288"/>
            <a:ext cx="1295400" cy="4318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20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vodu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687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68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687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68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688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68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68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68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688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6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688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68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686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687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68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687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68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687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68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/>
      <p:bldP spid="36869" grpId="0" build="p" animBg="1"/>
      <p:bldP spid="36870" grpId="0" build="p" animBg="1"/>
      <p:bldP spid="36871" grpId="0" build="p" animBg="1"/>
      <p:bldP spid="36872" grpId="0" build="p" animBg="1"/>
      <p:bldP spid="36874" grpId="0" build="p" animBg="1"/>
      <p:bldP spid="36876" grpId="0" build="p" animBg="1"/>
      <p:bldP spid="36878" grpId="0" build="p" animBg="1"/>
      <p:bldP spid="36880" grpId="0" build="p" animBg="1"/>
      <p:bldP spid="36882" grpId="0" build="p" animBg="1"/>
      <p:bldP spid="3688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ChangeArrowheads="1"/>
          </p:cNvSpPr>
          <p:nvPr/>
        </p:nvSpPr>
        <p:spPr bwMode="auto">
          <a:xfrm>
            <a:off x="179388" y="2060575"/>
            <a:ext cx="6265862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9219" name="WordArt 3"/>
          <p:cNvSpPr>
            <a:spLocks noChangeArrowheads="1" noChangeShapeType="1" noTextEdit="1"/>
          </p:cNvSpPr>
          <p:nvPr/>
        </p:nvSpPr>
        <p:spPr bwMode="auto">
          <a:xfrm>
            <a:off x="755650" y="2276475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ml = 0,001 l</a:t>
            </a:r>
          </a:p>
        </p:txBody>
      </p:sp>
      <p:sp>
        <p:nvSpPr>
          <p:cNvPr id="9220" name="AutoShape 4"/>
          <p:cNvSpPr>
            <a:spLocks noChangeArrowheads="1"/>
          </p:cNvSpPr>
          <p:nvPr/>
        </p:nvSpPr>
        <p:spPr bwMode="auto">
          <a:xfrm>
            <a:off x="250825" y="50133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9221" name="WordArt 5"/>
          <p:cNvSpPr>
            <a:spLocks noChangeArrowheads="1" noChangeShapeType="1" noTextEdit="1"/>
          </p:cNvSpPr>
          <p:nvPr/>
        </p:nvSpPr>
        <p:spPr bwMode="auto">
          <a:xfrm>
            <a:off x="539750" y="5229225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10 ml = 0,01 l</a:t>
            </a:r>
          </a:p>
        </p:txBody>
      </p:sp>
      <p:sp>
        <p:nvSpPr>
          <p:cNvPr id="9222" name="AutoShape 6"/>
          <p:cNvSpPr>
            <a:spLocks noChangeArrowheads="1"/>
          </p:cNvSpPr>
          <p:nvPr/>
        </p:nvSpPr>
        <p:spPr bwMode="auto">
          <a:xfrm>
            <a:off x="0" y="3500438"/>
            <a:ext cx="6265863" cy="1008062"/>
          </a:xfrm>
          <a:prstGeom prst="flowChartAlternateProcess">
            <a:avLst/>
          </a:prstGeom>
          <a:solidFill>
            <a:schemeClr val="tx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9223" name="WordArt 7"/>
          <p:cNvSpPr>
            <a:spLocks noChangeArrowheads="1" noChangeShapeType="1" noTextEdit="1"/>
          </p:cNvSpPr>
          <p:nvPr/>
        </p:nvSpPr>
        <p:spPr bwMode="auto">
          <a:xfrm>
            <a:off x="468313" y="3716338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l = 0,01 hl</a:t>
            </a:r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323850" y="404813"/>
            <a:ext cx="6192838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9225" name="WordArt 9"/>
          <p:cNvSpPr>
            <a:spLocks noChangeArrowheads="1" noChangeShapeType="1" noTextEdit="1"/>
          </p:cNvSpPr>
          <p:nvPr/>
        </p:nvSpPr>
        <p:spPr bwMode="auto">
          <a:xfrm>
            <a:off x="836613" y="549275"/>
            <a:ext cx="4997450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 to správně?</a:t>
            </a:r>
          </a:p>
        </p:txBody>
      </p:sp>
      <p:pic>
        <p:nvPicPr>
          <p:cNvPr id="9230" name="Picture 1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2132013"/>
            <a:ext cx="1296987" cy="1296987"/>
          </a:xfrm>
          <a:prstGeom prst="rect">
            <a:avLst/>
          </a:prstGeom>
          <a:noFill/>
        </p:spPr>
      </p:pic>
      <p:pic>
        <p:nvPicPr>
          <p:cNvPr id="9231" name="Picture 1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3355975"/>
            <a:ext cx="1296987" cy="1296988"/>
          </a:xfrm>
          <a:prstGeom prst="rect">
            <a:avLst/>
          </a:prstGeom>
          <a:noFill/>
        </p:spPr>
      </p:pic>
      <p:pic>
        <p:nvPicPr>
          <p:cNvPr id="9232" name="Picture 1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4579938"/>
            <a:ext cx="1296987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921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70" decel="100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770" decel="100000"/>
                                        <p:tgtEl>
                                          <p:spTgt spid="92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6" dur="77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77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92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nimBg="1"/>
      <p:bldP spid="9219" grpId="0" animBg="1"/>
      <p:bldP spid="9220" grpId="0" animBg="1"/>
      <p:bldP spid="9221" grpId="0" animBg="1"/>
      <p:bldP spid="9222" grpId="0" animBg="1"/>
      <p:bldP spid="92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395288" y="404813"/>
            <a:ext cx="7993062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7171" name="WordArt 3"/>
          <p:cNvSpPr>
            <a:spLocks noChangeArrowheads="1" noChangeShapeType="1" noTextEdit="1"/>
          </p:cNvSpPr>
          <p:nvPr/>
        </p:nvSpPr>
        <p:spPr bwMode="auto">
          <a:xfrm>
            <a:off x="908050" y="549275"/>
            <a:ext cx="7119938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JEDNOTKY OBJEMU</a:t>
            </a:r>
          </a:p>
        </p:txBody>
      </p:sp>
      <p:sp>
        <p:nvSpPr>
          <p:cNvPr id="7172" name="AutoShape 4"/>
          <p:cNvSpPr>
            <a:spLocks noChangeArrowheads="1"/>
          </p:cNvSpPr>
          <p:nvPr/>
        </p:nvSpPr>
        <p:spPr bwMode="auto">
          <a:xfrm>
            <a:off x="250825" y="2060575"/>
            <a:ext cx="6265863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7173" name="WordArt 5"/>
          <p:cNvSpPr>
            <a:spLocks noChangeArrowheads="1" noChangeShapeType="1" noTextEdit="1"/>
          </p:cNvSpPr>
          <p:nvPr/>
        </p:nvSpPr>
        <p:spPr bwMode="auto">
          <a:xfrm>
            <a:off x="827088" y="227647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l = 1 000 ml</a:t>
            </a:r>
          </a:p>
        </p:txBody>
      </p:sp>
      <p:sp>
        <p:nvSpPr>
          <p:cNvPr id="7174" name="AutoShape 6"/>
          <p:cNvSpPr>
            <a:spLocks noChangeArrowheads="1"/>
          </p:cNvSpPr>
          <p:nvPr/>
        </p:nvSpPr>
        <p:spPr bwMode="auto">
          <a:xfrm>
            <a:off x="323850" y="50133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7175" name="WordArt 7"/>
          <p:cNvSpPr>
            <a:spLocks noChangeArrowheads="1" noChangeShapeType="1" noTextEdit="1"/>
          </p:cNvSpPr>
          <p:nvPr/>
        </p:nvSpPr>
        <p:spPr bwMode="auto">
          <a:xfrm>
            <a:off x="611188" y="52292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de-DE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hl = 100 000 ml</a:t>
            </a:r>
            <a:endParaRPr lang="cs-CZ" sz="3600" i="1" kern="10">
              <a:ln w="9525">
                <a:solidFill>
                  <a:srgbClr val="808080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D1C39F"/>
                  </a:gs>
                  <a:gs pos="17501">
                    <a:srgbClr val="F0EBD5"/>
                  </a:gs>
                  <a:gs pos="50000">
                    <a:srgbClr val="FFEFD1"/>
                  </a:gs>
                  <a:gs pos="82500">
                    <a:srgbClr val="F0EBD5"/>
                  </a:gs>
                  <a:gs pos="100000">
                    <a:srgbClr val="D1C39F"/>
                  </a:gs>
                </a:gsLst>
                <a:lin ang="5400000" scaled="1"/>
              </a:gra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7176" name="AutoShape 8"/>
          <p:cNvSpPr>
            <a:spLocks noChangeArrowheads="1"/>
          </p:cNvSpPr>
          <p:nvPr/>
        </p:nvSpPr>
        <p:spPr bwMode="auto">
          <a:xfrm>
            <a:off x="395288" y="3500438"/>
            <a:ext cx="6265862" cy="1008062"/>
          </a:xfrm>
          <a:prstGeom prst="flowChartAlternateProcess">
            <a:avLst/>
          </a:prstGeom>
          <a:solidFill>
            <a:schemeClr val="tx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7177" name="WordArt 9"/>
          <p:cNvSpPr>
            <a:spLocks noChangeArrowheads="1" noChangeShapeType="1" noTextEdit="1"/>
          </p:cNvSpPr>
          <p:nvPr/>
        </p:nvSpPr>
        <p:spPr bwMode="auto">
          <a:xfrm>
            <a:off x="684213" y="3716338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hl = 100 l</a:t>
            </a:r>
          </a:p>
        </p:txBody>
      </p:sp>
      <p:pic>
        <p:nvPicPr>
          <p:cNvPr id="7183" name="Picture 1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2132013"/>
            <a:ext cx="1296987" cy="1296987"/>
          </a:xfrm>
          <a:prstGeom prst="rect">
            <a:avLst/>
          </a:prstGeom>
          <a:noFill/>
        </p:spPr>
      </p:pic>
      <p:pic>
        <p:nvPicPr>
          <p:cNvPr id="7184" name="Picture 1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3357563"/>
            <a:ext cx="1296987" cy="1296987"/>
          </a:xfrm>
          <a:prstGeom prst="rect">
            <a:avLst/>
          </a:prstGeom>
          <a:noFill/>
        </p:spPr>
      </p:pic>
      <p:pic>
        <p:nvPicPr>
          <p:cNvPr id="7185" name="Picture 17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4579938"/>
            <a:ext cx="1296987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717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70" decel="100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770" decel="100000"/>
                                        <p:tgtEl>
                                          <p:spTgt spid="717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6" dur="77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77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717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animBg="1"/>
      <p:bldP spid="7173" grpId="0" animBg="1"/>
      <p:bldP spid="7174" grpId="0" animBg="1"/>
      <p:bldP spid="7175" grpId="0" animBg="1"/>
      <p:bldP spid="7176" grpId="0" animBg="1"/>
      <p:bldP spid="717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ChangeArrowheads="1"/>
          </p:cNvSpPr>
          <p:nvPr/>
        </p:nvSpPr>
        <p:spPr bwMode="auto">
          <a:xfrm>
            <a:off x="250825" y="2060575"/>
            <a:ext cx="6265863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11267" name="WordArt 3"/>
          <p:cNvSpPr>
            <a:spLocks noChangeArrowheads="1" noChangeShapeType="1" noTextEdit="1"/>
          </p:cNvSpPr>
          <p:nvPr/>
        </p:nvSpPr>
        <p:spPr bwMode="auto">
          <a:xfrm>
            <a:off x="827088" y="227647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100 ml = 0,001 hl</a:t>
            </a:r>
          </a:p>
        </p:txBody>
      </p:sp>
      <p:sp>
        <p:nvSpPr>
          <p:cNvPr id="11268" name="AutoShape 4"/>
          <p:cNvSpPr>
            <a:spLocks noChangeArrowheads="1"/>
          </p:cNvSpPr>
          <p:nvPr/>
        </p:nvSpPr>
        <p:spPr bwMode="auto">
          <a:xfrm>
            <a:off x="323850" y="50133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11269" name="WordArt 5"/>
          <p:cNvSpPr>
            <a:spLocks noChangeArrowheads="1" noChangeShapeType="1" noTextEdit="1"/>
          </p:cNvSpPr>
          <p:nvPr/>
        </p:nvSpPr>
        <p:spPr bwMode="auto">
          <a:xfrm>
            <a:off x="611188" y="52292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1000 ml = 1 l</a:t>
            </a:r>
          </a:p>
        </p:txBody>
      </p:sp>
      <p:sp>
        <p:nvSpPr>
          <p:cNvPr id="11270" name="AutoShape 6"/>
          <p:cNvSpPr>
            <a:spLocks noChangeArrowheads="1"/>
          </p:cNvSpPr>
          <p:nvPr/>
        </p:nvSpPr>
        <p:spPr bwMode="auto">
          <a:xfrm>
            <a:off x="250825" y="3500438"/>
            <a:ext cx="6265863" cy="1008062"/>
          </a:xfrm>
          <a:prstGeom prst="flowChartAlternateProcess">
            <a:avLst/>
          </a:prstGeom>
          <a:solidFill>
            <a:schemeClr val="tx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11271" name="WordArt 7"/>
          <p:cNvSpPr>
            <a:spLocks noChangeArrowheads="1" noChangeShapeType="1" noTextEdit="1"/>
          </p:cNvSpPr>
          <p:nvPr/>
        </p:nvSpPr>
        <p:spPr bwMode="auto">
          <a:xfrm>
            <a:off x="539750" y="3716338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100 l = 1 hl</a:t>
            </a: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395288" y="404813"/>
            <a:ext cx="6192837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11273" name="WordArt 9"/>
          <p:cNvSpPr>
            <a:spLocks noChangeArrowheads="1" noChangeShapeType="1" noTextEdit="1"/>
          </p:cNvSpPr>
          <p:nvPr/>
        </p:nvSpPr>
        <p:spPr bwMode="auto">
          <a:xfrm>
            <a:off x="900113" y="549275"/>
            <a:ext cx="4997450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 to správně?</a:t>
            </a:r>
          </a:p>
        </p:txBody>
      </p:sp>
      <p:pic>
        <p:nvPicPr>
          <p:cNvPr id="11277" name="Picture 1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2132013"/>
            <a:ext cx="1296987" cy="1296987"/>
          </a:xfrm>
          <a:prstGeom prst="rect">
            <a:avLst/>
          </a:prstGeom>
          <a:noFill/>
        </p:spPr>
      </p:pic>
      <p:pic>
        <p:nvPicPr>
          <p:cNvPr id="11278" name="Picture 1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3355975"/>
            <a:ext cx="1296987" cy="1296988"/>
          </a:xfrm>
          <a:prstGeom prst="rect">
            <a:avLst/>
          </a:prstGeom>
          <a:noFill/>
        </p:spPr>
      </p:pic>
      <p:pic>
        <p:nvPicPr>
          <p:cNvPr id="11279" name="Picture 1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4579938"/>
            <a:ext cx="1296987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1126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70" decel="100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770" decel="100000"/>
                                        <p:tgtEl>
                                          <p:spTgt spid="1127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6" dur="77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77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1126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  <p:bldP spid="11267" grpId="0" animBg="1"/>
      <p:bldP spid="11268" grpId="0" animBg="1"/>
      <p:bldP spid="11269" grpId="0" animBg="1"/>
      <p:bldP spid="11270" grpId="0" animBg="1"/>
      <p:bldP spid="1127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188913"/>
            <a:ext cx="4103687" cy="1143000"/>
          </a:xfrm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Převeď na decilitry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628775"/>
            <a:ext cx="3995738" cy="576263"/>
          </a:xfrm>
          <a:solidFill>
            <a:srgbClr val="FFCC66"/>
          </a:solidFill>
        </p:spPr>
        <p:txBody>
          <a:bodyPr/>
          <a:lstStyle/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rgbClr val="008000"/>
                </a:solidFill>
              </a:rPr>
              <a:t>0,2 l vody</a:t>
            </a:r>
          </a:p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26628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2 dl</a:t>
            </a:r>
          </a:p>
        </p:txBody>
      </p:sp>
      <p:sp>
        <p:nvSpPr>
          <p:cNvPr id="26629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  <a:latin typeface="Arial" charset="0"/>
              </a:rPr>
              <a:t>40 dl</a:t>
            </a:r>
          </a:p>
        </p:txBody>
      </p:sp>
      <p:sp>
        <p:nvSpPr>
          <p:cNvPr id="26630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25 dl</a:t>
            </a:r>
          </a:p>
        </p:txBody>
      </p:sp>
      <p:sp>
        <p:nvSpPr>
          <p:cNvPr id="26631" name="Oval 7"/>
          <p:cNvSpPr>
            <a:spLocks noChangeArrowheads="1"/>
          </p:cNvSpPr>
          <p:nvPr/>
        </p:nvSpPr>
        <p:spPr bwMode="auto">
          <a:xfrm>
            <a:off x="4067175" y="2276475"/>
            <a:ext cx="2881313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0,2</a:t>
            </a:r>
            <a:r>
              <a:rPr lang="cs-CZ" sz="5400" b="1">
                <a:solidFill>
                  <a:schemeClr val="bg1"/>
                </a:solidFill>
                <a:latin typeface="Arial" charset="0"/>
              </a:rPr>
              <a:t> </a:t>
            </a:r>
            <a:r>
              <a:rPr lang="cs-CZ" sz="5400" b="1" baseline="30000">
                <a:solidFill>
                  <a:schemeClr val="bg1"/>
                </a:solidFill>
                <a:latin typeface="Arial" charset="0"/>
              </a:rPr>
              <a:t>.</a:t>
            </a:r>
            <a:r>
              <a:rPr lang="cs-CZ" sz="4400" b="1">
                <a:solidFill>
                  <a:schemeClr val="bg1"/>
                </a:solidFill>
                <a:latin typeface="Arial" charset="0"/>
              </a:rPr>
              <a:t> 10</a:t>
            </a:r>
          </a:p>
        </p:txBody>
      </p:sp>
      <p:sp>
        <p:nvSpPr>
          <p:cNvPr id="26632" name="Oval 8"/>
          <p:cNvSpPr>
            <a:spLocks noChangeArrowheads="1"/>
          </p:cNvSpPr>
          <p:nvPr/>
        </p:nvSpPr>
        <p:spPr bwMode="auto">
          <a:xfrm>
            <a:off x="1547813" y="2997200"/>
            <a:ext cx="2881312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6633" name="AutoShape 9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26634" name="WordArt 10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l = 10 dl</a:t>
            </a:r>
          </a:p>
        </p:txBody>
      </p:sp>
      <p:pic>
        <p:nvPicPr>
          <p:cNvPr id="26639" name="Picture 15" descr="Sklenice perlivé vody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659563" y="476250"/>
            <a:ext cx="1828800" cy="1828800"/>
          </a:xfrm>
          <a:noFill/>
          <a:ln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2663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animBg="1"/>
      <p:bldP spid="26629" grpId="0" animBg="1"/>
      <p:bldP spid="26629" grpId="1" animBg="1"/>
      <p:bldP spid="26630" grpId="0" animBg="1"/>
      <p:bldP spid="26630" grpId="1" animBg="1"/>
      <p:bldP spid="26631" grpId="0" animBg="1"/>
      <p:bldP spid="26632" grpId="0" animBg="1"/>
      <p:bldP spid="26633" grpId="0" animBg="1"/>
      <p:bldP spid="2663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title"/>
          </p:nvPr>
        </p:nvSpPr>
        <p:spPr>
          <a:xfrm>
            <a:off x="3095625" y="307975"/>
            <a:ext cx="4321175" cy="1308100"/>
          </a:xfrm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Převeď na decilitry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3141663"/>
            <a:ext cx="4392612" cy="654050"/>
          </a:xfrm>
          <a:solidFill>
            <a:srgbClr val="3399FF"/>
          </a:solidFill>
        </p:spPr>
        <p:txBody>
          <a:bodyPr/>
          <a:lstStyle/>
          <a:p>
            <a:pPr>
              <a:buClr>
                <a:srgbClr val="FF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1,5 l šťávy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27654" name="Oval 6"/>
          <p:cNvSpPr>
            <a:spLocks noChangeArrowheads="1"/>
          </p:cNvSpPr>
          <p:nvPr/>
        </p:nvSpPr>
        <p:spPr bwMode="auto">
          <a:xfrm>
            <a:off x="357188" y="5589588"/>
            <a:ext cx="2881312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  <a:latin typeface="Arial" charset="0"/>
              </a:rPr>
              <a:t>10,5 dl</a:t>
            </a:r>
          </a:p>
        </p:txBody>
      </p:sp>
      <p:sp>
        <p:nvSpPr>
          <p:cNvPr id="27655" name="Oval 7"/>
          <p:cNvSpPr>
            <a:spLocks noChangeArrowheads="1"/>
          </p:cNvSpPr>
          <p:nvPr/>
        </p:nvSpPr>
        <p:spPr bwMode="auto">
          <a:xfrm>
            <a:off x="3308350" y="5516563"/>
            <a:ext cx="2881313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  <a:latin typeface="Arial" charset="0"/>
              </a:rPr>
              <a:t>15 dl</a:t>
            </a:r>
          </a:p>
        </p:txBody>
      </p:sp>
      <p:sp>
        <p:nvSpPr>
          <p:cNvPr id="27656" name="Oval 8"/>
          <p:cNvSpPr>
            <a:spLocks noChangeArrowheads="1"/>
          </p:cNvSpPr>
          <p:nvPr/>
        </p:nvSpPr>
        <p:spPr bwMode="auto">
          <a:xfrm>
            <a:off x="6262688" y="5516563"/>
            <a:ext cx="2881312" cy="1008062"/>
          </a:xfrm>
          <a:prstGeom prst="ellipse">
            <a:avLst/>
          </a:prstGeom>
          <a:solidFill>
            <a:srgbClr val="FFCC66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FF3399"/>
                </a:solidFill>
                <a:latin typeface="Arial" charset="0"/>
              </a:rPr>
              <a:t>1,5 dl</a:t>
            </a:r>
          </a:p>
        </p:txBody>
      </p:sp>
      <p:sp>
        <p:nvSpPr>
          <p:cNvPr id="27657" name="Oval 9"/>
          <p:cNvSpPr>
            <a:spLocks noChangeArrowheads="1"/>
          </p:cNvSpPr>
          <p:nvPr/>
        </p:nvSpPr>
        <p:spPr bwMode="auto">
          <a:xfrm>
            <a:off x="5148263" y="2852738"/>
            <a:ext cx="3600450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27658" name="Oval 10"/>
          <p:cNvSpPr>
            <a:spLocks noChangeArrowheads="1"/>
          </p:cNvSpPr>
          <p:nvPr/>
        </p:nvSpPr>
        <p:spPr bwMode="auto">
          <a:xfrm>
            <a:off x="4787900" y="1557338"/>
            <a:ext cx="4067175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1,5 . 10</a:t>
            </a:r>
          </a:p>
        </p:txBody>
      </p:sp>
      <p:sp>
        <p:nvSpPr>
          <p:cNvPr id="27659" name="AutoShape 11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pic>
        <p:nvPicPr>
          <p:cNvPr id="27663" name="Picture 15" descr="Zobrazit podrobnosti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188" y="908050"/>
            <a:ext cx="1828800" cy="1828800"/>
          </a:xfrm>
          <a:noFill/>
          <a:ln/>
        </p:spPr>
      </p:pic>
      <p:sp>
        <p:nvSpPr>
          <p:cNvPr id="27664" name="WordArt 16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l = 10 dl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2766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2766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 animBg="1"/>
      <p:bldP spid="27654" grpId="1" animBg="1"/>
      <p:bldP spid="27655" grpId="0" animBg="1"/>
      <p:bldP spid="27656" grpId="0" animBg="1"/>
      <p:bldP spid="27656" grpId="1" animBg="1"/>
      <p:bldP spid="27657" grpId="0" animBg="1"/>
      <p:bldP spid="27658" grpId="0" animBg="1"/>
      <p:bldP spid="27659" grpId="0" animBg="1"/>
      <p:bldP spid="2766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85" name="Picture 13" descr="MH900370154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3095625" cy="3095625"/>
          </a:xfrm>
          <a:noFill/>
          <a:ln/>
        </p:spPr>
      </p:pic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275" y="333375"/>
            <a:ext cx="4259263" cy="1143000"/>
          </a:xfrm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Převeď na decilitry</a:t>
            </a:r>
          </a:p>
        </p:txBody>
      </p:sp>
      <p:sp>
        <p:nvSpPr>
          <p:cNvPr id="28675" name="Oval 3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rgbClr val="33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152,3 cl</a:t>
            </a:r>
          </a:p>
        </p:txBody>
      </p:sp>
      <p:sp>
        <p:nvSpPr>
          <p:cNvPr id="28676" name="Oval 4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33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1523 cl</a:t>
            </a:r>
          </a:p>
        </p:txBody>
      </p:sp>
      <p:sp>
        <p:nvSpPr>
          <p:cNvPr id="28677" name="Oval 5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15,23 cl</a:t>
            </a:r>
          </a:p>
        </p:txBody>
      </p:sp>
      <p:sp>
        <p:nvSpPr>
          <p:cNvPr id="28678" name="Oval 6"/>
          <p:cNvSpPr>
            <a:spLocks noChangeArrowheads="1"/>
          </p:cNvSpPr>
          <p:nvPr/>
        </p:nvSpPr>
        <p:spPr bwMode="auto">
          <a:xfrm>
            <a:off x="5940425" y="2924175"/>
            <a:ext cx="2881313" cy="1008063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8679" name="Oval 7"/>
          <p:cNvSpPr>
            <a:spLocks noChangeArrowheads="1"/>
          </p:cNvSpPr>
          <p:nvPr/>
        </p:nvSpPr>
        <p:spPr bwMode="auto">
          <a:xfrm>
            <a:off x="5867400" y="1773238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1,523 . 10</a:t>
            </a:r>
          </a:p>
        </p:txBody>
      </p:sp>
      <p:sp>
        <p:nvSpPr>
          <p:cNvPr id="28680" name="AutoShape 8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28683" name="Rectangle 11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3357563"/>
            <a:ext cx="4038600" cy="681037"/>
          </a:xfrm>
          <a:solidFill>
            <a:srgbClr val="3399FF"/>
          </a:solidFill>
        </p:spPr>
        <p:txBody>
          <a:bodyPr/>
          <a:lstStyle/>
          <a:p>
            <a:pPr>
              <a:buClr>
                <a:srgbClr val="00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1,523 l vody</a:t>
            </a:r>
          </a:p>
          <a:p>
            <a:endParaRPr lang="cs-CZ">
              <a:solidFill>
                <a:schemeClr val="bg1"/>
              </a:solidFill>
            </a:endParaRPr>
          </a:p>
        </p:txBody>
      </p:sp>
      <p:sp>
        <p:nvSpPr>
          <p:cNvPr id="28686" name="WordArt 14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l = 10 dl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2868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2868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animBg="1"/>
      <p:bldP spid="28675" grpId="1" animBg="1"/>
      <p:bldP spid="28676" grpId="0" animBg="1"/>
      <p:bldP spid="28676" grpId="1" animBg="1"/>
      <p:bldP spid="28677" grpId="0" animBg="1"/>
      <p:bldP spid="28678" grpId="0" animBg="1"/>
      <p:bldP spid="28679" grpId="0" animBg="1"/>
      <p:bldP spid="28680" grpId="0" animBg="1"/>
      <p:bldP spid="2868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787900" y="404813"/>
            <a:ext cx="4175125" cy="1143000"/>
          </a:xfrm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Převeď na decilitry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3108325"/>
            <a:ext cx="4402138" cy="590550"/>
          </a:xfrm>
          <a:solidFill>
            <a:srgbClr val="FFCC66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rgbClr val="008000"/>
                </a:solidFill>
              </a:rPr>
              <a:t>12,582 l oleje</a:t>
            </a:r>
          </a:p>
          <a:p>
            <a:endParaRPr lang="cs-CZ">
              <a:solidFill>
                <a:srgbClr val="008000"/>
              </a:solidFill>
            </a:endParaRPr>
          </a:p>
        </p:txBody>
      </p:sp>
      <p:sp>
        <p:nvSpPr>
          <p:cNvPr id="29700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  <a:latin typeface="Arial" charset="0"/>
              </a:rPr>
              <a:t>1,2582 dl</a:t>
            </a:r>
          </a:p>
        </p:txBody>
      </p:sp>
      <p:sp>
        <p:nvSpPr>
          <p:cNvPr id="29701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  <a:latin typeface="Arial" charset="0"/>
              </a:rPr>
              <a:t>125,82 dl</a:t>
            </a:r>
          </a:p>
        </p:txBody>
      </p:sp>
      <p:sp>
        <p:nvSpPr>
          <p:cNvPr id="29702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  <a:latin typeface="Arial" charset="0"/>
              </a:rPr>
              <a:t> 12582 dl</a:t>
            </a:r>
          </a:p>
        </p:txBody>
      </p:sp>
      <p:sp>
        <p:nvSpPr>
          <p:cNvPr id="29703" name="Oval 7"/>
          <p:cNvSpPr>
            <a:spLocks noChangeArrowheads="1"/>
          </p:cNvSpPr>
          <p:nvPr/>
        </p:nvSpPr>
        <p:spPr bwMode="auto">
          <a:xfrm>
            <a:off x="5867400" y="29241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9704" name="Oval 8"/>
          <p:cNvSpPr>
            <a:spLocks noChangeArrowheads="1"/>
          </p:cNvSpPr>
          <p:nvPr/>
        </p:nvSpPr>
        <p:spPr bwMode="auto">
          <a:xfrm>
            <a:off x="5076825" y="1844675"/>
            <a:ext cx="3600450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12,582 . 10</a:t>
            </a:r>
          </a:p>
        </p:txBody>
      </p:sp>
      <p:sp>
        <p:nvSpPr>
          <p:cNvPr id="29705" name="AutoShape 9"/>
          <p:cNvSpPr>
            <a:spLocks noChangeArrowheads="1"/>
          </p:cNvSpPr>
          <p:nvPr/>
        </p:nvSpPr>
        <p:spPr bwMode="auto">
          <a:xfrm>
            <a:off x="1403350" y="4149725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pic>
        <p:nvPicPr>
          <p:cNvPr id="29709" name="Picture 13" descr="Zobrazit podrobnosti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2988" y="765175"/>
            <a:ext cx="1828800" cy="1828800"/>
          </a:xfrm>
        </p:spPr>
      </p:pic>
      <p:sp>
        <p:nvSpPr>
          <p:cNvPr id="29710" name="WordArt 14"/>
          <p:cNvSpPr>
            <a:spLocks noChangeArrowheads="1" noChangeShapeType="1" noTextEdit="1"/>
          </p:cNvSpPr>
          <p:nvPr/>
        </p:nvSpPr>
        <p:spPr bwMode="auto">
          <a:xfrm>
            <a:off x="1763713" y="43656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l = 10 dl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297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2971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0" grpId="0" animBg="1"/>
      <p:bldP spid="29700" grpId="1" animBg="1"/>
      <p:bldP spid="29701" grpId="0" animBg="1"/>
      <p:bldP spid="29702" grpId="0" animBg="1"/>
      <p:bldP spid="29702" grpId="1" animBg="1"/>
      <p:bldP spid="29703" grpId="0" animBg="1"/>
      <p:bldP spid="29704" grpId="0" animBg="1"/>
      <p:bldP spid="29705" grpId="0" animBg="1"/>
      <p:bldP spid="297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859338" y="260350"/>
            <a:ext cx="4105275" cy="1143000"/>
          </a:xfrm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Převeď na decilitry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3141663"/>
            <a:ext cx="3635375" cy="720725"/>
          </a:xfrm>
          <a:solidFill>
            <a:srgbClr val="FF9900"/>
          </a:solidFill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18,258 l mléka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30725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99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  <a:latin typeface="Arial" charset="0"/>
              </a:rPr>
              <a:t>1,8258 dl</a:t>
            </a:r>
          </a:p>
        </p:txBody>
      </p:sp>
      <p:sp>
        <p:nvSpPr>
          <p:cNvPr id="3072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  <a:latin typeface="Arial" charset="0"/>
              </a:rPr>
              <a:t>182,58 dl</a:t>
            </a:r>
          </a:p>
        </p:txBody>
      </p:sp>
      <p:sp>
        <p:nvSpPr>
          <p:cNvPr id="3072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99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  <a:latin typeface="Arial" charset="0"/>
              </a:rPr>
              <a:t>18258 dl</a:t>
            </a:r>
          </a:p>
        </p:txBody>
      </p:sp>
      <p:sp>
        <p:nvSpPr>
          <p:cNvPr id="30728" name="Oval 8"/>
          <p:cNvSpPr>
            <a:spLocks noChangeArrowheads="1"/>
          </p:cNvSpPr>
          <p:nvPr/>
        </p:nvSpPr>
        <p:spPr bwMode="auto">
          <a:xfrm>
            <a:off x="5435600" y="2852738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30729" name="Oval 9"/>
          <p:cNvSpPr>
            <a:spLocks noChangeArrowheads="1"/>
          </p:cNvSpPr>
          <p:nvPr/>
        </p:nvSpPr>
        <p:spPr bwMode="auto">
          <a:xfrm>
            <a:off x="5292725" y="1557338"/>
            <a:ext cx="3455988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8000"/>
                </a:solidFill>
                <a:latin typeface="Arial" charset="0"/>
              </a:rPr>
              <a:t>18,258 . 10</a:t>
            </a:r>
          </a:p>
        </p:txBody>
      </p:sp>
      <p:sp>
        <p:nvSpPr>
          <p:cNvPr id="30730" name="AutoShape 10"/>
          <p:cNvSpPr>
            <a:spLocks noChangeArrowheads="1"/>
          </p:cNvSpPr>
          <p:nvPr/>
        </p:nvSpPr>
        <p:spPr bwMode="auto">
          <a:xfrm>
            <a:off x="1979613" y="4221163"/>
            <a:ext cx="6265862" cy="1008062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pic>
        <p:nvPicPr>
          <p:cNvPr id="30735" name="Picture 1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549275"/>
            <a:ext cx="1828800" cy="1828800"/>
          </a:xfrm>
          <a:prstGeom prst="rect">
            <a:avLst/>
          </a:prstGeom>
          <a:noFill/>
        </p:spPr>
      </p:pic>
      <p:pic>
        <p:nvPicPr>
          <p:cNvPr id="30736" name="Picture 1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7100" y="765175"/>
            <a:ext cx="1828800" cy="1828800"/>
          </a:xfrm>
          <a:prstGeom prst="rect">
            <a:avLst/>
          </a:prstGeom>
          <a:noFill/>
        </p:spPr>
      </p:pic>
      <p:sp>
        <p:nvSpPr>
          <p:cNvPr id="30737" name="WordArt 17"/>
          <p:cNvSpPr>
            <a:spLocks noChangeArrowheads="1" noChangeShapeType="1" noTextEdit="1"/>
          </p:cNvSpPr>
          <p:nvPr/>
        </p:nvSpPr>
        <p:spPr bwMode="auto">
          <a:xfrm>
            <a:off x="2195513" y="4437063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l = 10 dl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70" decel="100000"/>
                                        <p:tgtEl>
                                          <p:spTgt spid="307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770" decel="100000"/>
                                        <p:tgtEl>
                                          <p:spTgt spid="3073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4" dur="770" fill="hold"/>
                                        <p:tgtEl>
                                          <p:spTgt spid="307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" dur="770" fill="hold"/>
                                        <p:tgtEl>
                                          <p:spTgt spid="307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 animBg="1"/>
      <p:bldP spid="30725" grpId="1" animBg="1"/>
      <p:bldP spid="30726" grpId="0" animBg="1"/>
      <p:bldP spid="30727" grpId="0" animBg="1"/>
      <p:bldP spid="30727" grpId="1" animBg="1"/>
      <p:bldP spid="30728" grpId="0" animBg="1"/>
      <p:bldP spid="30729" grpId="0" animBg="1"/>
      <p:bldP spid="30730" grpId="0" animBg="1"/>
      <p:bldP spid="3073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188913"/>
            <a:ext cx="4043363" cy="1143000"/>
          </a:xfrm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Kolik měří?</a:t>
            </a:r>
            <a:br>
              <a:rPr lang="cs-CZ" sz="4000" b="1">
                <a:solidFill>
                  <a:srgbClr val="FFFF99"/>
                </a:solidFill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latin typeface="Monotype Corsiva" pitchFamily="66" charset="0"/>
              </a:rPr>
              <a:t>Převeď na decilitry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557338"/>
            <a:ext cx="4038600" cy="863600"/>
          </a:xfrm>
          <a:solidFill>
            <a:srgbClr val="CCFFFF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rgbClr val="FF6600"/>
                </a:solidFill>
              </a:rPr>
              <a:t>1,6 l čaje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  <a:latin typeface="Arial" charset="0"/>
            </a:endParaRPr>
          </a:p>
        </p:txBody>
      </p:sp>
      <p:sp>
        <p:nvSpPr>
          <p:cNvPr id="31749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16 dl</a:t>
            </a:r>
          </a:p>
        </p:txBody>
      </p:sp>
      <p:sp>
        <p:nvSpPr>
          <p:cNvPr id="31750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160 dl</a:t>
            </a:r>
          </a:p>
        </p:txBody>
      </p:sp>
      <p:sp>
        <p:nvSpPr>
          <p:cNvPr id="31751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33CC33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1600 dl</a:t>
            </a:r>
          </a:p>
        </p:txBody>
      </p:sp>
      <p:sp>
        <p:nvSpPr>
          <p:cNvPr id="31752" name="Oval 8"/>
          <p:cNvSpPr>
            <a:spLocks noChangeArrowheads="1"/>
          </p:cNvSpPr>
          <p:nvPr/>
        </p:nvSpPr>
        <p:spPr bwMode="auto">
          <a:xfrm>
            <a:off x="4284663" y="2924175"/>
            <a:ext cx="2881312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  <a:latin typeface="Arial" charset="0"/>
              </a:rPr>
              <a:t>1,6 . 10</a:t>
            </a:r>
          </a:p>
        </p:txBody>
      </p:sp>
      <p:sp>
        <p:nvSpPr>
          <p:cNvPr id="31753" name="Oval 9"/>
          <p:cNvSpPr>
            <a:spLocks noChangeArrowheads="1"/>
          </p:cNvSpPr>
          <p:nvPr/>
        </p:nvSpPr>
        <p:spPr bwMode="auto">
          <a:xfrm>
            <a:off x="827088" y="263683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  <a:latin typeface="Arial" charset="0"/>
            </a:endParaRPr>
          </a:p>
        </p:txBody>
      </p:sp>
      <p:pic>
        <p:nvPicPr>
          <p:cNvPr id="31757" name="Picture 13" descr="Zobrazit podrobnosti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659563" y="404813"/>
            <a:ext cx="1828800" cy="1828800"/>
          </a:xfrm>
          <a:noFill/>
          <a:ln/>
        </p:spPr>
      </p:pic>
      <p:sp>
        <p:nvSpPr>
          <p:cNvPr id="31758" name="WordArt 14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l = 10 dl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70" decel="100000"/>
                                        <p:tgtEl>
                                          <p:spTgt spid="317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770" decel="100000"/>
                                        <p:tgtEl>
                                          <p:spTgt spid="3175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4" dur="770" fill="hold"/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" dur="770" fill="hold"/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2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 animBg="1"/>
      <p:bldP spid="31749" grpId="0" animBg="1"/>
      <p:bldP spid="31750" grpId="0" animBg="1"/>
      <p:bldP spid="31750" grpId="1" animBg="1"/>
      <p:bldP spid="31751" grpId="0" animBg="1"/>
      <p:bldP spid="31751" grpId="1" animBg="1"/>
      <p:bldP spid="31752" grpId="0" animBg="1"/>
      <p:bldP spid="31753" grpId="0" animBg="1"/>
      <p:bldP spid="3175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905000"/>
            <a:ext cx="8229600" cy="4114800"/>
          </a:xfrm>
        </p:spPr>
        <p:txBody>
          <a:bodyPr/>
          <a:lstStyle/>
          <a:p>
            <a:endParaRPr lang="cs-CZ"/>
          </a:p>
          <a:p>
            <a:r>
              <a:rPr lang="cs-CZ"/>
              <a:t>Prezentace slouží k opakování látky převody jednotek objemu.</a:t>
            </a:r>
          </a:p>
          <a:p>
            <a:r>
              <a:rPr lang="cs-CZ"/>
              <a:t>Praktické slovní úlohy na převod l -dl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57188" y="17859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METODICKÝ POPIS</a:t>
            </a:r>
          </a:p>
        </p:txBody>
      </p:sp>
      <p:pic>
        <p:nvPicPr>
          <p:cNvPr id="3789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2565400"/>
            <a:ext cx="8229600" cy="4525963"/>
          </a:xfrm>
        </p:spPr>
        <p:txBody>
          <a:bodyPr/>
          <a:lstStyle/>
          <a:p>
            <a:r>
              <a:rPr lang="cs-CZ" sz="1400" b="1" dirty="0">
                <a:hlinkClick r:id="rId2"/>
              </a:rPr>
              <a:t>http://cs.wikipedia.org/wiki/Odm%C4%9Brn%C3%BD_v%C3%A1lec#mediaviewer/Soubor:Measuring_cylinder_hg.jpg</a:t>
            </a:r>
            <a:r>
              <a:rPr lang="cs-CZ" sz="1400" b="1" dirty="0"/>
              <a:t> </a:t>
            </a:r>
            <a:r>
              <a:rPr lang="cs-CZ" sz="1400" b="1" dirty="0" err="1"/>
              <a:t>Measuring</a:t>
            </a:r>
            <a:r>
              <a:rPr lang="cs-CZ" sz="1400" b="1" dirty="0"/>
              <a:t> </a:t>
            </a:r>
            <a:r>
              <a:rPr lang="cs-CZ" sz="1400" b="1" dirty="0" err="1"/>
              <a:t>cylinder</a:t>
            </a:r>
            <a:r>
              <a:rPr lang="cs-CZ" sz="1400" b="1" dirty="0"/>
              <a:t> </a:t>
            </a:r>
            <a:r>
              <a:rPr lang="cs-CZ" sz="1400" b="1" dirty="0" err="1"/>
              <a:t>hg</a:t>
            </a:r>
            <a:r>
              <a:rPr lang="cs-CZ" sz="1400" b="1" dirty="0" err="1">
                <a:hlinkClick r:id="rId3"/>
              </a:rPr>
              <a:t>CC</a:t>
            </a:r>
            <a:r>
              <a:rPr lang="cs-CZ" sz="1400" b="1" dirty="0">
                <a:hlinkClick r:id="rId3"/>
              </a:rPr>
              <a:t> BY-SA 2.5</a:t>
            </a:r>
            <a:r>
              <a:rPr lang="cs-CZ" sz="1400" b="1" dirty="0">
                <a:hlinkClick r:id="rId4" tooltip="User:Hgrobe"/>
              </a:rPr>
              <a:t>Hannes </a:t>
            </a:r>
            <a:r>
              <a:rPr lang="cs-CZ" sz="1400" b="1" dirty="0" err="1">
                <a:hlinkClick r:id="rId4" tooltip="User:Hgrobe"/>
              </a:rPr>
              <a:t>Grobe</a:t>
            </a:r>
            <a:r>
              <a:rPr lang="cs-CZ" sz="1400" b="1" dirty="0"/>
              <a:t> 19:05, 3 </a:t>
            </a:r>
            <a:r>
              <a:rPr lang="cs-CZ" sz="1400" b="1" dirty="0" err="1"/>
              <a:t>September</a:t>
            </a:r>
            <a:r>
              <a:rPr lang="cs-CZ" sz="1400" b="1" dirty="0"/>
              <a:t> 2006 (UTC) – Vlastní dílo </a:t>
            </a:r>
            <a:r>
              <a:rPr lang="cs-CZ" sz="1400" b="1" dirty="0" err="1"/>
              <a:t>Measuring</a:t>
            </a:r>
            <a:r>
              <a:rPr lang="cs-CZ" sz="1400" b="1" dirty="0"/>
              <a:t> cylinederDatum8. srpna 2006ZdrojVlastní </a:t>
            </a:r>
            <a:r>
              <a:rPr lang="cs-CZ" sz="1400" b="1" dirty="0" err="1"/>
              <a:t>díloAutor</a:t>
            </a:r>
            <a:r>
              <a:rPr lang="cs-CZ" sz="1400" b="1" dirty="0" err="1">
                <a:hlinkClick r:id="rId4" tooltip="User:Hgrobe"/>
              </a:rPr>
              <a:t>Hannes</a:t>
            </a:r>
            <a:r>
              <a:rPr lang="cs-CZ" sz="1400" b="1" dirty="0">
                <a:hlinkClick r:id="rId4" tooltip="User:Hgrobe"/>
              </a:rPr>
              <a:t> </a:t>
            </a:r>
            <a:r>
              <a:rPr lang="cs-CZ" sz="1400" b="1" dirty="0" err="1">
                <a:hlinkClick r:id="rId4" tooltip="User:Hgrobe"/>
              </a:rPr>
              <a:t>Grobe</a:t>
            </a:r>
            <a:r>
              <a:rPr lang="cs-CZ" sz="1400" b="1" dirty="0"/>
              <a:t> 19:05, 3 </a:t>
            </a:r>
            <a:r>
              <a:rPr lang="cs-CZ" sz="1400" b="1" dirty="0" err="1"/>
              <a:t>September</a:t>
            </a:r>
            <a:r>
              <a:rPr lang="cs-CZ" sz="1400" b="1" dirty="0"/>
              <a:t> 2006 (UTC)</a:t>
            </a:r>
            <a:r>
              <a:rPr lang="cs-CZ" sz="1400" b="1" dirty="0" err="1"/>
              <a:t>SvoleníOwn</a:t>
            </a:r>
            <a:r>
              <a:rPr lang="cs-CZ" sz="1400" b="1" dirty="0"/>
              <a:t> </a:t>
            </a:r>
            <a:r>
              <a:rPr lang="cs-CZ" sz="1400" b="1" dirty="0" err="1"/>
              <a:t>work</a:t>
            </a:r>
            <a:r>
              <a:rPr lang="cs-CZ" sz="1400" b="1" dirty="0"/>
              <a:t>, </a:t>
            </a:r>
            <a:r>
              <a:rPr lang="cs-CZ" sz="1400" b="1" dirty="0" err="1"/>
              <a:t>share</a:t>
            </a:r>
            <a:r>
              <a:rPr lang="cs-CZ" sz="1400" b="1" dirty="0"/>
              <a:t> </a:t>
            </a:r>
            <a:r>
              <a:rPr lang="cs-CZ" sz="1400" b="1" dirty="0" err="1"/>
              <a:t>alike</a:t>
            </a:r>
            <a:r>
              <a:rPr lang="cs-CZ" sz="1400" b="1" dirty="0"/>
              <a:t>, </a:t>
            </a:r>
            <a:r>
              <a:rPr lang="cs-CZ" sz="1400" b="1" dirty="0" err="1"/>
              <a:t>attribution</a:t>
            </a:r>
            <a:r>
              <a:rPr lang="cs-CZ" sz="1400" b="1" dirty="0"/>
              <a:t> </a:t>
            </a:r>
            <a:r>
              <a:rPr lang="cs-CZ" sz="1400" b="1" dirty="0" err="1"/>
              <a:t>required</a:t>
            </a:r>
            <a:r>
              <a:rPr lang="cs-CZ" sz="1400" b="1" dirty="0"/>
              <a:t> (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 CC-BY-SA-2.5)</a:t>
            </a:r>
          </a:p>
          <a:p>
            <a:pPr fontAlgn="t">
              <a:buClr>
                <a:srgbClr val="0099FF"/>
              </a:buClr>
            </a:pPr>
            <a:r>
              <a:rPr lang="cs-CZ" sz="1400" b="1" dirty="0" smtClean="0"/>
              <a:t>www.office.</a:t>
            </a:r>
            <a:r>
              <a:rPr lang="cs-CZ" sz="1400" b="1" smtClean="0"/>
              <a:t>microsoft.com</a:t>
            </a:r>
            <a:endParaRPr lang="cs-CZ" sz="1400" dirty="0"/>
          </a:p>
          <a:p>
            <a:pPr algn="ctr">
              <a:buClr>
                <a:srgbClr val="0099FF"/>
              </a:buClr>
              <a:buFontTx/>
              <a:buNone/>
            </a:pPr>
            <a:endParaRPr lang="cs-CZ" sz="1600" dirty="0"/>
          </a:p>
          <a:p>
            <a:pPr algn="ctr">
              <a:buClr>
                <a:srgbClr val="0099FF"/>
              </a:buClr>
              <a:buFontTx/>
              <a:buNone/>
            </a:pPr>
            <a:endParaRPr lang="cs-CZ" sz="1600" dirty="0"/>
          </a:p>
          <a:p>
            <a:pPr algn="ctr">
              <a:buClr>
                <a:srgbClr val="0099FF"/>
              </a:buClr>
              <a:buFontTx/>
              <a:buNone/>
            </a:pPr>
            <a:r>
              <a:rPr lang="cs-CZ" sz="1600" dirty="0"/>
              <a:t>Autorkou této prezentace pokud není uvedeno jinak, je </a:t>
            </a:r>
          </a:p>
          <a:p>
            <a:pPr algn="ctr">
              <a:buClr>
                <a:srgbClr val="0099FF"/>
              </a:buClr>
              <a:buFontTx/>
              <a:buNone/>
            </a:pPr>
            <a:r>
              <a:rPr lang="cs-CZ" sz="1600" dirty="0"/>
              <a:t>Mgr. Hana PAJKRTOVÁ</a:t>
            </a:r>
          </a:p>
          <a:p>
            <a:pPr>
              <a:buClr>
                <a:srgbClr val="0099FF"/>
              </a:buClr>
            </a:pPr>
            <a:endParaRPr lang="cs-CZ" sz="8000" dirty="0"/>
          </a:p>
          <a:p>
            <a:pPr>
              <a:buClr>
                <a:srgbClr val="0099FF"/>
              </a:buClr>
            </a:pPr>
            <a:endParaRPr lang="cs-CZ" sz="8000" dirty="0"/>
          </a:p>
          <a:p>
            <a:pPr>
              <a:buClr>
                <a:srgbClr val="0099FF"/>
              </a:buClr>
            </a:pPr>
            <a:endParaRPr lang="cs-CZ" sz="9600" dirty="0">
              <a:solidFill>
                <a:schemeClr val="bg1"/>
              </a:solidFill>
            </a:endParaRPr>
          </a:p>
          <a:p>
            <a:endParaRPr lang="cs-CZ" sz="9600" dirty="0"/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3200" b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POUŽITÉ ZDROJE</a:t>
            </a:r>
            <a:r>
              <a:rPr lang="cs-CZ" sz="3200" b="1">
                <a:solidFill>
                  <a:srgbClr val="31859C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</p:txBody>
      </p:sp>
      <p:pic>
        <p:nvPicPr>
          <p:cNvPr id="1741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ceán">
  <a:themeElements>
    <a:clrScheme name="Oceá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á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á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á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183</TotalTime>
  <Words>444</Words>
  <Application>Microsoft Office PowerPoint</Application>
  <PresentationFormat>Předvádění na obrazovce (4:3)</PresentationFormat>
  <Paragraphs>164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Tahoma</vt:lpstr>
      <vt:lpstr>Wingdings</vt:lpstr>
      <vt:lpstr>Monotype Corsiva</vt:lpstr>
      <vt:lpstr>Oceán</vt:lpstr>
      <vt:lpstr>Snímek 1</vt:lpstr>
      <vt:lpstr>Snímek 2</vt:lpstr>
      <vt:lpstr>Snímek 3</vt:lpstr>
      <vt:lpstr> Měříme na mililitry - ml</vt:lpstr>
      <vt:lpstr> Měříme na decilitry - dl</vt:lpstr>
      <vt:lpstr> Měříme na litry - l</vt:lpstr>
      <vt:lpstr>Měříme na hektolitry - hl</vt:lpstr>
      <vt:lpstr>Snímek 8</vt:lpstr>
      <vt:lpstr>Snímek 9</vt:lpstr>
      <vt:lpstr>Snímek 10</vt:lpstr>
      <vt:lpstr>Snímek 11</vt:lpstr>
      <vt:lpstr>Kolik měří? Převeď na decilitry</vt:lpstr>
      <vt:lpstr>Kolik měří? Převeď na decilitry</vt:lpstr>
      <vt:lpstr>Kolik měří? Převeď na decilitry</vt:lpstr>
      <vt:lpstr>Kolik měří? Převeď na decilitry</vt:lpstr>
      <vt:lpstr>Kolik měří? Převeď na decilitry</vt:lpstr>
      <vt:lpstr>Kolik měří? Převeď na decilitry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 převody jednotek (míry)</dc:title>
  <dc:creator>Pajkrt</dc:creator>
  <cp:lastModifiedBy>Dum</cp:lastModifiedBy>
  <cp:revision>16</cp:revision>
  <dcterms:created xsi:type="dcterms:W3CDTF">2013-10-06T09:26:49Z</dcterms:created>
  <dcterms:modified xsi:type="dcterms:W3CDTF">2014-09-17T20:01:29Z</dcterms:modified>
</cp:coreProperties>
</file>