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8" r:id="rId4"/>
    <p:sldId id="263" r:id="rId5"/>
    <p:sldId id="257" r:id="rId6"/>
    <p:sldId id="264" r:id="rId7"/>
    <p:sldId id="261" r:id="rId8"/>
    <p:sldId id="259" r:id="rId9"/>
    <p:sldId id="260" r:id="rId10"/>
    <p:sldId id="265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EB61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539" autoAdjust="0"/>
    <p:restoredTop sz="93066" autoAdjust="0"/>
  </p:normalViewPr>
  <p:slideViewPr>
    <p:cSldViewPr>
      <p:cViewPr>
        <p:scale>
          <a:sx n="70" d="100"/>
          <a:sy n="70" d="100"/>
        </p:scale>
        <p:origin x="-150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16.12.2013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lasakovi.com/word/zaklady/klavesove-zkratky/" TargetMode="External"/><Relationship Id="rId2" Type="http://schemas.openxmlformats.org/officeDocument/2006/relationships/hyperlink" Target="http://support.mozilla.org/cs/kb/Kl%C3%A1vesov%C3%A9%20zkratky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159462"/>
              </p:ext>
            </p:extLst>
          </p:nvPr>
        </p:nvGraphicFramePr>
        <p:xfrm>
          <a:off x="539750" y="1692275"/>
          <a:ext cx="8064500" cy="4919663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147"/>
                <a:gridCol w="5688353"/>
              </a:tblGrid>
              <a:tr h="365776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736124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</a:tr>
              <a:tr h="3428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Informační a komunikační technologie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VY_32_INOVACE_344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6.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Informatika</a:t>
                      </a: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Calibri" panose="020F0502020204030204" pitchFamily="34" charset="0"/>
                        </a:rPr>
                        <a:t>Učební materiál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Mgr. Jakub </a:t>
                      </a:r>
                      <a:r>
                        <a:rPr lang="cs-CZ" sz="1400" b="1" dirty="0" err="1" smtClean="0">
                          <a:latin typeface="Calibri" panose="020F0502020204030204" pitchFamily="34" charset="0"/>
                        </a:rPr>
                        <a:t>Machel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Klávesové zkratky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7315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Prezentace seznámí žáky s klávesovými zkratkami, které můžeme využít pro zrychlení naší práce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na počítači. Žáci se seznámí s jejich významem a zároveň zkouší jejich funkčnost na </a:t>
                      </a:r>
                      <a:r>
                        <a:rPr lang="cs-CZ" sz="1400" b="1" baseline="0" smtClean="0">
                          <a:latin typeface="Calibri" panose="020F0502020204030204" pitchFamily="34" charset="0"/>
                        </a:rPr>
                        <a:t>svých počítačích.</a:t>
                      </a:r>
                      <a:endParaRPr lang="cs-CZ" sz="1400" b="1" dirty="0" smtClean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15.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9. 2013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20. 9. 2013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</a:tbl>
          </a:graphicData>
        </a:graphic>
      </p:graphicFrame>
      <p:pic>
        <p:nvPicPr>
          <p:cNvPr id="2095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395505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776288"/>
            <a:ext cx="8928992" cy="1470025"/>
          </a:xfrm>
        </p:spPr>
        <p:txBody>
          <a:bodyPr>
            <a:normAutofit/>
          </a:bodyPr>
          <a:lstStyle/>
          <a:p>
            <a:pPr algn="l"/>
            <a:r>
              <a:rPr lang="cs-CZ" sz="7200" b="1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Klávesové</a:t>
            </a:r>
            <a:r>
              <a:rPr lang="cs-CZ" sz="8800" b="1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7200" b="1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zkratky</a:t>
            </a:r>
            <a:endParaRPr lang="cs-CZ" sz="4800" b="1" dirty="0">
              <a:solidFill>
                <a:schemeClr val="bg1">
                  <a:lumMod val="95000"/>
                  <a:lumOff val="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37203">
            <a:off x="1746207" y="3499667"/>
            <a:ext cx="6675939" cy="2441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476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Práce s textem</a:t>
            </a:r>
            <a:endParaRPr lang="cs-CZ" sz="54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4780" y="1716532"/>
            <a:ext cx="8280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Pro označení požadovaného textu můžeme využít následující klávesové zkratky: 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379405"/>
            <a:ext cx="79208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CTRL + A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– Označí všechen text.</a:t>
            </a:r>
          </a:p>
          <a:p>
            <a:r>
              <a:rPr lang="cs-CZ" b="1" u="sng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SHIFT + HOME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– Označí text od místa kurzoru po začátek řádku.</a:t>
            </a:r>
          </a:p>
          <a:p>
            <a:r>
              <a:rPr lang="cs-CZ" b="1" u="sng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SHIFT + END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– Označí všechen text od místa kurzoru po konec řádku.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77" y="3789040"/>
            <a:ext cx="3753056" cy="164999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4933" y="3789040"/>
            <a:ext cx="1626142" cy="3068960"/>
          </a:xfrm>
          <a:prstGeom prst="rect">
            <a:avLst/>
          </a:prstGeom>
          <a:ln>
            <a:noFill/>
          </a:ln>
        </p:spPr>
      </p:pic>
      <p:sp>
        <p:nvSpPr>
          <p:cNvPr id="8" name="TextovéPole 7"/>
          <p:cNvSpPr txBox="1"/>
          <p:nvPr/>
        </p:nvSpPr>
        <p:spPr>
          <a:xfrm>
            <a:off x="5516285" y="3789040"/>
            <a:ext cx="338437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rgbClr val="FFC000"/>
                </a:solidFill>
              </a:rPr>
              <a:t>Klávesa CTRL je označena zeleně</a:t>
            </a:r>
          </a:p>
          <a:p>
            <a:endParaRPr lang="cs-CZ" sz="1600" b="1" dirty="0">
              <a:solidFill>
                <a:srgbClr val="FFC000"/>
              </a:solidFill>
            </a:endParaRPr>
          </a:p>
          <a:p>
            <a:r>
              <a:rPr lang="cs-CZ" sz="1600" b="1" dirty="0" smtClean="0">
                <a:solidFill>
                  <a:srgbClr val="FFC000"/>
                </a:solidFill>
              </a:rPr>
              <a:t>Klávesa HOME je označena červeně</a:t>
            </a:r>
          </a:p>
          <a:p>
            <a:endParaRPr lang="cs-CZ" sz="1600" b="1" dirty="0">
              <a:solidFill>
                <a:srgbClr val="FFC000"/>
              </a:solidFill>
            </a:endParaRPr>
          </a:p>
          <a:p>
            <a:r>
              <a:rPr lang="cs-CZ" sz="1600" b="1" dirty="0" smtClean="0">
                <a:solidFill>
                  <a:srgbClr val="FFC000"/>
                </a:solidFill>
              </a:rPr>
              <a:t>Klávesa END je označena modře</a:t>
            </a:r>
            <a:endParaRPr lang="cs-CZ" sz="1600" b="1" dirty="0">
              <a:solidFill>
                <a:srgbClr val="FFC000"/>
              </a:solidFill>
            </a:endParaRPr>
          </a:p>
        </p:txBody>
      </p:sp>
      <p:sp>
        <p:nvSpPr>
          <p:cNvPr id="11" name="Šipka nahoru 10"/>
          <p:cNvSpPr/>
          <p:nvPr/>
        </p:nvSpPr>
        <p:spPr>
          <a:xfrm>
            <a:off x="41877" y="5323520"/>
            <a:ext cx="432048" cy="769776"/>
          </a:xfrm>
          <a:prstGeom prst="upArrow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nahoru 11"/>
          <p:cNvSpPr/>
          <p:nvPr/>
        </p:nvSpPr>
        <p:spPr>
          <a:xfrm>
            <a:off x="3377401" y="5349367"/>
            <a:ext cx="432048" cy="743929"/>
          </a:xfrm>
          <a:prstGeom prst="upArrow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nahoru 12"/>
          <p:cNvSpPr/>
          <p:nvPr/>
        </p:nvSpPr>
        <p:spPr>
          <a:xfrm>
            <a:off x="4391980" y="5302143"/>
            <a:ext cx="432048" cy="769776"/>
          </a:xfrm>
          <a:prstGeom prst="upArrow">
            <a:avLst/>
          </a:prstGeom>
          <a:solidFill>
            <a:srgbClr val="0070C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nahoru 13"/>
          <p:cNvSpPr/>
          <p:nvPr/>
        </p:nvSpPr>
        <p:spPr>
          <a:xfrm rot="10800000">
            <a:off x="4391980" y="3645024"/>
            <a:ext cx="432048" cy="684994"/>
          </a:xfrm>
          <a:prstGeom prst="upArrow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932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Práce s textem</a:t>
            </a:r>
            <a:endParaRPr lang="cs-CZ" sz="54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3528" y="1480716"/>
            <a:ext cx="856895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>
                <a:solidFill>
                  <a:schemeClr val="bg1">
                    <a:lumMod val="95000"/>
                    <a:lumOff val="5000"/>
                  </a:schemeClr>
                </a:solidFill>
              </a:rPr>
              <a:t>SHIFT + kurzorové klávesy (šipky) vlevo nebo vpravo</a:t>
            </a: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– Označí text od místa kurzoru po jednotlivých znacích.</a:t>
            </a:r>
          </a:p>
          <a:p>
            <a:r>
              <a:rPr lang="cs-CZ" b="1" u="sng" dirty="0">
                <a:solidFill>
                  <a:schemeClr val="bg1">
                    <a:lumMod val="95000"/>
                    <a:lumOff val="5000"/>
                  </a:schemeClr>
                </a:solidFill>
              </a:rPr>
              <a:t>SHIFT + kurzorové klávesy (šipky) nahoru nebo dolu</a:t>
            </a: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– Označí text od místa kurzoru po řádcích.</a:t>
            </a:r>
          </a:p>
          <a:p>
            <a:r>
              <a:rPr lang="cs-CZ" b="1" u="sng" dirty="0">
                <a:solidFill>
                  <a:schemeClr val="bg1">
                    <a:lumMod val="95000"/>
                    <a:lumOff val="5000"/>
                  </a:schemeClr>
                </a:solidFill>
              </a:rPr>
              <a:t>SHIFT + PAGE UP nebo PAGE DOWN</a:t>
            </a: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– Označí text po jednotlivých stránkách</a:t>
            </a:r>
          </a:p>
          <a:p>
            <a:r>
              <a:rPr lang="cs-CZ" b="1" u="sng" dirty="0">
                <a:solidFill>
                  <a:schemeClr val="bg1">
                    <a:lumMod val="95000"/>
                    <a:lumOff val="5000"/>
                  </a:schemeClr>
                </a:solidFill>
              </a:rPr>
              <a:t>SHIFT + CTRL + kurzorové klávesy (šipky) vlevo nebo vpravo</a:t>
            </a: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– Označí text od místa kurzoru po jednotlivých slovech.</a:t>
            </a:r>
            <a:r>
              <a:rPr lang="cs-CZ" b="1" u="sng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</a:p>
          <a:p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77" y="3789040"/>
            <a:ext cx="3753056" cy="164999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4933" y="3789040"/>
            <a:ext cx="1626142" cy="306896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516285" y="3789040"/>
            <a:ext cx="3384376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rgbClr val="FFC000"/>
                </a:solidFill>
              </a:rPr>
              <a:t>Klávesa CTRL je označena zeleně</a:t>
            </a:r>
          </a:p>
          <a:p>
            <a:endParaRPr lang="cs-CZ" sz="1600" b="1" dirty="0">
              <a:solidFill>
                <a:srgbClr val="FFC000"/>
              </a:solidFill>
            </a:endParaRPr>
          </a:p>
          <a:p>
            <a:r>
              <a:rPr lang="cs-CZ" sz="1600" b="1" dirty="0" smtClean="0">
                <a:solidFill>
                  <a:srgbClr val="FFC000"/>
                </a:solidFill>
              </a:rPr>
              <a:t>Klávesa PAGE UP je označena červeně</a:t>
            </a:r>
          </a:p>
          <a:p>
            <a:endParaRPr lang="cs-CZ" sz="1600" b="1" dirty="0">
              <a:solidFill>
                <a:srgbClr val="FFC000"/>
              </a:solidFill>
            </a:endParaRPr>
          </a:p>
          <a:p>
            <a:r>
              <a:rPr lang="cs-CZ" sz="1600" b="1" dirty="0" smtClean="0">
                <a:solidFill>
                  <a:srgbClr val="FFC000"/>
                </a:solidFill>
              </a:rPr>
              <a:t>Klávesa END je označena modře</a:t>
            </a:r>
          </a:p>
          <a:p>
            <a:endParaRPr lang="cs-CZ" sz="1600" b="1" dirty="0">
              <a:solidFill>
                <a:srgbClr val="FFC000"/>
              </a:solidFill>
            </a:endParaRPr>
          </a:p>
          <a:p>
            <a:r>
              <a:rPr lang="cs-CZ" sz="1600" b="1" dirty="0" smtClean="0">
                <a:solidFill>
                  <a:srgbClr val="FFC000"/>
                </a:solidFill>
              </a:rPr>
              <a:t>Kurzorové šipky jsou označeny žlutě</a:t>
            </a:r>
            <a:endParaRPr lang="cs-CZ" sz="1600" b="1" dirty="0">
              <a:solidFill>
                <a:srgbClr val="FFC000"/>
              </a:solidFill>
            </a:endParaRPr>
          </a:p>
        </p:txBody>
      </p:sp>
      <p:sp>
        <p:nvSpPr>
          <p:cNvPr id="8" name="Šipka nahoru 7"/>
          <p:cNvSpPr/>
          <p:nvPr/>
        </p:nvSpPr>
        <p:spPr>
          <a:xfrm>
            <a:off x="41877" y="5323520"/>
            <a:ext cx="432048" cy="769776"/>
          </a:xfrm>
          <a:prstGeom prst="upArrow">
            <a:avLst/>
          </a:prstGeom>
          <a:solidFill>
            <a:srgbClr val="00B050"/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nahoru 8"/>
          <p:cNvSpPr/>
          <p:nvPr/>
        </p:nvSpPr>
        <p:spPr>
          <a:xfrm>
            <a:off x="3362885" y="5323520"/>
            <a:ext cx="432048" cy="769776"/>
          </a:xfrm>
          <a:prstGeom prst="upArrow">
            <a:avLst/>
          </a:prstGeom>
          <a:solidFill>
            <a:srgbClr val="00B050"/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nahoru 9"/>
          <p:cNvSpPr/>
          <p:nvPr/>
        </p:nvSpPr>
        <p:spPr>
          <a:xfrm rot="5400000">
            <a:off x="3362885" y="6204919"/>
            <a:ext cx="432048" cy="769776"/>
          </a:xfrm>
          <a:prstGeom prst="upArrow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nahoru 10"/>
          <p:cNvSpPr/>
          <p:nvPr/>
        </p:nvSpPr>
        <p:spPr>
          <a:xfrm rot="10800000">
            <a:off x="4919875" y="3645024"/>
            <a:ext cx="432048" cy="684994"/>
          </a:xfrm>
          <a:prstGeom prst="upArrow">
            <a:avLst/>
          </a:prstGeom>
          <a:solidFill>
            <a:srgbClr val="FF0000"/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nahoru 11"/>
          <p:cNvSpPr/>
          <p:nvPr/>
        </p:nvSpPr>
        <p:spPr>
          <a:xfrm>
            <a:off x="4901287" y="5292139"/>
            <a:ext cx="432048" cy="769776"/>
          </a:xfrm>
          <a:prstGeom prst="upArrow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3853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Práce s textem</a:t>
            </a:r>
            <a:endParaRPr lang="cs-CZ" sz="54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1628800"/>
            <a:ext cx="792088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Pro práci s textem můžeme využít následující klávesové zkratky: </a:t>
            </a:r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r>
              <a:rPr lang="cs-CZ" b="1" u="sng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CTRL + X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– Vyjme označený text</a:t>
            </a:r>
          </a:p>
          <a:p>
            <a:r>
              <a:rPr lang="cs-CZ" b="1" u="sng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CTRL + C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– Zkopíruje označený text</a:t>
            </a:r>
          </a:p>
          <a:p>
            <a:r>
              <a:rPr lang="cs-CZ" b="1" u="sng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CTRL + V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– Vloží vyjmutý nebo zkopírovaný text</a:t>
            </a:r>
          </a:p>
          <a:p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77" y="3789040"/>
            <a:ext cx="5474408" cy="24067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516285" y="3789040"/>
            <a:ext cx="338437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rgbClr val="FFC000"/>
                </a:solidFill>
              </a:rPr>
              <a:t>Klávesa CTRL je označena zeleně</a:t>
            </a:r>
          </a:p>
          <a:p>
            <a:endParaRPr lang="cs-CZ" sz="1600" b="1" dirty="0">
              <a:solidFill>
                <a:srgbClr val="FFC000"/>
              </a:solidFill>
            </a:endParaRPr>
          </a:p>
          <a:p>
            <a:r>
              <a:rPr lang="cs-CZ" sz="1600" b="1" dirty="0" smtClean="0">
                <a:solidFill>
                  <a:srgbClr val="FFC000"/>
                </a:solidFill>
              </a:rPr>
              <a:t>Písmena se nachází </a:t>
            </a:r>
          </a:p>
          <a:p>
            <a:r>
              <a:rPr lang="cs-CZ" sz="1600" b="1" dirty="0" smtClean="0">
                <a:solidFill>
                  <a:srgbClr val="FFC000"/>
                </a:solidFill>
              </a:rPr>
              <a:t>v alfanumerické části</a:t>
            </a:r>
            <a:endParaRPr lang="cs-CZ" sz="1600" b="1" dirty="0">
              <a:solidFill>
                <a:srgbClr val="FFC000"/>
              </a:solidFill>
            </a:endParaRPr>
          </a:p>
        </p:txBody>
      </p:sp>
      <p:sp>
        <p:nvSpPr>
          <p:cNvPr id="7" name="Šipka nahoru 6"/>
          <p:cNvSpPr/>
          <p:nvPr/>
        </p:nvSpPr>
        <p:spPr>
          <a:xfrm>
            <a:off x="41877" y="6020019"/>
            <a:ext cx="432048" cy="769776"/>
          </a:xfrm>
          <a:prstGeom prst="upArrow">
            <a:avLst/>
          </a:prstGeom>
          <a:solidFill>
            <a:srgbClr val="00B050"/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nahoru 7"/>
          <p:cNvSpPr/>
          <p:nvPr/>
        </p:nvSpPr>
        <p:spPr>
          <a:xfrm>
            <a:off x="5032842" y="6057318"/>
            <a:ext cx="432048" cy="769776"/>
          </a:xfrm>
          <a:prstGeom prst="upArrow">
            <a:avLst/>
          </a:prstGeom>
          <a:solidFill>
            <a:srgbClr val="00B050"/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6603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Práce s textem</a:t>
            </a:r>
            <a:endParaRPr lang="cs-CZ" sz="54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42195" y="1628800"/>
            <a:ext cx="82809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Formátování textu:</a:t>
            </a:r>
          </a:p>
          <a:p>
            <a:r>
              <a:rPr lang="cs-CZ" b="1" u="sng" dirty="0">
                <a:solidFill>
                  <a:schemeClr val="bg1"/>
                </a:solidFill>
              </a:rPr>
              <a:t>CTRL + B </a:t>
            </a:r>
            <a:r>
              <a:rPr lang="cs-CZ" b="1" dirty="0">
                <a:solidFill>
                  <a:schemeClr val="bg1"/>
                </a:solidFill>
              </a:rPr>
              <a:t>– Změní označený text na tučný</a:t>
            </a:r>
          </a:p>
          <a:p>
            <a:r>
              <a:rPr lang="cs-CZ" b="1" u="sng" dirty="0">
                <a:solidFill>
                  <a:schemeClr val="bg1"/>
                </a:solidFill>
              </a:rPr>
              <a:t>CTRL + U </a:t>
            </a:r>
            <a:r>
              <a:rPr lang="cs-CZ" b="1" dirty="0">
                <a:solidFill>
                  <a:schemeClr val="bg1"/>
                </a:solidFill>
              </a:rPr>
              <a:t>– Podtrhne označený text</a:t>
            </a:r>
          </a:p>
          <a:p>
            <a:r>
              <a:rPr lang="cs-CZ" b="1" u="sng" dirty="0">
                <a:solidFill>
                  <a:schemeClr val="bg1"/>
                </a:solidFill>
              </a:rPr>
              <a:t>CTRL + I </a:t>
            </a:r>
            <a:r>
              <a:rPr lang="cs-CZ" b="1" dirty="0">
                <a:solidFill>
                  <a:schemeClr val="bg1"/>
                </a:solidFill>
              </a:rPr>
              <a:t>– Změní označený text na kurzívu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77" y="3789040"/>
            <a:ext cx="5474408" cy="2406764"/>
          </a:xfrm>
          <a:prstGeom prst="rect">
            <a:avLst/>
          </a:prstGeom>
        </p:spPr>
      </p:pic>
      <p:sp>
        <p:nvSpPr>
          <p:cNvPr id="6" name="Šipka nahoru 5"/>
          <p:cNvSpPr/>
          <p:nvPr/>
        </p:nvSpPr>
        <p:spPr>
          <a:xfrm>
            <a:off x="215551" y="6061285"/>
            <a:ext cx="432048" cy="769776"/>
          </a:xfrm>
          <a:prstGeom prst="upArrow">
            <a:avLst/>
          </a:prstGeom>
          <a:solidFill>
            <a:srgbClr val="00B050"/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nahoru 6"/>
          <p:cNvSpPr/>
          <p:nvPr/>
        </p:nvSpPr>
        <p:spPr>
          <a:xfrm>
            <a:off x="4955029" y="6061285"/>
            <a:ext cx="432048" cy="769776"/>
          </a:xfrm>
          <a:prstGeom prst="upArrow">
            <a:avLst/>
          </a:prstGeom>
          <a:solidFill>
            <a:srgbClr val="00B050"/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516285" y="3789040"/>
            <a:ext cx="338437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rgbClr val="FFC000"/>
                </a:solidFill>
              </a:rPr>
              <a:t>Klávesa CTRL je označena zeleně</a:t>
            </a:r>
          </a:p>
          <a:p>
            <a:endParaRPr lang="cs-CZ" sz="1600" b="1" dirty="0">
              <a:solidFill>
                <a:srgbClr val="FFC000"/>
              </a:solidFill>
            </a:endParaRPr>
          </a:p>
          <a:p>
            <a:r>
              <a:rPr lang="cs-CZ" sz="1600" b="1" dirty="0" smtClean="0">
                <a:solidFill>
                  <a:srgbClr val="FFC000"/>
                </a:solidFill>
              </a:rPr>
              <a:t>Písmena se nachází </a:t>
            </a:r>
          </a:p>
          <a:p>
            <a:r>
              <a:rPr lang="cs-CZ" sz="1600" b="1" dirty="0" smtClean="0">
                <a:solidFill>
                  <a:srgbClr val="FFC000"/>
                </a:solidFill>
              </a:rPr>
              <a:t>v alfanumerické části</a:t>
            </a:r>
            <a:endParaRPr lang="cs-CZ" sz="16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9271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1628800"/>
            <a:ext cx="828092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CTRL + </a:t>
            </a:r>
            <a:r>
              <a:rPr lang="cs-CZ" b="1" u="sng" dirty="0">
                <a:solidFill>
                  <a:schemeClr val="bg1">
                    <a:lumMod val="95000"/>
                    <a:lumOff val="5000"/>
                  </a:schemeClr>
                </a:solidFill>
              </a:rPr>
              <a:t>Kurzorové klávesy (šipky) vlevo a vpravo</a:t>
            </a: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 – Posouvání kurzoru v textu po 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slovech</a:t>
            </a:r>
          </a:p>
          <a:p>
            <a:r>
              <a:rPr lang="cs-CZ" b="1" u="sng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CTRL </a:t>
            </a:r>
            <a:r>
              <a:rPr lang="cs-CZ" b="1" u="sng" dirty="0">
                <a:solidFill>
                  <a:schemeClr val="bg1">
                    <a:lumMod val="95000"/>
                    <a:lumOff val="5000"/>
                  </a:schemeClr>
                </a:solidFill>
              </a:rPr>
              <a:t>+ Kurzorové klávesy (šipky) </a:t>
            </a:r>
            <a:r>
              <a:rPr lang="cs-CZ" b="1" u="sng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nahoru a dolů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– Přesune kurzor na začátek předchozího nebo následujícího odstavce.</a:t>
            </a:r>
          </a:p>
          <a:p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Práce s textem</a:t>
            </a:r>
            <a:endParaRPr lang="cs-CZ" sz="54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77" y="3789040"/>
            <a:ext cx="3753056" cy="164999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4933" y="3789040"/>
            <a:ext cx="1626142" cy="306896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516285" y="3789040"/>
            <a:ext cx="338437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rgbClr val="FFC000"/>
                </a:solidFill>
              </a:rPr>
              <a:t>Klávesa CTRL je označena zeleně</a:t>
            </a:r>
          </a:p>
          <a:p>
            <a:endParaRPr lang="cs-CZ" sz="1600" b="1" dirty="0">
              <a:solidFill>
                <a:srgbClr val="FFC000"/>
              </a:solidFill>
            </a:endParaRPr>
          </a:p>
          <a:p>
            <a:r>
              <a:rPr lang="cs-CZ" sz="1600" b="1" dirty="0" smtClean="0">
                <a:solidFill>
                  <a:srgbClr val="FFC000"/>
                </a:solidFill>
              </a:rPr>
              <a:t>Kurzorové šipky jsou označeny žlutě</a:t>
            </a:r>
            <a:endParaRPr lang="cs-CZ" sz="1600" b="1" dirty="0">
              <a:solidFill>
                <a:srgbClr val="FFC000"/>
              </a:solidFill>
            </a:endParaRPr>
          </a:p>
        </p:txBody>
      </p:sp>
      <p:sp>
        <p:nvSpPr>
          <p:cNvPr id="8" name="Šipka nahoru 7"/>
          <p:cNvSpPr/>
          <p:nvPr/>
        </p:nvSpPr>
        <p:spPr>
          <a:xfrm>
            <a:off x="41877" y="5323520"/>
            <a:ext cx="432048" cy="769776"/>
          </a:xfrm>
          <a:prstGeom prst="upArrow">
            <a:avLst/>
          </a:prstGeom>
          <a:solidFill>
            <a:srgbClr val="00B050"/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nahoru 8"/>
          <p:cNvSpPr/>
          <p:nvPr/>
        </p:nvSpPr>
        <p:spPr>
          <a:xfrm>
            <a:off x="3362885" y="5323520"/>
            <a:ext cx="432048" cy="769776"/>
          </a:xfrm>
          <a:prstGeom prst="upArrow">
            <a:avLst/>
          </a:prstGeom>
          <a:solidFill>
            <a:srgbClr val="00B050"/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nahoru 9"/>
          <p:cNvSpPr/>
          <p:nvPr/>
        </p:nvSpPr>
        <p:spPr>
          <a:xfrm rot="5400000">
            <a:off x="3362885" y="6204919"/>
            <a:ext cx="432048" cy="769776"/>
          </a:xfrm>
          <a:prstGeom prst="upArrow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2381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Práce v programech</a:t>
            </a:r>
            <a:endParaRPr lang="cs-CZ" sz="54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9242" y="1680770"/>
            <a:ext cx="792088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Pro práci v programech můžeme využít následující klávesové zkratky.</a:t>
            </a:r>
          </a:p>
          <a:p>
            <a:r>
              <a:rPr lang="cs-CZ" b="1" dirty="0" smtClean="0"/>
              <a:t>(např. programy sady MS Office)</a:t>
            </a:r>
          </a:p>
          <a:p>
            <a:r>
              <a:rPr lang="cs-CZ" b="1" u="sng" dirty="0" smtClean="0">
                <a:solidFill>
                  <a:schemeClr val="bg1"/>
                </a:solidFill>
              </a:rPr>
              <a:t>CTRL + O </a:t>
            </a:r>
            <a:r>
              <a:rPr lang="cs-CZ" b="1" dirty="0" smtClean="0">
                <a:solidFill>
                  <a:schemeClr val="bg1"/>
                </a:solidFill>
              </a:rPr>
              <a:t>– Otevře nový soubor</a:t>
            </a:r>
          </a:p>
          <a:p>
            <a:r>
              <a:rPr lang="cs-CZ" b="1" u="sng" dirty="0" smtClean="0">
                <a:solidFill>
                  <a:schemeClr val="bg1"/>
                </a:solidFill>
              </a:rPr>
              <a:t>CTRL + S </a:t>
            </a:r>
            <a:r>
              <a:rPr lang="cs-CZ" b="1" dirty="0" smtClean="0">
                <a:solidFill>
                  <a:schemeClr val="bg1"/>
                </a:solidFill>
              </a:rPr>
              <a:t>– Uloží aktuální změny souboru</a:t>
            </a:r>
          </a:p>
          <a:p>
            <a:r>
              <a:rPr lang="cs-CZ" b="1" u="sng" dirty="0" smtClean="0">
                <a:solidFill>
                  <a:schemeClr val="bg1"/>
                </a:solidFill>
              </a:rPr>
              <a:t>CTRL + P </a:t>
            </a:r>
            <a:r>
              <a:rPr lang="cs-CZ" b="1" dirty="0" smtClean="0">
                <a:solidFill>
                  <a:schemeClr val="bg1"/>
                </a:solidFill>
              </a:rPr>
              <a:t>– Otevře okno pro tisk souboru</a:t>
            </a:r>
          </a:p>
          <a:p>
            <a:r>
              <a:rPr lang="cs-CZ" b="1" u="sng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CTRL </a:t>
            </a:r>
            <a:r>
              <a:rPr lang="cs-CZ" b="1" u="sng" dirty="0">
                <a:solidFill>
                  <a:schemeClr val="bg1">
                    <a:lumMod val="95000"/>
                    <a:lumOff val="5000"/>
                  </a:schemeClr>
                </a:solidFill>
              </a:rPr>
              <a:t>+ Z </a:t>
            </a:r>
            <a:r>
              <a:rPr lang="cs-CZ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– Vrátí v programu krok 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zpět</a:t>
            </a:r>
          </a:p>
          <a:p>
            <a:r>
              <a:rPr lang="cs-CZ" b="1" u="sng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CTRL + F4 </a:t>
            </a:r>
            <a:r>
              <a:rPr lang="cs-CZ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– Uzavření souboru</a:t>
            </a:r>
          </a:p>
          <a:p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77" y="3931775"/>
            <a:ext cx="5241245" cy="2304256"/>
          </a:xfrm>
          <a:prstGeom prst="rect">
            <a:avLst/>
          </a:prstGeom>
        </p:spPr>
      </p:pic>
      <p:sp>
        <p:nvSpPr>
          <p:cNvPr id="6" name="Šipka nahoru 5"/>
          <p:cNvSpPr/>
          <p:nvPr/>
        </p:nvSpPr>
        <p:spPr>
          <a:xfrm>
            <a:off x="41877" y="6088224"/>
            <a:ext cx="432048" cy="769776"/>
          </a:xfrm>
          <a:prstGeom prst="upArrow">
            <a:avLst/>
          </a:prstGeom>
          <a:solidFill>
            <a:srgbClr val="00B050"/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nahoru 6"/>
          <p:cNvSpPr/>
          <p:nvPr/>
        </p:nvSpPr>
        <p:spPr>
          <a:xfrm>
            <a:off x="4841203" y="6088224"/>
            <a:ext cx="432048" cy="769776"/>
          </a:xfrm>
          <a:prstGeom prst="upArrow">
            <a:avLst/>
          </a:prstGeom>
          <a:solidFill>
            <a:srgbClr val="00B050"/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516285" y="3789040"/>
            <a:ext cx="338437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rgbClr val="FFC000"/>
                </a:solidFill>
              </a:rPr>
              <a:t>Klávesa CTRL je označena zeleně</a:t>
            </a:r>
          </a:p>
          <a:p>
            <a:endParaRPr lang="cs-CZ" sz="1600" b="1" dirty="0">
              <a:solidFill>
                <a:srgbClr val="FFC000"/>
              </a:solidFill>
            </a:endParaRPr>
          </a:p>
          <a:p>
            <a:r>
              <a:rPr lang="cs-CZ" sz="1600" b="1" dirty="0" smtClean="0">
                <a:solidFill>
                  <a:srgbClr val="FFC000"/>
                </a:solidFill>
              </a:rPr>
              <a:t>Klávesa F4 je označena červeně</a:t>
            </a:r>
          </a:p>
          <a:p>
            <a:endParaRPr lang="cs-CZ" sz="1600" b="1" dirty="0">
              <a:solidFill>
                <a:srgbClr val="FFC000"/>
              </a:solidFill>
            </a:endParaRPr>
          </a:p>
          <a:p>
            <a:r>
              <a:rPr lang="cs-CZ" sz="1600" b="1" dirty="0" smtClean="0">
                <a:solidFill>
                  <a:srgbClr val="FFC000"/>
                </a:solidFill>
              </a:rPr>
              <a:t>Písmena se nachází v alfanumerické části</a:t>
            </a:r>
            <a:endParaRPr lang="cs-CZ" sz="1600" b="1" dirty="0">
              <a:solidFill>
                <a:srgbClr val="FFC000"/>
              </a:solidFill>
            </a:endParaRPr>
          </a:p>
        </p:txBody>
      </p:sp>
      <p:sp>
        <p:nvSpPr>
          <p:cNvPr id="9" name="Šipka nahoru 8"/>
          <p:cNvSpPr/>
          <p:nvPr/>
        </p:nvSpPr>
        <p:spPr>
          <a:xfrm>
            <a:off x="1763688" y="4299151"/>
            <a:ext cx="432048" cy="684994"/>
          </a:xfrm>
          <a:prstGeom prst="upArrow">
            <a:avLst/>
          </a:prstGeom>
          <a:solidFill>
            <a:srgbClr val="FF0000"/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736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469242" y="260648"/>
            <a:ext cx="8229600" cy="1399032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Práce s programy</a:t>
            </a:r>
            <a:endParaRPr lang="cs-CZ" sz="54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3925" y="1700808"/>
            <a:ext cx="792088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Pro práci s aktivními programy můžeme využít následující klávesové zkratky.</a:t>
            </a:r>
          </a:p>
          <a:p>
            <a:r>
              <a:rPr lang="cs-CZ" b="1" u="sng" dirty="0" smtClean="0">
                <a:solidFill>
                  <a:schemeClr val="bg1"/>
                </a:solidFill>
              </a:rPr>
              <a:t>CTRL + SHIFT </a:t>
            </a:r>
            <a:r>
              <a:rPr lang="cs-CZ" b="1" dirty="0" smtClean="0">
                <a:solidFill>
                  <a:schemeClr val="bg1"/>
                </a:solidFill>
              </a:rPr>
              <a:t>– Trvalé odstranění souboru</a:t>
            </a:r>
          </a:p>
          <a:p>
            <a:r>
              <a:rPr lang="cs-CZ" b="1" u="sng" dirty="0" smtClean="0">
                <a:solidFill>
                  <a:schemeClr val="bg1"/>
                </a:solidFill>
              </a:rPr>
              <a:t>ALT + TAB </a:t>
            </a:r>
            <a:r>
              <a:rPr lang="cs-CZ" b="1" dirty="0" smtClean="0">
                <a:solidFill>
                  <a:schemeClr val="bg1"/>
                </a:solidFill>
              </a:rPr>
              <a:t>– Přepnutí do dalšího otevřeného programu</a:t>
            </a:r>
          </a:p>
          <a:p>
            <a:endParaRPr lang="cs-CZ" b="1" dirty="0">
              <a:solidFill>
                <a:schemeClr val="bg1"/>
              </a:solidFill>
            </a:endParaRPr>
          </a:p>
          <a:p>
            <a:endParaRPr lang="cs-CZ" b="1" dirty="0" smtClean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77" y="3931775"/>
            <a:ext cx="5241245" cy="230425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516285" y="3789040"/>
            <a:ext cx="338437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solidFill>
                  <a:srgbClr val="FFC000"/>
                </a:solidFill>
              </a:rPr>
              <a:t>Klávesa CTRL je označena zeleně</a:t>
            </a:r>
          </a:p>
          <a:p>
            <a:endParaRPr lang="cs-CZ" sz="1600" b="1" dirty="0">
              <a:solidFill>
                <a:srgbClr val="FFC000"/>
              </a:solidFill>
            </a:endParaRPr>
          </a:p>
          <a:p>
            <a:r>
              <a:rPr lang="cs-CZ" sz="1600" b="1" dirty="0" smtClean="0">
                <a:solidFill>
                  <a:srgbClr val="FFC000"/>
                </a:solidFill>
              </a:rPr>
              <a:t>Klávesa SHIFT je označena modře</a:t>
            </a:r>
          </a:p>
          <a:p>
            <a:endParaRPr lang="cs-CZ" sz="1600" b="1" dirty="0">
              <a:solidFill>
                <a:srgbClr val="FFC000"/>
              </a:solidFill>
            </a:endParaRPr>
          </a:p>
          <a:p>
            <a:r>
              <a:rPr lang="cs-CZ" sz="1600" b="1" dirty="0" smtClean="0">
                <a:solidFill>
                  <a:srgbClr val="FFC000"/>
                </a:solidFill>
              </a:rPr>
              <a:t>Klávesa ALT je označena červeně</a:t>
            </a:r>
          </a:p>
          <a:p>
            <a:endParaRPr lang="cs-CZ" sz="1600" b="1" dirty="0">
              <a:solidFill>
                <a:srgbClr val="FFC000"/>
              </a:solidFill>
            </a:endParaRPr>
          </a:p>
          <a:p>
            <a:r>
              <a:rPr lang="cs-CZ" sz="1600" b="1" dirty="0" smtClean="0">
                <a:solidFill>
                  <a:srgbClr val="FFC000"/>
                </a:solidFill>
              </a:rPr>
              <a:t>Klávesa TAB je označena žlutě</a:t>
            </a:r>
            <a:endParaRPr lang="cs-CZ" sz="1600" b="1" dirty="0">
              <a:solidFill>
                <a:srgbClr val="FFC000"/>
              </a:solidFill>
            </a:endParaRPr>
          </a:p>
        </p:txBody>
      </p:sp>
      <p:sp>
        <p:nvSpPr>
          <p:cNvPr id="7" name="Šipka nahoru 6"/>
          <p:cNvSpPr/>
          <p:nvPr/>
        </p:nvSpPr>
        <p:spPr>
          <a:xfrm>
            <a:off x="41877" y="6088224"/>
            <a:ext cx="432048" cy="769776"/>
          </a:xfrm>
          <a:prstGeom prst="upArrow">
            <a:avLst/>
          </a:prstGeom>
          <a:solidFill>
            <a:srgbClr val="00B050"/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nahoru 7"/>
          <p:cNvSpPr/>
          <p:nvPr/>
        </p:nvSpPr>
        <p:spPr>
          <a:xfrm>
            <a:off x="4841203" y="6088224"/>
            <a:ext cx="432048" cy="769776"/>
          </a:xfrm>
          <a:prstGeom prst="upArrow">
            <a:avLst/>
          </a:prstGeom>
          <a:solidFill>
            <a:srgbClr val="00B050"/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nahoru 8"/>
          <p:cNvSpPr/>
          <p:nvPr/>
        </p:nvSpPr>
        <p:spPr>
          <a:xfrm rot="5400000">
            <a:off x="3828770" y="5202700"/>
            <a:ext cx="432048" cy="769776"/>
          </a:xfrm>
          <a:prstGeom prst="upArrow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nahoru 9"/>
          <p:cNvSpPr/>
          <p:nvPr/>
        </p:nvSpPr>
        <p:spPr>
          <a:xfrm rot="16200000">
            <a:off x="475040" y="5210627"/>
            <a:ext cx="432048" cy="769776"/>
          </a:xfrm>
          <a:prstGeom prst="upArrow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nahoru 10"/>
          <p:cNvSpPr/>
          <p:nvPr/>
        </p:nvSpPr>
        <p:spPr>
          <a:xfrm>
            <a:off x="1063172" y="6088224"/>
            <a:ext cx="432048" cy="769776"/>
          </a:xfrm>
          <a:prstGeom prst="upArrow">
            <a:avLst/>
          </a:prstGeom>
          <a:solidFill>
            <a:srgbClr val="FF0000"/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nahoru 12"/>
          <p:cNvSpPr/>
          <p:nvPr/>
        </p:nvSpPr>
        <p:spPr>
          <a:xfrm rot="16200000">
            <a:off x="627440" y="4538282"/>
            <a:ext cx="432048" cy="769776"/>
          </a:xfrm>
          <a:prstGeom prst="upArrow">
            <a:avLst/>
          </a:prstGeom>
          <a:solidFill>
            <a:srgbClr val="FFFF00"/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16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Práce s programy</a:t>
            </a:r>
            <a:endParaRPr lang="cs-CZ" sz="54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536" y="1700808"/>
            <a:ext cx="835292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Následující klávesové zkratky zjednoduší práci v prostředí Windows</a:t>
            </a:r>
          </a:p>
          <a:p>
            <a:r>
              <a:rPr lang="cs-CZ" b="1" u="sng" dirty="0">
                <a:solidFill>
                  <a:schemeClr val="bg1"/>
                </a:solidFill>
              </a:rPr>
              <a:t>CTRL + ESC </a:t>
            </a:r>
            <a:r>
              <a:rPr lang="cs-CZ" b="1" dirty="0">
                <a:solidFill>
                  <a:schemeClr val="bg1"/>
                </a:solidFill>
              </a:rPr>
              <a:t>– Otevře nabídku Start</a:t>
            </a:r>
          </a:p>
          <a:p>
            <a:r>
              <a:rPr lang="cs-CZ" b="1" u="sng" dirty="0">
                <a:solidFill>
                  <a:schemeClr val="bg1"/>
                </a:solidFill>
              </a:rPr>
              <a:t>ALT + F4 </a:t>
            </a:r>
            <a:r>
              <a:rPr lang="cs-CZ" b="1" dirty="0">
                <a:solidFill>
                  <a:schemeClr val="bg1"/>
                </a:solidFill>
              </a:rPr>
              <a:t>– Zavře aktivní okno</a:t>
            </a:r>
          </a:p>
          <a:p>
            <a:r>
              <a:rPr lang="cs-CZ" b="1" u="sng" dirty="0">
                <a:solidFill>
                  <a:schemeClr val="bg1"/>
                </a:solidFill>
              </a:rPr>
              <a:t>Ctrl + ESC + DEL </a:t>
            </a:r>
            <a:r>
              <a:rPr lang="cs-CZ" b="1" dirty="0">
                <a:solidFill>
                  <a:schemeClr val="bg1"/>
                </a:solidFill>
              </a:rPr>
              <a:t>– Otevře okno Správce úloh</a:t>
            </a:r>
          </a:p>
          <a:p>
            <a:r>
              <a:rPr lang="cs-CZ" b="1" u="sng" dirty="0" smtClean="0">
                <a:solidFill>
                  <a:schemeClr val="bg1"/>
                </a:solidFill>
              </a:rPr>
              <a:t>ALT </a:t>
            </a:r>
            <a:r>
              <a:rPr lang="cs-CZ" b="1" u="sng" dirty="0">
                <a:solidFill>
                  <a:schemeClr val="bg1"/>
                </a:solidFill>
              </a:rPr>
              <a:t>+ SHIFT </a:t>
            </a:r>
            <a:r>
              <a:rPr lang="cs-CZ" b="1" dirty="0">
                <a:solidFill>
                  <a:schemeClr val="bg1"/>
                </a:solidFill>
              </a:rPr>
              <a:t>– Přepne jazyk klávesnice</a:t>
            </a:r>
          </a:p>
        </p:txBody>
      </p:sp>
      <p:sp>
        <p:nvSpPr>
          <p:cNvPr id="6" name="Obdélník 5"/>
          <p:cNvSpPr/>
          <p:nvPr/>
        </p:nvSpPr>
        <p:spPr>
          <a:xfrm>
            <a:off x="5436096" y="3178136"/>
            <a:ext cx="370790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rgbClr val="FFC000"/>
                </a:solidFill>
              </a:rPr>
              <a:t>Klávesa CTRL je označena zeleně</a:t>
            </a:r>
          </a:p>
          <a:p>
            <a:endParaRPr lang="cs-CZ" b="1" dirty="0">
              <a:solidFill>
                <a:srgbClr val="FFC000"/>
              </a:solidFill>
            </a:endParaRPr>
          </a:p>
          <a:p>
            <a:r>
              <a:rPr lang="cs-CZ" b="1" dirty="0">
                <a:solidFill>
                  <a:srgbClr val="FFC000"/>
                </a:solidFill>
              </a:rPr>
              <a:t>Klávesa SHIFT je označena modře</a:t>
            </a:r>
          </a:p>
          <a:p>
            <a:endParaRPr lang="cs-CZ" b="1" dirty="0">
              <a:solidFill>
                <a:srgbClr val="FFC000"/>
              </a:solidFill>
            </a:endParaRPr>
          </a:p>
          <a:p>
            <a:r>
              <a:rPr lang="cs-CZ" b="1" dirty="0">
                <a:solidFill>
                  <a:srgbClr val="FFC000"/>
                </a:solidFill>
              </a:rPr>
              <a:t>Klávesa ALT je označena červeně</a:t>
            </a:r>
          </a:p>
          <a:p>
            <a:endParaRPr lang="cs-CZ" b="1" dirty="0">
              <a:solidFill>
                <a:srgbClr val="FFC000"/>
              </a:solidFill>
            </a:endParaRPr>
          </a:p>
          <a:p>
            <a:r>
              <a:rPr lang="cs-CZ" b="1" dirty="0">
                <a:solidFill>
                  <a:srgbClr val="FFC000"/>
                </a:solidFill>
              </a:rPr>
              <a:t>Klávesa </a:t>
            </a:r>
            <a:r>
              <a:rPr lang="cs-CZ" b="1" dirty="0" smtClean="0">
                <a:solidFill>
                  <a:srgbClr val="FFC000"/>
                </a:solidFill>
              </a:rPr>
              <a:t>DEL </a:t>
            </a:r>
            <a:r>
              <a:rPr lang="cs-CZ" b="1" dirty="0">
                <a:solidFill>
                  <a:srgbClr val="FFC000"/>
                </a:solidFill>
              </a:rPr>
              <a:t>je označena </a:t>
            </a:r>
            <a:r>
              <a:rPr lang="cs-CZ" b="1" dirty="0" smtClean="0">
                <a:solidFill>
                  <a:srgbClr val="FFC000"/>
                </a:solidFill>
              </a:rPr>
              <a:t>žlutě</a:t>
            </a:r>
          </a:p>
          <a:p>
            <a:endParaRPr lang="cs-CZ" b="1" dirty="0">
              <a:solidFill>
                <a:srgbClr val="FFC000"/>
              </a:solidFill>
            </a:endParaRPr>
          </a:p>
          <a:p>
            <a:r>
              <a:rPr lang="cs-CZ" b="1" dirty="0" smtClean="0">
                <a:solidFill>
                  <a:srgbClr val="FFC000"/>
                </a:solidFill>
              </a:rPr>
              <a:t>Klávesa ESC je označena fialově</a:t>
            </a:r>
            <a:endParaRPr lang="cs-CZ" b="1" dirty="0">
              <a:solidFill>
                <a:srgbClr val="FFC000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877" y="3789040"/>
            <a:ext cx="3753056" cy="1649990"/>
          </a:xfrm>
          <a:prstGeom prst="rect">
            <a:avLst/>
          </a:prstGeom>
        </p:spPr>
      </p:pic>
      <p:sp>
        <p:nvSpPr>
          <p:cNvPr id="13" name="Šipka nahoru 12"/>
          <p:cNvSpPr/>
          <p:nvPr/>
        </p:nvSpPr>
        <p:spPr>
          <a:xfrm>
            <a:off x="41877" y="5323520"/>
            <a:ext cx="432048" cy="769776"/>
          </a:xfrm>
          <a:prstGeom prst="upArrow">
            <a:avLst/>
          </a:prstGeom>
          <a:solidFill>
            <a:srgbClr val="00B050"/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nahoru 13"/>
          <p:cNvSpPr/>
          <p:nvPr/>
        </p:nvSpPr>
        <p:spPr>
          <a:xfrm>
            <a:off x="3362885" y="5323520"/>
            <a:ext cx="432048" cy="769776"/>
          </a:xfrm>
          <a:prstGeom prst="upArrow">
            <a:avLst/>
          </a:prstGeom>
          <a:solidFill>
            <a:srgbClr val="00B050"/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nahoru 14"/>
          <p:cNvSpPr/>
          <p:nvPr/>
        </p:nvSpPr>
        <p:spPr>
          <a:xfrm rot="16200000">
            <a:off x="426765" y="4639907"/>
            <a:ext cx="432048" cy="769776"/>
          </a:xfrm>
          <a:prstGeom prst="upArrow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nahoru 15"/>
          <p:cNvSpPr/>
          <p:nvPr/>
        </p:nvSpPr>
        <p:spPr>
          <a:xfrm rot="5400000">
            <a:off x="2580624" y="4631913"/>
            <a:ext cx="432048" cy="769776"/>
          </a:xfrm>
          <a:prstGeom prst="upArrow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4933" y="3789040"/>
            <a:ext cx="1626142" cy="3068960"/>
          </a:xfrm>
          <a:prstGeom prst="rect">
            <a:avLst/>
          </a:prstGeom>
        </p:spPr>
      </p:pic>
      <p:sp>
        <p:nvSpPr>
          <p:cNvPr id="18" name="Šipka nahoru 17"/>
          <p:cNvSpPr/>
          <p:nvPr/>
        </p:nvSpPr>
        <p:spPr>
          <a:xfrm>
            <a:off x="642789" y="5323520"/>
            <a:ext cx="432048" cy="769776"/>
          </a:xfrm>
          <a:prstGeom prst="upArrow">
            <a:avLst/>
          </a:prstGeom>
          <a:solidFill>
            <a:srgbClr val="FF0000"/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nahoru 18"/>
          <p:cNvSpPr/>
          <p:nvPr/>
        </p:nvSpPr>
        <p:spPr>
          <a:xfrm>
            <a:off x="3923928" y="5318034"/>
            <a:ext cx="432048" cy="769776"/>
          </a:xfrm>
          <a:prstGeom prst="upArrow">
            <a:avLst/>
          </a:prstGeom>
          <a:solidFill>
            <a:srgbClr val="FFFF00"/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nahoru 19"/>
          <p:cNvSpPr/>
          <p:nvPr/>
        </p:nvSpPr>
        <p:spPr>
          <a:xfrm rot="10800000">
            <a:off x="41877" y="3178136"/>
            <a:ext cx="432048" cy="769776"/>
          </a:xfrm>
          <a:prstGeom prst="upArrow">
            <a:avLst/>
          </a:prstGeom>
          <a:solidFill>
            <a:schemeClr val="accent3"/>
          </a:solidFill>
          <a:ln>
            <a:solidFill>
              <a:schemeClr val="bg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593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Zdroje: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1700808"/>
            <a:ext cx="734481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Klávesové zkratky. </a:t>
            </a:r>
            <a:r>
              <a:rPr lang="cs-CZ" i="1" dirty="0" err="1"/>
              <a:t>Mozilla</a:t>
            </a:r>
            <a:r>
              <a:rPr lang="cs-CZ" i="1" dirty="0"/>
              <a:t> support</a:t>
            </a:r>
            <a:r>
              <a:rPr lang="cs-CZ" dirty="0"/>
              <a:t> [online]. 1998 [cit. </a:t>
            </a:r>
            <a:r>
              <a:rPr lang="cs-CZ" dirty="0" smtClean="0"/>
              <a:t>2013-09-15]. </a:t>
            </a:r>
            <a:r>
              <a:rPr lang="cs-CZ" dirty="0"/>
              <a:t>Dostupné z: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support.mozilla.org/cs/kb/Kl%C3%A1vesov%C3%A9%20zkratky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Klávesové zkratky - Word. LASÁK, Pavel. </a:t>
            </a:r>
            <a:r>
              <a:rPr lang="cs-CZ" i="1" dirty="0"/>
              <a:t>Microsoft Office</a:t>
            </a:r>
            <a:r>
              <a:rPr lang="cs-CZ" dirty="0"/>
              <a:t> [online]. 2006 [cit. </a:t>
            </a:r>
            <a:r>
              <a:rPr lang="cs-CZ" dirty="0" smtClean="0"/>
              <a:t>2013-09-15]. </a:t>
            </a:r>
            <a:r>
              <a:rPr lang="cs-CZ" dirty="0"/>
              <a:t>Dostupné z: </a:t>
            </a:r>
            <a:r>
              <a:rPr lang="cs-CZ" dirty="0">
                <a:hlinkClick r:id="rId3"/>
              </a:rPr>
              <a:t>http://office.lasakovi.com/word/zaklady/klavesove-zkratky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Fotografie pořízeny autorem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1907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107</TotalTime>
  <Words>621</Words>
  <Application>Microsoft Office PowerPoint</Application>
  <PresentationFormat>Předvádění na obrazovce (4:3)</PresentationFormat>
  <Paragraphs>126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Talent</vt:lpstr>
      <vt:lpstr>Prezentace aplikace PowerPoint</vt:lpstr>
      <vt:lpstr>Klávesové zkratky</vt:lpstr>
      <vt:lpstr>Práce s textem</vt:lpstr>
      <vt:lpstr>Práce s textem</vt:lpstr>
      <vt:lpstr>Práce s textem</vt:lpstr>
      <vt:lpstr>Práce s textem</vt:lpstr>
      <vt:lpstr>Práce s textem</vt:lpstr>
      <vt:lpstr>Práce v programech</vt:lpstr>
      <vt:lpstr>Práce s programy</vt:lpstr>
      <vt:lpstr>Práce s programy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Klávesové zkratky</dc:title>
  <dc:creator>Kuba</dc:creator>
  <cp:lastModifiedBy>Učitel</cp:lastModifiedBy>
  <cp:revision>18</cp:revision>
  <dcterms:created xsi:type="dcterms:W3CDTF">2013-02-25T19:29:32Z</dcterms:created>
  <dcterms:modified xsi:type="dcterms:W3CDTF">2013-12-16T19:50:17Z</dcterms:modified>
</cp:coreProperties>
</file>