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7" r:id="rId14"/>
    <p:sldId id="266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E57F84-0920-44F1-91B5-BB61DE609A16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415F5-86CF-404D-88C0-D5D4F8B6A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SLOVNÍ ÚLOHY O POHYBU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VY_32_INOVACE_02_B_20_Slovní úlohy o pohybu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9088070"/>
              </p:ext>
            </p:extLst>
          </p:nvPr>
        </p:nvGraphicFramePr>
        <p:xfrm>
          <a:off x="642910" y="928670"/>
          <a:ext cx="6477024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r>
                        <a:rPr lang="cs-CZ" dirty="0" smtClean="0"/>
                        <a:t>. 3.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r>
                        <a:rPr lang="cs-CZ" dirty="0" smtClean="0"/>
                        <a:t>. 4. 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r>
                        <a:rPr lang="cs-CZ" dirty="0" smtClean="0"/>
                        <a:t>. A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9</a:t>
                      </a:r>
                      <a:r>
                        <a:rPr lang="cs-CZ" dirty="0" smtClean="0"/>
                        <a:t>. 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Slovní úlohy o pohybu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pohyb</a:t>
                      </a:r>
                      <a:r>
                        <a:rPr lang="cs-CZ" baseline="0" dirty="0" smtClean="0"/>
                        <a:t>, dráha, rychlost, čas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SLOVNÍ ÚLOHY O POHYBU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Pohyb – základní veličiny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Opakování učiva fyziky:</a:t>
            </a:r>
          </a:p>
          <a:p>
            <a:pPr>
              <a:buNone/>
            </a:pPr>
            <a:r>
              <a:rPr lang="cs-CZ" dirty="0" smtClean="0"/>
              <a:t>Doplň tabulku: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Převeď:	2h 15min = …………s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36 km/h = …………..m/s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35 km =………………m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786" y="2285992"/>
          <a:ext cx="7429556" cy="221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9"/>
                <a:gridCol w="1857389"/>
                <a:gridCol w="1857389"/>
                <a:gridCol w="1857389"/>
              </a:tblGrid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Fyzikální 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</a:tr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DRÁHA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RYCHLOST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865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			2h 15min = </a:t>
            </a:r>
            <a:r>
              <a:rPr lang="cs-CZ" sz="2800" dirty="0" smtClean="0">
                <a:solidFill>
                  <a:srgbClr val="FF0000"/>
                </a:solidFill>
              </a:rPr>
              <a:t>135 min = 8 100  s</a:t>
            </a:r>
          </a:p>
          <a:p>
            <a:pPr>
              <a:buNone/>
            </a:pPr>
            <a:r>
              <a:rPr lang="cs-CZ" sz="2800" dirty="0" smtClean="0"/>
              <a:t>			36 km/h = </a:t>
            </a:r>
            <a:r>
              <a:rPr lang="cs-CZ" sz="2800" dirty="0" smtClean="0">
                <a:solidFill>
                  <a:srgbClr val="FF0000"/>
                </a:solidFill>
              </a:rPr>
              <a:t>10 m/s</a:t>
            </a:r>
          </a:p>
          <a:p>
            <a:pPr>
              <a:buNone/>
            </a:pPr>
            <a:r>
              <a:rPr lang="cs-CZ" sz="2800" dirty="0" smtClean="0"/>
              <a:t>			35 km = </a:t>
            </a:r>
            <a:r>
              <a:rPr lang="cs-CZ" sz="2800" dirty="0" smtClean="0">
                <a:solidFill>
                  <a:srgbClr val="FF0000"/>
                </a:solidFill>
              </a:rPr>
              <a:t>35 000 m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Pamatuj!	1 m/s = 3,6 km/h</a:t>
            </a:r>
          </a:p>
          <a:p>
            <a:pPr>
              <a:buNone/>
            </a:pPr>
            <a:r>
              <a:rPr lang="cs-CZ" sz="2800" dirty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		1h = 60 min= 3 600 s</a:t>
            </a:r>
          </a:p>
          <a:p>
            <a:pPr>
              <a:buNone/>
            </a:pPr>
            <a:r>
              <a:rPr lang="cs-CZ" sz="2800" dirty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		1 km = 1 000m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00100" y="928670"/>
          <a:ext cx="7429556" cy="221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9"/>
                <a:gridCol w="1857389"/>
                <a:gridCol w="1857389"/>
                <a:gridCol w="1857389"/>
              </a:tblGrid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Fyzikální 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</a:tr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DRÁHA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            km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 = v . 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              h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sz="20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= s : v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53644">
                <a:tc>
                  <a:txBody>
                    <a:bodyPr/>
                    <a:lstStyle/>
                    <a:p>
                      <a:r>
                        <a:rPr lang="cs-CZ" dirty="0" smtClean="0"/>
                        <a:t>RYCHLOST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m/s           km/h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v = s : t</a:t>
                      </a:r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Úlohy o pohybu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V úlohách o pohybu se vyskytují tři údaje: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dráha s </a:t>
            </a:r>
            <a:r>
              <a:rPr lang="cs-CZ" dirty="0" smtClean="0">
                <a:solidFill>
                  <a:srgbClr val="7030A0"/>
                </a:solidFill>
              </a:rPr>
              <a:t>(vzdálenost)  </a:t>
            </a:r>
            <a:r>
              <a:rPr lang="cs-CZ" dirty="0" smtClean="0">
                <a:solidFill>
                  <a:srgbClr val="7030A0"/>
                </a:solidFill>
              </a:rPr>
              <a:t>	čas </a:t>
            </a:r>
            <a:r>
              <a:rPr lang="cs-CZ" dirty="0" smtClean="0">
                <a:solidFill>
                  <a:srgbClr val="7030A0"/>
                </a:solidFill>
              </a:rPr>
              <a:t>t </a:t>
            </a:r>
            <a:r>
              <a:rPr lang="cs-CZ" dirty="0" smtClean="0">
                <a:solidFill>
                  <a:srgbClr val="7030A0"/>
                </a:solidFill>
              </a:rPr>
              <a:t>	rychlost v</a:t>
            </a:r>
          </a:p>
          <a:p>
            <a:pPr>
              <a:buNone/>
            </a:pPr>
            <a:r>
              <a:rPr lang="cs-CZ" dirty="0" smtClean="0"/>
              <a:t>Dělíme je na dva základní typy: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Vozidla jedou ze stejného místa- rychlejší dohání pomalejší (dohánění)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	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 = s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2.  Vozidla jedou proti sobě - vozidla se střetnou (střetnutí)</a:t>
            </a:r>
          </a:p>
          <a:p>
            <a:pPr marL="514350" indent="-51435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 s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  + s</a:t>
            </a:r>
            <a:r>
              <a:rPr lang="cs-CZ" baseline="-25000" dirty="0" smtClean="0">
                <a:solidFill>
                  <a:srgbClr val="FF0000"/>
                </a:solidFill>
              </a:rPr>
              <a:t>2 </a:t>
            </a:r>
            <a:r>
              <a:rPr lang="cs-CZ" dirty="0" smtClean="0">
                <a:solidFill>
                  <a:srgbClr val="FF0000"/>
                </a:solidFill>
              </a:rPr>
              <a:t> = s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Postup 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Přečíst úlohu a určit typ úlohy 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2060"/>
                </a:solidFill>
              </a:rPr>
              <a:t>Nákres úlohy a zvolení neznámé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2060"/>
                </a:solidFill>
              </a:rPr>
              <a:t>Sestavení rovnice </a:t>
            </a:r>
            <a:r>
              <a:rPr lang="cs-CZ" dirty="0" smtClean="0">
                <a:solidFill>
                  <a:srgbClr val="002060"/>
                </a:solidFill>
              </a:rPr>
              <a:t>(pomocí tabulky)</a:t>
            </a:r>
            <a:endParaRPr lang="cs-CZ" dirty="0" smtClean="0">
              <a:solidFill>
                <a:srgbClr val="002060"/>
              </a:solidFill>
            </a:endParaRP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2060"/>
                </a:solidFill>
              </a:rPr>
              <a:t>Řešení rovnice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2060"/>
                </a:solidFill>
              </a:rPr>
              <a:t>Slovní odpověď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2060"/>
                </a:solidFill>
              </a:rPr>
              <a:t>Zkouška správnosti pro slovní text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První úloha - dohánění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572164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Jirka vyšel z Hostinného rychlostí 5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Za 30 minut za ním vyjela Jana na kole rychlostí 20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Za jakou dobu a jak daleko od Hostinného dostihne Jana Jirku?</a:t>
            </a:r>
          </a:p>
          <a:p>
            <a:pPr marL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Nákres:</a:t>
            </a:r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r>
              <a:rPr lang="cs-CZ" sz="2400" dirty="0" smtClean="0"/>
              <a:t>			</a:t>
            </a:r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r>
              <a:rPr lang="cs-CZ" sz="2400" dirty="0" smtClean="0"/>
              <a:t>			Jana		Jirka	</a:t>
            </a:r>
          </a:p>
          <a:p>
            <a:pPr marL="0">
              <a:buNone/>
            </a:pPr>
            <a:r>
              <a:rPr lang="cs-CZ" sz="2400" dirty="0" smtClean="0"/>
              <a:t>Tabulka:</a:t>
            </a:r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857356" y="5214950"/>
          <a:ext cx="4071966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322"/>
                <a:gridCol w="1357322"/>
                <a:gridCol w="1357322"/>
              </a:tblGrid>
              <a:tr h="318135">
                <a:tc>
                  <a:txBody>
                    <a:bodyPr/>
                    <a:lstStyle/>
                    <a:p>
                      <a:r>
                        <a:rPr lang="cs-CZ" dirty="0" smtClean="0"/>
                        <a:t>rychlost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km/h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km/h</a:t>
                      </a:r>
                      <a:endParaRPr lang="cs-CZ" dirty="0"/>
                    </a:p>
                  </a:txBody>
                  <a:tcPr/>
                </a:tc>
              </a:tr>
              <a:tr h="318135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r>
                        <a:rPr lang="cs-CZ" baseline="0" dirty="0" smtClean="0"/>
                        <a:t> (h)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 + 0,5</a:t>
                      </a:r>
                      <a:endParaRPr lang="cs-CZ" dirty="0"/>
                    </a:p>
                  </a:txBody>
                  <a:tcPr/>
                </a:tc>
              </a:tr>
              <a:tr h="318135">
                <a:tc>
                  <a:txBody>
                    <a:bodyPr/>
                    <a:lstStyle/>
                    <a:p>
                      <a:r>
                        <a:rPr lang="cs-CZ" dirty="0" smtClean="0"/>
                        <a:t>dráha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5.(x+0,5)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1071538" y="2928934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071538" y="4214818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142976" y="2428868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Jirka 5 km/h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2976" y="378619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Jana 20 km/h</a:t>
            </a:r>
            <a:endParaRPr lang="cs-CZ" dirty="0"/>
          </a:p>
        </p:txBody>
      </p:sp>
      <p:cxnSp>
        <p:nvCxnSpPr>
          <p:cNvPr id="18" name="Přímá spojovací šipka 17"/>
          <p:cNvCxnSpPr/>
          <p:nvPr/>
        </p:nvCxnSpPr>
        <p:spPr>
          <a:xfrm rot="5400000">
            <a:off x="71406" y="3929066"/>
            <a:ext cx="20002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0" y="4071942"/>
            <a:ext cx="1214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- 30 min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786" y="2857496"/>
            <a:ext cx="285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071538" y="3429000"/>
            <a:ext cx="3929090" cy="1588"/>
          </a:xfrm>
          <a:prstGeom prst="line">
            <a:avLst/>
          </a:prstGeom>
          <a:ln w="22225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357686" y="3000372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– místo dostižení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00232" y="3000372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vzdálenost   s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6000" dirty="0" smtClean="0"/>
          </a:p>
          <a:p>
            <a:pPr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Rovnice:	</a:t>
            </a:r>
            <a:r>
              <a:rPr lang="cs-CZ" sz="9600" dirty="0" smtClean="0"/>
              <a:t> s</a:t>
            </a:r>
            <a:r>
              <a:rPr lang="cs-CZ" sz="9600" baseline="-25000" dirty="0" smtClean="0"/>
              <a:t>1</a:t>
            </a:r>
            <a:r>
              <a:rPr lang="cs-CZ" sz="9600" dirty="0" smtClean="0"/>
              <a:t> = s</a:t>
            </a:r>
            <a:r>
              <a:rPr lang="cs-CZ" sz="9600" baseline="-25000" dirty="0" smtClean="0"/>
              <a:t>2 </a:t>
            </a:r>
          </a:p>
          <a:p>
            <a:pPr>
              <a:buNone/>
            </a:pPr>
            <a:r>
              <a:rPr lang="cs-CZ" sz="9600" baseline="-25000" dirty="0" smtClean="0"/>
              <a:t>			</a:t>
            </a:r>
            <a:r>
              <a:rPr lang="cs-CZ" sz="9600" dirty="0" smtClean="0"/>
              <a:t>20 . x = 5 . (x + 0,5)</a:t>
            </a:r>
          </a:p>
          <a:p>
            <a:pPr>
              <a:buNone/>
            </a:pPr>
            <a:r>
              <a:rPr lang="cs-CZ" sz="9600" dirty="0" smtClean="0"/>
              <a:t>	</a:t>
            </a:r>
            <a:r>
              <a:rPr lang="cs-CZ" sz="8800" dirty="0" smtClean="0"/>
              <a:t>		</a:t>
            </a:r>
            <a:r>
              <a:rPr lang="cs-CZ" sz="9600" dirty="0" smtClean="0"/>
              <a:t>20x = 5x + 2,5</a:t>
            </a:r>
          </a:p>
          <a:p>
            <a:pPr>
              <a:buNone/>
            </a:pPr>
            <a:r>
              <a:rPr lang="cs-CZ" sz="9600" dirty="0" smtClean="0"/>
              <a:t>			15x = 2,5</a:t>
            </a:r>
          </a:p>
          <a:p>
            <a:pPr>
              <a:buNone/>
            </a:pPr>
            <a:r>
              <a:rPr lang="cs-CZ" sz="9600" dirty="0" smtClean="0"/>
              <a:t>			x = 0,166 h = 10 minut</a:t>
            </a:r>
          </a:p>
          <a:p>
            <a:pPr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 </a:t>
            </a:r>
          </a:p>
          <a:p>
            <a:pPr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Vzdálenost od Hostinného:</a:t>
            </a:r>
          </a:p>
          <a:p>
            <a:pPr>
              <a:buNone/>
            </a:pPr>
            <a:r>
              <a:rPr lang="cs-CZ" sz="9600" dirty="0" smtClean="0"/>
              <a:t>Jana: s</a:t>
            </a:r>
            <a:r>
              <a:rPr lang="cs-CZ" sz="9600" baseline="-25000" dirty="0" smtClean="0"/>
              <a:t>1</a:t>
            </a:r>
            <a:r>
              <a:rPr lang="cs-CZ" sz="9600" dirty="0" smtClean="0"/>
              <a:t> = 20 . 0,166  = 3,33 km</a:t>
            </a:r>
          </a:p>
          <a:p>
            <a:pPr>
              <a:buNone/>
            </a:pPr>
            <a:r>
              <a:rPr lang="cs-CZ" sz="9600" dirty="0" smtClean="0"/>
              <a:t>Jirka: s</a:t>
            </a:r>
            <a:r>
              <a:rPr lang="cs-CZ" sz="9600" baseline="-25000" dirty="0" smtClean="0"/>
              <a:t>2</a:t>
            </a:r>
            <a:r>
              <a:rPr lang="cs-CZ" sz="9600" dirty="0" smtClean="0"/>
              <a:t> = 5 . (0,166 +0,5)= 3,33 km</a:t>
            </a: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Zkouška: </a:t>
            </a:r>
            <a:r>
              <a:rPr lang="cs-CZ" sz="9600" dirty="0" smtClean="0"/>
              <a:t>s</a:t>
            </a:r>
            <a:r>
              <a:rPr lang="cs-CZ" sz="9600" baseline="-25000" dirty="0" smtClean="0"/>
              <a:t>1</a:t>
            </a:r>
            <a:r>
              <a:rPr lang="cs-CZ" sz="9600" dirty="0" smtClean="0"/>
              <a:t> = s</a:t>
            </a:r>
            <a:r>
              <a:rPr lang="cs-CZ" sz="9600" baseline="-25000" dirty="0" smtClean="0"/>
              <a:t>2 </a:t>
            </a:r>
          </a:p>
          <a:p>
            <a:pPr>
              <a:buNone/>
            </a:pPr>
            <a:r>
              <a:rPr lang="cs-CZ" sz="9600" baseline="-25000" dirty="0" smtClean="0">
                <a:solidFill>
                  <a:srgbClr val="00B050"/>
                </a:solidFill>
              </a:rPr>
              <a:t>		     </a:t>
            </a:r>
            <a:endParaRPr lang="cs-CZ" sz="9600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6000" dirty="0" smtClean="0"/>
          </a:p>
          <a:p>
            <a:pPr>
              <a:buNone/>
            </a:pPr>
            <a:r>
              <a:rPr lang="cs-CZ" sz="9600" dirty="0" smtClean="0"/>
              <a:t>Jana dohoní Jirku za 10 minut ve vzdálenosti </a:t>
            </a:r>
          </a:p>
          <a:p>
            <a:pPr>
              <a:buNone/>
            </a:pPr>
            <a:r>
              <a:rPr lang="cs-CZ" sz="9600" dirty="0" smtClean="0"/>
              <a:t>3,33 km od Hostinného.</a:t>
            </a:r>
          </a:p>
          <a:p>
            <a:pPr>
              <a:buNone/>
            </a:pPr>
            <a:r>
              <a:rPr lang="cs-CZ" sz="9600" dirty="0" smtClean="0"/>
              <a:t>		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Druhá úloha-střetnutí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Ze dvou míst vzdálených 15 km vyrazili proti sobě současně dva chlapci. Petr šel pěšky rychlostí 5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Adam jel na kole rychlostí 20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Za jakou dobu se chlapci setkají a kde?</a:t>
            </a:r>
          </a:p>
          <a:p>
            <a:pPr>
              <a:buNone/>
            </a:pPr>
            <a:r>
              <a:rPr lang="cs-CZ" sz="2800" dirty="0" smtClean="0"/>
              <a:t>Nákres: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Tabulka:			Petr		Adam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00232" y="5500702"/>
          <a:ext cx="5500725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3575"/>
                <a:gridCol w="1833575"/>
                <a:gridCol w="1833575"/>
              </a:tblGrid>
              <a:tr h="323215">
                <a:tc>
                  <a:txBody>
                    <a:bodyPr/>
                    <a:lstStyle/>
                    <a:p>
                      <a:r>
                        <a:rPr lang="cs-CZ" dirty="0" smtClean="0"/>
                        <a:t>rychlost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km/h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km/h</a:t>
                      </a:r>
                      <a:endParaRPr lang="cs-CZ" dirty="0"/>
                    </a:p>
                  </a:txBody>
                  <a:tcPr/>
                </a:tc>
              </a:tr>
              <a:tr h="323215"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323215">
                <a:tc>
                  <a:txBody>
                    <a:bodyPr/>
                    <a:lstStyle/>
                    <a:p>
                      <a:r>
                        <a:rPr lang="cs-CZ" dirty="0" smtClean="0"/>
                        <a:t>dráha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.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. x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2071670" y="2928934"/>
            <a:ext cx="5500726" cy="1588"/>
          </a:xfrm>
          <a:prstGeom prst="line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071670" y="3929066"/>
            <a:ext cx="1357322" cy="1588"/>
          </a:xfrm>
          <a:prstGeom prst="line">
            <a:avLst/>
          </a:prstGeom>
          <a:ln>
            <a:headEnd type="diamond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428992" y="3929066"/>
            <a:ext cx="4071966" cy="1588"/>
          </a:xfrm>
          <a:prstGeom prst="line">
            <a:avLst/>
          </a:prstGeom>
          <a:ln>
            <a:headEnd type="none" w="lg" len="lg"/>
            <a:tailEnd type="diamond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929058" y="250030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15 km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57356" y="3500438"/>
            <a:ext cx="6072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      s</a:t>
            </a:r>
            <a:r>
              <a:rPr lang="cs-CZ" baseline="-25000" dirty="0" smtClean="0"/>
              <a:t>1</a:t>
            </a:r>
            <a:r>
              <a:rPr lang="cs-CZ" dirty="0" smtClean="0"/>
              <a:t>	          S		          s</a:t>
            </a:r>
            <a:r>
              <a:rPr lang="cs-CZ" baseline="-25000" dirty="0" smtClean="0"/>
              <a:t>2</a:t>
            </a:r>
            <a:r>
              <a:rPr lang="cs-CZ" dirty="0" smtClean="0"/>
              <a:t>  			B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071670" y="4214818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6429388" y="4214818"/>
            <a:ext cx="107157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000232" y="4357694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 5 km/h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15074" y="435769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Adam 20 km/h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Rovnice:</a:t>
            </a:r>
            <a:r>
              <a:rPr lang="cs-CZ" sz="2800" dirty="0" smtClean="0"/>
              <a:t>	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s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 = s</a:t>
            </a:r>
          </a:p>
          <a:p>
            <a:pPr>
              <a:buNone/>
            </a:pPr>
            <a:r>
              <a:rPr lang="cs-CZ" sz="2800" dirty="0" smtClean="0"/>
              <a:t>			5.x  + 20.x = 15</a:t>
            </a:r>
          </a:p>
          <a:p>
            <a:pPr>
              <a:buNone/>
            </a:pPr>
            <a:r>
              <a:rPr lang="cs-CZ" sz="2800" dirty="0" smtClean="0"/>
              <a:t>			25x = 15</a:t>
            </a:r>
          </a:p>
          <a:p>
            <a:pPr>
              <a:buNone/>
            </a:pPr>
            <a:r>
              <a:rPr lang="cs-CZ" sz="2800" dirty="0" smtClean="0"/>
              <a:t>			x = 15:25</a:t>
            </a:r>
          </a:p>
          <a:p>
            <a:pPr>
              <a:buNone/>
            </a:pPr>
            <a:r>
              <a:rPr lang="cs-CZ" sz="2800" dirty="0" smtClean="0"/>
              <a:t>			x = 0,6 h = 36 minut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Vzdálenost od místa A: </a:t>
            </a:r>
            <a:r>
              <a:rPr lang="cs-CZ" sz="2800" dirty="0" smtClean="0"/>
              <a:t>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5.0,6 =3 km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Vzdálenost od místa B:  </a:t>
            </a:r>
            <a:r>
              <a:rPr lang="cs-CZ" sz="2800" dirty="0" smtClean="0"/>
              <a:t>s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 = 20.0,6 = 12 km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Zkouška:  </a:t>
            </a:r>
            <a:r>
              <a:rPr lang="cs-CZ" sz="2800" dirty="0" smtClean="0"/>
              <a:t>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 + s</a:t>
            </a:r>
            <a:r>
              <a:rPr lang="cs-CZ" sz="2800" baseline="-25000" dirty="0" smtClean="0"/>
              <a:t>2 </a:t>
            </a:r>
            <a:r>
              <a:rPr lang="cs-CZ" sz="2800" dirty="0" smtClean="0"/>
              <a:t> = s</a:t>
            </a:r>
          </a:p>
          <a:p>
            <a:pPr>
              <a:buNone/>
            </a:pPr>
            <a:r>
              <a:rPr lang="cs-CZ" sz="2800" dirty="0" smtClean="0"/>
              <a:t>		     3 km + 12 km = 15km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Chlapci se setkají za 36 minut a v místě 3 km od bodu A.	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Procvičování – příklad 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/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Města jsou vzdálena 240 km. Z Prahy vyjelo nákladní auto v 8:00 hodin rychlostí 60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Z Brna vyjelo opačným směrem osobní auto v 8:30 hodin rychlostí 80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V kolik hodin a jak daleko od Prahy se auta setkají?</a:t>
            </a:r>
          </a:p>
          <a:p>
            <a:pPr marL="514350" indent="-514350">
              <a:buNone/>
            </a:pPr>
            <a:r>
              <a:rPr lang="cs-CZ" sz="2400" dirty="0" smtClean="0"/>
              <a:t>	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 1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714356"/>
            <a:ext cx="8858312" cy="592935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Nákres: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Rovnice:	s</a:t>
            </a:r>
            <a:r>
              <a:rPr lang="cs-CZ" baseline="-25000" dirty="0" smtClean="0"/>
              <a:t>1</a:t>
            </a:r>
            <a:r>
              <a:rPr lang="cs-CZ" dirty="0" smtClean="0"/>
              <a:t> + s</a:t>
            </a:r>
            <a:r>
              <a:rPr lang="cs-CZ" baseline="-25000" dirty="0" smtClean="0"/>
              <a:t>2 </a:t>
            </a:r>
            <a:r>
              <a:rPr lang="cs-CZ" dirty="0" smtClean="0"/>
              <a:t> = 240</a:t>
            </a:r>
          </a:p>
          <a:p>
            <a:pPr>
              <a:buNone/>
            </a:pPr>
            <a:r>
              <a:rPr lang="cs-CZ" dirty="0" smtClean="0"/>
              <a:t>			60 . x  + 80 . (x - 0,5) = 240</a:t>
            </a:r>
          </a:p>
          <a:p>
            <a:pPr>
              <a:buNone/>
            </a:pPr>
            <a:r>
              <a:rPr lang="cs-CZ" dirty="0" smtClean="0"/>
              <a:t>			140x = 280</a:t>
            </a:r>
          </a:p>
          <a:p>
            <a:pPr>
              <a:buNone/>
            </a:pPr>
            <a:r>
              <a:rPr lang="cs-CZ" dirty="0" smtClean="0"/>
              <a:t>			x = 2 hodiny</a:t>
            </a:r>
          </a:p>
          <a:p>
            <a:pPr>
              <a:buNone/>
            </a:pPr>
            <a:r>
              <a:rPr lang="cs-CZ" dirty="0" smtClean="0"/>
              <a:t>Zkouška:	60 . 2 + 80 . (2 – 0,5) = 120 + </a:t>
            </a:r>
            <a:r>
              <a:rPr lang="cs-CZ" dirty="0" err="1" smtClean="0"/>
              <a:t>120</a:t>
            </a:r>
            <a:r>
              <a:rPr lang="cs-CZ" dirty="0" smtClean="0"/>
              <a:t> = 240</a:t>
            </a:r>
          </a:p>
          <a:p>
            <a:pPr marL="0" indent="0">
              <a:buNone/>
            </a:pPr>
            <a:r>
              <a:rPr lang="cs-CZ" dirty="0" smtClean="0"/>
              <a:t>Odpověď: Vozidla se střetnou v 10:00 ve vzdálenosti 120 km od Prahy.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000232" y="1214422"/>
            <a:ext cx="5500726" cy="1588"/>
          </a:xfrm>
          <a:prstGeom prst="line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000232" y="1928802"/>
            <a:ext cx="2643206" cy="1588"/>
          </a:xfrm>
          <a:prstGeom prst="line">
            <a:avLst/>
          </a:prstGeom>
          <a:ln>
            <a:headEnd type="diamond" w="lg" len="lg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643438" y="1928802"/>
            <a:ext cx="2786082" cy="1588"/>
          </a:xfrm>
          <a:prstGeom prst="line">
            <a:avLst/>
          </a:prstGeom>
          <a:ln>
            <a:headEnd type="none" w="lg" len="lg"/>
            <a:tailEnd type="diamond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857620" y="78579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240 km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85918" y="1500174"/>
            <a:ext cx="6500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     s</a:t>
            </a:r>
            <a:r>
              <a:rPr lang="cs-CZ" baseline="-25000" dirty="0" smtClean="0"/>
              <a:t>1</a:t>
            </a:r>
            <a:r>
              <a:rPr lang="cs-CZ" dirty="0" smtClean="0"/>
              <a:t>        		S	        s</a:t>
            </a:r>
            <a:r>
              <a:rPr lang="cs-CZ" baseline="-25000" dirty="0" smtClean="0"/>
              <a:t>2</a:t>
            </a:r>
            <a:r>
              <a:rPr lang="cs-CZ" dirty="0" smtClean="0"/>
              <a:t> 		Brno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000232" y="2214554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6357950" y="2214554"/>
            <a:ext cx="107157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28794" y="2357430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nákladní auto 60 km/h</a:t>
            </a:r>
          </a:p>
          <a:p>
            <a:r>
              <a:rPr lang="cs-CZ" dirty="0" smtClean="0"/>
              <a:t>8:00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43636" y="2357430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osobní auto 80 km/h</a:t>
            </a:r>
          </a:p>
          <a:p>
            <a:r>
              <a:rPr lang="cs-CZ" dirty="0" smtClean="0"/>
              <a:t>	8:30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28794" y="3000372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 … čas jízdy nákladního auta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Příklad 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572164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Z Olomouce vyjelo v 11:00 hodin nákladní auto průměrnou rychlostí 60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Ve 12:30 hodin za ním vyjelo osobní auto rychlostí 80 km/</a:t>
            </a:r>
            <a:r>
              <a:rPr lang="cs-CZ" sz="2400" dirty="0" err="1" smtClean="0">
                <a:solidFill>
                  <a:srgbClr val="00B050"/>
                </a:solidFill>
              </a:rPr>
              <a:t>h</a:t>
            </a:r>
            <a:r>
              <a:rPr lang="cs-CZ" sz="2400" dirty="0" smtClean="0">
                <a:solidFill>
                  <a:srgbClr val="00B050"/>
                </a:solidFill>
              </a:rPr>
              <a:t>. V kolik hodin a jak daleko od Olomouce dostihne osobní auto nákladní?</a:t>
            </a:r>
          </a:p>
          <a:p>
            <a:pPr marL="514350" indent="-51435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 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472518" cy="621508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Nákres: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</a:p>
          <a:p>
            <a:pPr marL="514350" indent="-51435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Rovnice:	s</a:t>
            </a:r>
            <a:r>
              <a:rPr lang="cs-CZ" baseline="-25000" dirty="0" smtClean="0"/>
              <a:t>1</a:t>
            </a:r>
            <a:r>
              <a:rPr lang="cs-CZ" dirty="0" smtClean="0"/>
              <a:t> = s</a:t>
            </a:r>
            <a:r>
              <a:rPr lang="cs-CZ" baseline="-25000" dirty="0" smtClean="0"/>
              <a:t>2 </a:t>
            </a:r>
          </a:p>
          <a:p>
            <a:pPr>
              <a:buNone/>
            </a:pPr>
            <a:r>
              <a:rPr lang="cs-CZ" baseline="-25000" dirty="0" smtClean="0"/>
              <a:t>			</a:t>
            </a:r>
            <a:r>
              <a:rPr lang="cs-CZ" dirty="0" smtClean="0"/>
              <a:t>60 . x = 80 . (x - 1,5)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		6</a:t>
            </a:r>
            <a:r>
              <a:rPr lang="cs-CZ" dirty="0" smtClean="0"/>
              <a:t>0x = 80x - 120</a:t>
            </a:r>
          </a:p>
          <a:p>
            <a:pPr>
              <a:buNone/>
            </a:pPr>
            <a:r>
              <a:rPr lang="cs-CZ" dirty="0" smtClean="0"/>
              <a:t>			20x = 120</a:t>
            </a:r>
          </a:p>
          <a:p>
            <a:pPr>
              <a:buNone/>
            </a:pPr>
            <a:r>
              <a:rPr lang="cs-CZ" dirty="0" smtClean="0"/>
              <a:t>			x = 6 hodin</a:t>
            </a:r>
          </a:p>
          <a:p>
            <a:pPr>
              <a:buNone/>
            </a:pPr>
            <a:r>
              <a:rPr lang="cs-CZ" dirty="0" smtClean="0"/>
              <a:t>Zkouška: 	s</a:t>
            </a:r>
            <a:r>
              <a:rPr lang="cs-CZ" baseline="-25000" dirty="0" smtClean="0"/>
              <a:t>1</a:t>
            </a:r>
            <a:r>
              <a:rPr lang="cs-CZ" dirty="0" smtClean="0"/>
              <a:t> = 60 . 6 = 360 km</a:t>
            </a:r>
          </a:p>
          <a:p>
            <a:pPr>
              <a:buNone/>
            </a:pPr>
            <a:r>
              <a:rPr lang="cs-CZ" dirty="0" smtClean="0"/>
              <a:t>			s</a:t>
            </a:r>
            <a:r>
              <a:rPr lang="cs-CZ" baseline="-25000" dirty="0" smtClean="0"/>
              <a:t>2 </a:t>
            </a:r>
            <a:r>
              <a:rPr lang="cs-CZ" dirty="0" smtClean="0"/>
              <a:t>= 80 . (6 – 1,5) = 80 . 4,5 = 360 km</a:t>
            </a:r>
          </a:p>
          <a:p>
            <a:pPr marL="0" indent="0">
              <a:buNone/>
            </a:pPr>
            <a:r>
              <a:rPr lang="cs-CZ" dirty="0" smtClean="0"/>
              <a:t>Odpověď: Osobní auto dostihne nákladní v 17:00 ve vzdálenosti 360 km od Olomouce. 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143108" y="1571612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2143108" y="2857496"/>
            <a:ext cx="121444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214546" y="1071546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nákladní auto 60 km/h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14546" y="2428868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osobní auto 80 km/h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1142976" y="2571744"/>
            <a:ext cx="20002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28728" y="2714620"/>
            <a:ext cx="928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12:30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728" y="15001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11:00</a:t>
            </a:r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143108" y="2071678"/>
            <a:ext cx="3929090" cy="1588"/>
          </a:xfrm>
          <a:prstGeom prst="line">
            <a:avLst/>
          </a:prstGeom>
          <a:ln w="22225">
            <a:solidFill>
              <a:srgbClr val="FF0000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429256" y="164305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– místo dostižení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71802" y="164305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vzdálenost   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3000372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 … čas jízdy nákladního auta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u="sng" dirty="0" smtClean="0"/>
              <a:t>Anotace:</a:t>
            </a:r>
          </a:p>
          <a:p>
            <a:pPr marL="0" algn="just">
              <a:buNone/>
            </a:pPr>
            <a:r>
              <a:rPr lang="cs-CZ" sz="2800" dirty="0" smtClean="0"/>
              <a:t>Tato prezentace slouží k výkladu slovních úlohu o pohybu. Na začátku si žáci zopakují základní veličiny z fyziky. Samostatně doplní tabulku a zopakují si převody. Kontrola proběhne na interaktivní tabuli.Prezentace je rozdělena na dva typy úloh o pohybu (dohánění a </a:t>
            </a:r>
            <a:r>
              <a:rPr lang="cs-CZ" sz="2800" dirty="0" smtClean="0"/>
              <a:t>střetnutí).</a:t>
            </a:r>
            <a:r>
              <a:rPr lang="cs-CZ" sz="2800" dirty="0" smtClean="0"/>
              <a:t>Prezentace obsahuje řešení obou úloh. Žáci úlohu vždy zakreslí. Na závěr řeší samostatně dvě úlohy.  Kontrola probíhá na interaktivní tabuli. </a:t>
            </a:r>
          </a:p>
          <a:p>
            <a:pPr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buNone/>
            </a:pPr>
            <a:r>
              <a:rPr lang="cs-CZ" sz="2800" dirty="0" smtClean="0"/>
              <a:t>	Karel Kindl: </a:t>
            </a:r>
            <a:r>
              <a:rPr lang="cs-CZ" sz="2800" dirty="0" smtClean="0"/>
              <a:t>Matematika - </a:t>
            </a:r>
            <a:r>
              <a:rPr lang="cs-CZ" sz="2800" dirty="0" smtClean="0"/>
              <a:t>Přehled učiva základní školy, vydání 3., Praha 1980, Státní pedagogické nakladatelství, počet stran 408 ,SPN 5-43-11/3,</a:t>
            </a:r>
          </a:p>
          <a:p>
            <a:pPr>
              <a:buNone/>
            </a:pPr>
            <a:r>
              <a:rPr lang="cs-CZ" sz="2800" dirty="0" smtClean="0"/>
              <a:t>    14-388-80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436</Words>
  <Application>Microsoft Office PowerPoint</Application>
  <PresentationFormat>Předvádění na obrazovce (4:3)</PresentationFormat>
  <Paragraphs>227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 SLOVNÍ ÚLOHY O POHYBU</vt:lpstr>
      <vt:lpstr>Prezentace aplikace PowerPoint</vt:lpstr>
      <vt:lpstr>SLOVNÍ ÚLOHY O POHYBU</vt:lpstr>
      <vt:lpstr>Pohyb – základní veličiny </vt:lpstr>
      <vt:lpstr>Prezentace aplikace PowerPoint</vt:lpstr>
      <vt:lpstr>Úlohy o pohybu</vt:lpstr>
      <vt:lpstr>Postup řešení:</vt:lpstr>
      <vt:lpstr>První úloha - dohánění</vt:lpstr>
      <vt:lpstr>Prezentace aplikace PowerPoint</vt:lpstr>
      <vt:lpstr>Druhá úloha-střetnutí</vt:lpstr>
      <vt:lpstr>Prezentace aplikace PowerPoint</vt:lpstr>
      <vt:lpstr>Procvičování – příklad 1</vt:lpstr>
      <vt:lpstr>Řešení 1</vt:lpstr>
      <vt:lpstr>Příklad 2</vt:lpstr>
      <vt:lpstr>Řešení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O POHYBU</dc:title>
  <dc:creator>Vaclav</dc:creator>
  <cp:lastModifiedBy>Martin Králík</cp:lastModifiedBy>
  <cp:revision>52</cp:revision>
  <dcterms:created xsi:type="dcterms:W3CDTF">2012-02-24T18:23:52Z</dcterms:created>
  <dcterms:modified xsi:type="dcterms:W3CDTF">2012-04-12T15:23:29Z</dcterms:modified>
</cp:coreProperties>
</file>