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6" r:id="rId4"/>
    <p:sldId id="287" r:id="rId5"/>
    <p:sldId id="288" r:id="rId6"/>
    <p:sldId id="28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válce 1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III-2-07-13_Objem-a-povrch-valce-1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324000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Válec </a:t>
            </a:r>
            <a:r>
              <a:rPr lang="cs-CZ" sz="3200" b="1" smtClean="0">
                <a:latin typeface="Arial Black" pitchFamily="34" charset="0"/>
              </a:rPr>
              <a:t>(rotační)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0000" y="136800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Válec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těleso ohraničené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dvěma shodnými kruhovými podstavami a pláštěm.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000" y="2592000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Válec vznikne otáčením obdélníku kolem jedné jeho strany.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114" y="3467680"/>
            <a:ext cx="3028896" cy="3179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150" y="3467680"/>
            <a:ext cx="3031051" cy="3179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1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360000" y="4797152"/>
                <a:ext cx="8377808" cy="102947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Plášť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válce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obdélník, jehož jedna strana je rovna výšce </a:t>
                </a:r>
                <a:r>
                  <a:rPr lang="cs-CZ" sz="2400" b="1" i="1" dirty="0" smtClean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rPr>
                  <a:t>v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válce a druhá se rovná obvodu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sz="2400" b="1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𝒓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kruhové podstavy.</a:t>
                </a:r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797152"/>
                <a:ext cx="8377808" cy="1029476"/>
              </a:xfrm>
              <a:prstGeom prst="rect">
                <a:avLst/>
              </a:prstGeom>
              <a:blipFill rotWithShape="1">
                <a:blip r:embed="rId2"/>
                <a:stretch>
                  <a:fillRect b="-1143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Šipka doleva 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4201304" y="639418"/>
                <a:ext cx="4536504" cy="362890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:r>
                  <a:rPr lang="cs-CZ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	</a:t>
                </a:r>
              </a:p>
              <a:p>
                <a:pPr algn="just"/>
                <a:r>
                  <a:rPr lang="cs-CZ" sz="2400" b="1" i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2400" b="1" i="1" dirty="0" smtClean="0">
                    <a:solidFill>
                      <a:schemeClr val="accent1"/>
                    </a:solidFill>
                    <a:latin typeface="Times New Roman" pitchFamily="18" charset="0"/>
                    <a:cs typeface="Times New Roman" pitchFamily="18" charset="0"/>
                  </a:rPr>
                  <a:t>v  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výška válce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2400" b="1" i="1" dirty="0" smtClean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r 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poloměr podstavy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2400" b="1" i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je průměr podstavy</a:t>
                </a: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𝒅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𝒓</m:t>
                    </m:r>
                  </m:oMath>
                </a14:m>
                <a:r>
                  <a:rPr lang="cs-CZ" sz="2400" b="1" dirty="0" smtClean="0">
                    <a:solidFill>
                      <a:schemeClr val="accent6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nebo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sz="2400" b="1" i="1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𝒅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1304" y="639418"/>
                <a:ext cx="4536504" cy="362890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40" y="514496"/>
            <a:ext cx="3491920" cy="387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430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9644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</a:t>
            </a:r>
            <a:r>
              <a:rPr lang="cs-CZ" sz="3200" b="1" dirty="0" smtClean="0">
                <a:latin typeface="Arial Black" pitchFamily="34" charset="0"/>
              </a:rPr>
              <a:t>válce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59644" y="4464947"/>
                <a:ext cx="8377808" cy="91976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𝑽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𝒗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𝝅</m:t>
                      </m:r>
                      <m:sSup>
                        <m:sSup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𝒓</m:t>
                          </m:r>
                        </m:e>
                        <m:sup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𝒗</m:t>
                      </m:r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644" y="4464947"/>
                <a:ext cx="8377808" cy="91976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0" y="5517232"/>
                <a:ext cx="8377808" cy="693230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obsah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kruhové podstavy válce,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velikost výšky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válce.</a:t>
                </a:r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17232"/>
                <a:ext cx="8377808" cy="6932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721" y="1201434"/>
            <a:ext cx="2617654" cy="31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5047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0000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Povrch </a:t>
            </a:r>
            <a:r>
              <a:rPr lang="cs-CZ" sz="3200" b="1" dirty="0" smtClean="0">
                <a:latin typeface="Arial Black" pitchFamily="34" charset="0"/>
              </a:rPr>
              <a:t>válce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60000" y="4536000"/>
                <a:ext cx="8377808" cy="84981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𝑺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𝒑𝒍</m:t>
                          </m:r>
                        </m:sub>
                      </m:sSub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𝝅</m:t>
                      </m:r>
                      <m:sSup>
                        <m:sSupPr>
                          <m:ctrlP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𝒓</m:t>
                          </m:r>
                        </m:e>
                        <m:sup>
                          <m:r>
                            <a:rPr lang="cs-CZ" sz="32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𝝅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𝒓𝒗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𝟐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𝝅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𝒓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(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𝒓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𝒗</m:t>
                      </m:r>
                      <m:r>
                        <a:rPr lang="cs-CZ" sz="32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)</m:t>
                      </m:r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36000"/>
                <a:ext cx="8377808" cy="84981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0" y="5544000"/>
                <a:ext cx="8377808" cy="693230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obsah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kruhové podstavy válce,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  <m:r>
                          <a:rPr lang="cs-CZ" sz="2400" b="1" i="1" smtClean="0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𝒍</m:t>
                        </m:r>
                      </m:sub>
                    </m:sSub>
                  </m:oMath>
                </a14:m>
                <a:r>
                  <a:rPr lang="cs-CZ" sz="2400" b="1" dirty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 obsah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pláště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válce.</a:t>
                </a:r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44000"/>
                <a:ext cx="8377808" cy="693230"/>
              </a:xfrm>
              <a:prstGeom prst="rect">
                <a:avLst/>
              </a:prstGeom>
              <a:blipFill rotWithShape="1">
                <a:blip r:embed="rId3"/>
                <a:stretch>
                  <a:fillRect b="-877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311" y="1187999"/>
            <a:ext cx="2470586" cy="321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88000"/>
            <a:ext cx="3561863" cy="321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48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3584</TotalTime>
  <Words>257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227</cp:revision>
  <dcterms:created xsi:type="dcterms:W3CDTF">2013-01-11T17:11:37Z</dcterms:created>
  <dcterms:modified xsi:type="dcterms:W3CDTF">2014-05-13T19:58:52Z</dcterms:modified>
</cp:coreProperties>
</file>