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2" r:id="rId5"/>
    <p:sldId id="270" r:id="rId6"/>
    <p:sldId id="275" r:id="rId7"/>
    <p:sldId id="271" r:id="rId8"/>
    <p:sldId id="276" r:id="rId9"/>
    <p:sldId id="280" r:id="rId10"/>
    <p:sldId id="279" r:id="rId11"/>
    <p:sldId id="278" r:id="rId12"/>
    <p:sldId id="273" r:id="rId13"/>
    <p:sldId id="277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Peníze 1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VI-2-16-01_Penize-1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Peníze 1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6486" y="2640603"/>
            <a:ext cx="8284965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Peníze, hotovostní peníze, bezhotovostní peníze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91679" y="5449698"/>
            <a:ext cx="2160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http://penize.org</a:t>
            </a:r>
            <a:endParaRPr lang="cs-CZ" dirty="0"/>
          </a:p>
        </p:txBody>
      </p:sp>
      <p:pic>
        <p:nvPicPr>
          <p:cNvPr id="1027" name="Picture 3" descr="C:\Users\NB1\AppData\Local\Microsoft\Windows\Temporary Internet Files\Content.IE5\N82HNRA1\MC900424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580" y="5109228"/>
            <a:ext cx="1330764" cy="122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80729"/>
            <a:ext cx="7416824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Peníze</a:t>
            </a:r>
            <a:endParaRPr lang="cs-CZ" sz="3200" dirty="0"/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/>
              <a:t>prostředek </a:t>
            </a:r>
            <a:r>
              <a:rPr lang="cs-CZ" sz="2800" dirty="0" smtClean="0"/>
              <a:t>směny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 smtClean="0"/>
              <a:t>hodnota </a:t>
            </a:r>
            <a:r>
              <a:rPr lang="cs-CZ" sz="2800" dirty="0"/>
              <a:t>určitého zboží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/>
              <a:t>prostředek při placení za ostatní </a:t>
            </a:r>
            <a:r>
              <a:rPr lang="cs-CZ" sz="2800" dirty="0" smtClean="0"/>
              <a:t>zboží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 smtClean="0"/>
              <a:t>uchovatel hodnoty pro případ nečekané události</a:t>
            </a:r>
            <a:endParaRPr lang="cs-CZ" sz="2800" dirty="0"/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/>
              <a:t>definovány zákonem jako zákonné platidlo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/>
              <a:t>peněžní jednotka státu se označuje jako měna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/>
              <a:t>nástroj </a:t>
            </a:r>
            <a:r>
              <a:rPr lang="cs-CZ" sz="2800" dirty="0" smtClean="0"/>
              <a:t>obchodu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2400" dirty="0">
                <a:solidFill>
                  <a:srgbClr val="FF0000"/>
                </a:solidFill>
              </a:rPr>
              <a:t>http://</a:t>
            </a:r>
            <a:r>
              <a:rPr lang="cs-CZ" sz="2400" dirty="0" smtClean="0">
                <a:solidFill>
                  <a:srgbClr val="FF0000"/>
                </a:solidFill>
              </a:rPr>
              <a:t>www.cnb.cz/cs/platidla/bankovky/animace.html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313" y="764704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302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12879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Formy výskytu peněz</a:t>
            </a:r>
          </a:p>
          <a:p>
            <a:endParaRPr lang="cs-CZ" sz="3200" dirty="0"/>
          </a:p>
          <a:p>
            <a:pPr marL="571500" indent="-571500">
              <a:buFont typeface="Wingdings" pitchFamily="2" charset="2"/>
              <a:buChar char="q"/>
            </a:pPr>
            <a:r>
              <a:rPr lang="cs-CZ" sz="3200" dirty="0" smtClean="0"/>
              <a:t>Oběživo </a:t>
            </a:r>
            <a:r>
              <a:rPr lang="cs-CZ" sz="3200" dirty="0"/>
              <a:t>=</a:t>
            </a:r>
            <a:r>
              <a:rPr lang="cs-CZ" sz="3200" dirty="0" smtClean="0"/>
              <a:t> </a:t>
            </a:r>
            <a:r>
              <a:rPr lang="cs-CZ" sz="3200" b="1" dirty="0" smtClean="0"/>
              <a:t>hotovostní peníze </a:t>
            </a:r>
            <a:r>
              <a:rPr lang="cs-CZ" sz="3200" dirty="0" smtClean="0"/>
              <a:t>= fyzické peníze = bankovky a mince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200" b="1" dirty="0" smtClean="0"/>
              <a:t>Bezhotovostní peníze </a:t>
            </a:r>
            <a:r>
              <a:rPr lang="cs-CZ" sz="3200" dirty="0" smtClean="0"/>
              <a:t>= depozita = uloženy na účtech u peněžních ústavů = využívají se k platbám mezi bankami, podniky, placení pomocí platební karty atd.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301208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524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74655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Nabídka peněz</a:t>
            </a:r>
          </a:p>
          <a:p>
            <a:endParaRPr lang="cs-CZ" sz="4000" b="1" dirty="0">
              <a:solidFill>
                <a:prstClr val="black"/>
              </a:solidFill>
            </a:endParaRP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>
                <a:solidFill>
                  <a:prstClr val="black"/>
                </a:solidFill>
              </a:rPr>
              <a:t>Bezhotovostní peníze a oběživo tvoří peněžní oběh nebo také peněžní zásobu, tzv. nabídku peněz.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723" y="5013176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552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488832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Historický vývoj peněz</a:t>
            </a:r>
          </a:p>
          <a:p>
            <a:endParaRPr lang="cs-CZ" sz="3600" dirty="0" smtClean="0"/>
          </a:p>
          <a:p>
            <a:r>
              <a:rPr lang="cs-CZ" sz="3600" dirty="0" smtClean="0"/>
              <a:t>Lidé se začali specializovat na to, co uměli vyrábět lépe než ostatní, své výrobky pak navzájem směňovali, </a:t>
            </a:r>
          </a:p>
          <a:p>
            <a:r>
              <a:rPr lang="cs-CZ" sz="3600" dirty="0" smtClean="0"/>
              <a:t>vznikl              </a:t>
            </a:r>
          </a:p>
          <a:p>
            <a:r>
              <a:rPr lang="cs-CZ" sz="3600" b="1" dirty="0" smtClean="0"/>
              <a:t>barterový obchod </a:t>
            </a:r>
            <a:r>
              <a:rPr lang="cs-CZ" sz="3600" dirty="0" smtClean="0"/>
              <a:t>= směna zboží za zboží (výměnný obchod)</a:t>
            </a:r>
            <a:endParaRPr lang="cs-CZ" sz="3600" b="1" dirty="0"/>
          </a:p>
        </p:txBody>
      </p:sp>
      <p:sp>
        <p:nvSpPr>
          <p:cNvPr id="6" name="Šipka doprava 5"/>
          <p:cNvSpPr/>
          <p:nvPr/>
        </p:nvSpPr>
        <p:spPr>
          <a:xfrm>
            <a:off x="3636560" y="3911572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229200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272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12879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Úlohu platidla v různých kulturách při směnném obchodu plnily např. kamínky nerostů, mušle, pírka, postupem času barevné a drahé kovy (hřivny, pruty, mince). Nejvíce se osvědčily </a:t>
            </a:r>
            <a:r>
              <a:rPr lang="cs-CZ" sz="4000" b="1" dirty="0" smtClean="0">
                <a:solidFill>
                  <a:prstClr val="black"/>
                </a:solidFill>
              </a:rPr>
              <a:t>mince.</a:t>
            </a:r>
          </a:p>
          <a:p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941168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552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Podoby peněz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dirty="0" smtClean="0"/>
              <a:t>Bankovky a mince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Vklady na účtech a v bankách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Cenné papíry (směnky, šeky)</a:t>
            </a:r>
            <a:endParaRPr lang="cs-CZ" sz="36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68760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1030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Současné mince České republiky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Koruna, dvoukoruna, pětikoruna, desetikoruna, dvacetikoruna, padesátikoruna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Na základě požadavku ČNB u nás tiskne nové bankovky </a:t>
            </a:r>
            <a:r>
              <a:rPr lang="cs-CZ" sz="3200" b="1" dirty="0" smtClean="0"/>
              <a:t>Státní tiskárna cenin </a:t>
            </a:r>
            <a:r>
              <a:rPr lang="cs-CZ" sz="3200" dirty="0" smtClean="0"/>
              <a:t>Praha.</a:t>
            </a:r>
          </a:p>
          <a:p>
            <a:pPr marL="0" indent="0">
              <a:buNone/>
            </a:pPr>
            <a:r>
              <a:rPr lang="cs-CZ" sz="3200" dirty="0" smtClean="0"/>
              <a:t>Ražbu nových mincí zajišťuje </a:t>
            </a:r>
            <a:r>
              <a:rPr lang="cs-CZ" sz="3200" b="1" dirty="0" smtClean="0"/>
              <a:t>Česká mincovna </a:t>
            </a:r>
            <a:r>
              <a:rPr lang="cs-CZ" sz="3200" dirty="0" smtClean="0"/>
              <a:t>v Jablonci nad Nisou.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http://www.mint.cz</a:t>
            </a:r>
            <a:endParaRPr lang="cs-CZ" sz="24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085184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523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Současné bankovky ČR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Stokoruna, dvousetkoruna, pětisetkoruna, tisícikoruna, dvoutisícikoruna a pětitisícikoruna.</a:t>
            </a:r>
          </a:p>
          <a:p>
            <a:pPr marL="0" indent="0">
              <a:buNone/>
            </a:pPr>
            <a:r>
              <a:rPr lang="cs-CZ" sz="3200" dirty="0" smtClean="0"/>
              <a:t>Hlavním motivem českých bankovek jsou význačné osobnosti našich dějin.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Nominální hodnota = jmenovitá, zadaná hodnota. Bývá uvedena např. na bankovce, cenném papíru (akcii), směnce apod.</a:t>
            </a:r>
            <a:endParaRPr lang="cs-CZ" sz="32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620688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066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727280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Praktické cvičení 1</a:t>
            </a:r>
            <a:endParaRPr lang="cs-CZ" sz="4000" b="1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/>
              <a:t>Jakým způsobem lze vybrat peníze z účtu?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/>
              <a:t>Jakým způsobem můžete obdržet peníze z výhry?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/>
              <a:t>Jaké druhy platidel se z hlediska vývoje ukázaly jako nejpraktičtější?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http</a:t>
            </a:r>
            <a:r>
              <a:rPr lang="cs-CZ" sz="2400" dirty="0"/>
              <a:t>://www.cnb.cz/cs/platidla/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11969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7937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1287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Praktické cvičení 2</a:t>
            </a:r>
          </a:p>
          <a:p>
            <a:endParaRPr lang="cs-CZ" sz="3600" dirty="0">
              <a:solidFill>
                <a:prstClr val="black"/>
              </a:solidFill>
            </a:endParaRP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>
                <a:solidFill>
                  <a:prstClr val="black"/>
                </a:solidFill>
              </a:rPr>
              <a:t>Jak se nazývají strany mince?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>
                <a:solidFill>
                  <a:prstClr val="black"/>
                </a:solidFill>
              </a:rPr>
              <a:t>Napiš nominální hodnoty mincí ČR v současnosti?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>
                <a:solidFill>
                  <a:prstClr val="black"/>
                </a:solidFill>
              </a:rPr>
              <a:t>Je některá z mincí současnosti v ČR něčím specifická?</a:t>
            </a:r>
          </a:p>
          <a:p>
            <a:endParaRPr lang="cs-CZ" sz="3600" dirty="0" smtClean="0">
              <a:solidFill>
                <a:prstClr val="black"/>
              </a:solidFill>
            </a:endParaRPr>
          </a:p>
          <a:p>
            <a:pPr marL="571500" indent="-571500">
              <a:buFont typeface="Wingdings" pitchFamily="2" charset="2"/>
              <a:buChar char="q"/>
            </a:pPr>
            <a:endParaRPr lang="cs-CZ" sz="36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http://www.cnb.cz/cs/platidla/</a:t>
            </a:r>
            <a:endParaRPr lang="cs-CZ" sz="2400" dirty="0" smtClean="0">
              <a:solidFill>
                <a:prstClr val="black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20688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552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s definicí peněz a jejich vývoj, přehled současných bankovek a mincí používaných v ČR.  Na pracovních listech žáci odpovídají na otázky. Určeno 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3327</TotalTime>
  <Words>525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Prezentace aplikace PowerPoint</vt:lpstr>
      <vt:lpstr>Peníze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Podoby peněz</vt:lpstr>
      <vt:lpstr>Současné mince České republiky</vt:lpstr>
      <vt:lpstr>Současné bankovky ČR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Jana Csíková</cp:lastModifiedBy>
  <cp:revision>103</cp:revision>
  <dcterms:created xsi:type="dcterms:W3CDTF">2013-01-11T17:11:37Z</dcterms:created>
  <dcterms:modified xsi:type="dcterms:W3CDTF">2013-06-24T09:32:58Z</dcterms:modified>
</cp:coreProperties>
</file>