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27" autoAdjust="0"/>
    <p:restoredTop sz="94660"/>
  </p:normalViewPr>
  <p:slideViewPr>
    <p:cSldViewPr>
      <p:cViewPr varScale="1">
        <p:scale>
          <a:sx n="74" d="100"/>
          <a:sy n="74" d="100"/>
        </p:scale>
        <p:origin x="-10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E1BA50-240D-4F80-99A9-B3C3FD97220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EE036E-B727-46C8-8EC5-C9C55A104E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170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7175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1715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207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9008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389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141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8398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467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1F25F3-C539-4EDE-8D91-11D71772F0C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7699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EE036E-B727-46C8-8EC5-C9C55A104EC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213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4685990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VY_12_INOVACE_15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6.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Karel IV.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Seznámení</a:t>
                      </a:r>
                      <a:r>
                        <a:rPr lang="cs-CZ" sz="1400" b="1" baseline="0" dirty="0" smtClean="0">
                          <a:latin typeface="+mn-lt"/>
                        </a:rPr>
                        <a:t> s životem a </a:t>
                      </a:r>
                      <a:r>
                        <a:rPr lang="cs-CZ" sz="1400" b="1" baseline="0" smtClean="0">
                          <a:latin typeface="+mn-lt"/>
                        </a:rPr>
                        <a:t>dílem Karla IV.</a:t>
                      </a:r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2.9.2013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22.10.2013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14.5.1316 – 29.11.1378</a:t>
            </a:r>
          </a:p>
          <a:p>
            <a:r>
              <a:rPr lang="cs-CZ" dirty="0" smtClean="0">
                <a:solidFill>
                  <a:schemeClr val="tx1"/>
                </a:solidFill>
                <a:cs typeface="Times New Roman" pitchFamily="18" charset="0"/>
              </a:rPr>
              <a:t>Otec vlasti. Největší a nejslavnější panovník naší historie, král český a císař římský.</a:t>
            </a:r>
            <a:endParaRPr lang="cs-CZ" dirty="0">
              <a:solidFill>
                <a:schemeClr val="tx1"/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0521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dirty="0" smtClean="0">
                <a:cs typeface="Times New Roman" pitchFamily="18" charset="0"/>
              </a:rPr>
              <a:t>Třetí dítě Jana Lucemburského a Elišky Přemyslovny, dostal jméno Václav. Rodiče se o syna přetahovali, chlapec putoval z jednoho hradu na druhý. Byly mu tři roky, když ho otec nadobro odtrhl od matky a nechal ho střežit na Křivoklátě. V dubnu 1323 je malý princ převezen do Francie a den po svých sedmých narozeninách zasnouben s Blankou z </a:t>
            </a:r>
            <a:r>
              <a:rPr lang="cs-CZ" dirty="0" err="1" smtClean="0">
                <a:cs typeface="Times New Roman" pitchFamily="18" charset="0"/>
              </a:rPr>
              <a:t>Valois</a:t>
            </a:r>
            <a:r>
              <a:rPr lang="cs-CZ" dirty="0" smtClean="0">
                <a:cs typeface="Times New Roman" pitchFamily="18" charset="0"/>
              </a:rPr>
              <a:t>. Téhož dne přijímá svátost biřmování a spolu s ní i nové jméno: </a:t>
            </a:r>
            <a:r>
              <a:rPr lang="cs-CZ" b="1" dirty="0" smtClean="0">
                <a:cs typeface="Times New Roman" pitchFamily="18" charset="0"/>
              </a:rPr>
              <a:t>Karel</a:t>
            </a:r>
            <a:r>
              <a:rPr lang="cs-CZ" dirty="0" smtClean="0">
                <a:cs typeface="Times New Roman" pitchFamily="18" charset="0"/>
              </a:rPr>
              <a:t>. Začíná mládí na francouzském královském dvoře, dostává nejlepší výchovu a vzdělání , studuje na pařížské univerzitě.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848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r>
              <a:rPr lang="cs-CZ" dirty="0" smtClean="0">
                <a:cs typeface="Times New Roman" pitchFamily="18" charset="0"/>
              </a:rPr>
              <a:t>Jan Lucemburský r. 1331 přijal nabídku několika severoitalských městských státečků, aby se stal jejich vládcem a poskytl jim vojenskou pomoc. Po půl roce se italská správa začíná rozpadat a Jan do Itálie povolává svého syna Karla. Princ Karel se poprvé ocitl v konfliktní situaci a musel projevit své státnické schopnosti (měl 15 let).</a:t>
            </a:r>
          </a:p>
          <a:p>
            <a:r>
              <a:rPr lang="cs-CZ" b="1" dirty="0" smtClean="0">
                <a:cs typeface="Times New Roman" pitchFamily="18" charset="0"/>
              </a:rPr>
              <a:t>Listopad</a:t>
            </a:r>
            <a:r>
              <a:rPr lang="cs-CZ" dirty="0" smtClean="0">
                <a:cs typeface="Times New Roman" pitchFamily="18" charset="0"/>
              </a:rPr>
              <a:t> 1332 – první vyhraná bitva ( u pevnosti </a:t>
            </a:r>
            <a:r>
              <a:rPr lang="cs-CZ" b="1" dirty="0" smtClean="0">
                <a:cs typeface="Times New Roman" pitchFamily="18" charset="0"/>
              </a:rPr>
              <a:t>San </a:t>
            </a:r>
            <a:r>
              <a:rPr lang="cs-CZ" b="1" dirty="0" err="1" smtClean="0">
                <a:cs typeface="Times New Roman" pitchFamily="18" charset="0"/>
              </a:rPr>
              <a:t>Felice</a:t>
            </a:r>
            <a:r>
              <a:rPr lang="cs-CZ" dirty="0" smtClean="0">
                <a:cs typeface="Times New Roman" pitchFamily="18" charset="0"/>
              </a:rPr>
              <a:t>), byl pasován na rytíře.</a:t>
            </a:r>
          </a:p>
          <a:p>
            <a:r>
              <a:rPr lang="cs-CZ" dirty="0" smtClean="0">
                <a:cs typeface="Times New Roman" pitchFamily="18" charset="0"/>
              </a:rPr>
              <a:t>Karlovo italské dobrodružství skončilo po zradě spojenců v dubnu 1333 porážkou jeho vojska u Ferrary. Přesto po sobě zanechal důstojnou památku: stačil založit město – </a:t>
            </a:r>
            <a:r>
              <a:rPr lang="cs-CZ" b="1" dirty="0" smtClean="0">
                <a:cs typeface="Times New Roman" pitchFamily="18" charset="0"/>
              </a:rPr>
              <a:t>Monte Carlo</a:t>
            </a:r>
            <a:r>
              <a:rPr lang="cs-CZ" dirty="0" smtClean="0">
                <a:cs typeface="Times New Roman" pitchFamily="18" charset="0"/>
              </a:rPr>
              <a:t>.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40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>
                <a:cs typeface="Times New Roman" pitchFamily="18" charset="0"/>
              </a:rPr>
              <a:t>V říjnu 1333 vstoupil Karel po více než deseti letech znovu do Čech.</a:t>
            </a:r>
          </a:p>
          <a:p>
            <a:r>
              <a:rPr lang="cs-CZ" dirty="0" smtClean="0">
                <a:cs typeface="Times New Roman" pitchFamily="18" charset="0"/>
              </a:rPr>
              <a:t>Král Jan jmenoval syna správcem Českého království </a:t>
            </a:r>
            <a:r>
              <a:rPr lang="cs-CZ" dirty="0" smtClean="0">
                <a:cs typeface="Times New Roman" pitchFamily="18" charset="0"/>
              </a:rPr>
              <a:t>1334.</a:t>
            </a:r>
            <a:endParaRPr lang="cs-CZ" dirty="0" smtClean="0">
              <a:cs typeface="Times New Roman" pitchFamily="18" charset="0"/>
            </a:endParaRPr>
          </a:p>
          <a:p>
            <a:r>
              <a:rPr lang="cs-CZ" dirty="0" smtClean="0">
                <a:cs typeface="Times New Roman" pitchFamily="18" charset="0"/>
              </a:rPr>
              <a:t>Karel opustil Prahu a v letech 1335-39 pobýval většinou v cizině.</a:t>
            </a:r>
          </a:p>
          <a:p>
            <a:r>
              <a:rPr lang="cs-CZ" dirty="0" smtClean="0">
                <a:cs typeface="Times New Roman" pitchFamily="18" charset="0"/>
              </a:rPr>
              <a:t>V červnu 1341 byl oficiálně jmenován následníkem trůnu a ujal se otěží vlády. Tímto okamžikem začíná slavná éra českých dějin.</a:t>
            </a:r>
          </a:p>
          <a:p>
            <a:r>
              <a:rPr lang="cs-CZ" dirty="0" smtClean="0">
                <a:cs typeface="Times New Roman" pitchFamily="18" charset="0"/>
              </a:rPr>
              <a:t>Už v dubnu 1344 získal od papeže v Avignonu buly, jimiž bylo pražské biskupství povýšeno na arcibiskupství. Na počest této události Karel ještě téhož roku zahájil výstavbu Svatovítské katedrály.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2792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08720"/>
            <a:ext cx="6777317" cy="492390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cs typeface="Times New Roman" pitchFamily="18" charset="0"/>
              </a:rPr>
              <a:t>V červenci 1346 je zvolen římským králem Karel. V srpnu se po otcově boku účastní bitvy u Kresčaku. Karel je zraněn, ale brzy se zotavuje. </a:t>
            </a:r>
          </a:p>
          <a:p>
            <a:r>
              <a:rPr lang="cs-CZ" dirty="0" smtClean="0">
                <a:cs typeface="Times New Roman" pitchFamily="18" charset="0"/>
              </a:rPr>
              <a:t>2. září 1347 je na Pražském hradě korunován českým králem. Arcibiskup Arnošt z Pardubic mu vsadil na hlavu novou svatováclavskou korunu.</a:t>
            </a:r>
          </a:p>
          <a:p>
            <a:r>
              <a:rPr lang="cs-CZ" dirty="0" smtClean="0">
                <a:cs typeface="Times New Roman" pitchFamily="18" charset="0"/>
              </a:rPr>
              <a:t>Po korunovaci vytáhl do rozhodující bitvy s Ludvíkem Bavorem. K bitvě nedošlo a Karel se vrátil do Čech v únoru 1348.</a:t>
            </a:r>
          </a:p>
          <a:p>
            <a:r>
              <a:rPr lang="cs-CZ" dirty="0" smtClean="0">
                <a:cs typeface="Times New Roman" pitchFamily="18" charset="0"/>
              </a:rPr>
              <a:t>Tento rok se stal jeho „zakladatelským rokem“.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582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980728"/>
            <a:ext cx="6777317" cy="4851901"/>
          </a:xfrm>
        </p:spPr>
        <p:txBody>
          <a:bodyPr/>
          <a:lstStyle/>
          <a:p>
            <a:r>
              <a:rPr lang="cs-CZ" dirty="0" smtClean="0">
                <a:cs typeface="Times New Roman" pitchFamily="18" charset="0"/>
              </a:rPr>
              <a:t>7. dubna 1348 podepsal zakládací listinu Karlovy univerzity, jež se stala prvním vysokým učením ve střední Evropě a byla zřízena ihned se všemi čtyřmi fakultami: artistickou, lékařskou, právnickou a teologickou.</a:t>
            </a:r>
          </a:p>
          <a:p>
            <a:r>
              <a:rPr lang="cs-CZ" dirty="0" smtClean="0">
                <a:cs typeface="Times New Roman" pitchFamily="18" charset="0"/>
              </a:rPr>
              <a:t>8. března 1348 je založeno Nové Město pražské.</a:t>
            </a:r>
          </a:p>
          <a:p>
            <a:r>
              <a:rPr lang="cs-CZ" dirty="0" smtClean="0">
                <a:cs typeface="Times New Roman" pitchFamily="18" charset="0"/>
              </a:rPr>
              <a:t>10. června 1348 byl položen základní kámen královského hradu Karlštejn.</a:t>
            </a:r>
          </a:p>
        </p:txBody>
      </p:sp>
    </p:spTree>
    <p:extLst>
      <p:ext uri="{BB962C8B-B14F-4D97-AF65-F5344CB8AC3E}">
        <p14:creationId xmlns:p14="http://schemas.microsoft.com/office/powerpoint/2010/main" val="397742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052736"/>
            <a:ext cx="6777317" cy="4779893"/>
          </a:xfrm>
        </p:spPr>
        <p:txBody>
          <a:bodyPr/>
          <a:lstStyle/>
          <a:p>
            <a:r>
              <a:rPr lang="cs-CZ" dirty="0" smtClean="0"/>
              <a:t>5. dubna 1355 ho papež ve Svatopetrském chrámu pomazal a korunoval římským císařem. Karel stanul na vrcholu evropské mocenské hierarchie.</a:t>
            </a:r>
          </a:p>
          <a:p>
            <a:r>
              <a:rPr lang="cs-CZ" dirty="0" smtClean="0"/>
              <a:t>V r. 1356 vydal Zlatou bulu, kterou upravil poměry ve Svaté říši římské a zajistil Českému království privilegované postavení. A po celý zbytek života se s největší láskou věnoval budování Prahy.</a:t>
            </a:r>
          </a:p>
          <a:p>
            <a:r>
              <a:rPr lang="cs-CZ" dirty="0" smtClean="0"/>
              <a:t>Po smrti Blanky z </a:t>
            </a:r>
            <a:r>
              <a:rPr lang="cs-CZ" dirty="0" err="1" smtClean="0"/>
              <a:t>Valois</a:t>
            </a:r>
            <a:r>
              <a:rPr lang="cs-CZ" dirty="0" smtClean="0"/>
              <a:t> se oženil ještě třikrát.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7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196752"/>
            <a:ext cx="6777317" cy="4635877"/>
          </a:xfrm>
        </p:spPr>
        <p:txBody>
          <a:bodyPr/>
          <a:lstStyle/>
          <a:p>
            <a:r>
              <a:rPr lang="cs-CZ" dirty="0" smtClean="0"/>
              <a:t>Druhá žena – Anna Falcká</a:t>
            </a:r>
          </a:p>
          <a:p>
            <a:r>
              <a:rPr lang="cs-CZ" dirty="0" smtClean="0"/>
              <a:t>Třetí žena – Anna Svidnická – r.1361 se narodil syn Václav, budoucí český král.</a:t>
            </a:r>
          </a:p>
          <a:p>
            <a:r>
              <a:rPr lang="cs-CZ" dirty="0" smtClean="0"/>
              <a:t>Poslední manželka – Eliška Pomořanská</a:t>
            </a:r>
          </a:p>
          <a:p>
            <a:r>
              <a:rPr lang="cs-CZ" dirty="0" smtClean="0"/>
              <a:t>29. listopadu 1378 Karel vydechl naposledy.</a:t>
            </a:r>
          </a:p>
          <a:p>
            <a:r>
              <a:rPr lang="cs-CZ" dirty="0" smtClean="0"/>
              <a:t>Pohřební obřady trvaly </a:t>
            </a:r>
            <a:r>
              <a:rPr lang="cs-CZ" smtClean="0"/>
              <a:t>17 dní.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3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Odpověz  na otázky:</a:t>
            </a:r>
          </a:p>
          <a:p>
            <a:r>
              <a:rPr lang="cs-CZ" dirty="0" smtClean="0"/>
              <a:t>1) Jaké je panovníkovo původní jméno?</a:t>
            </a:r>
          </a:p>
          <a:p>
            <a:r>
              <a:rPr lang="cs-CZ" dirty="0" smtClean="0"/>
              <a:t>2) Ve kterém roce je jmenován následníkem trůnu?</a:t>
            </a:r>
          </a:p>
          <a:p>
            <a:r>
              <a:rPr lang="cs-CZ" dirty="0" smtClean="0"/>
              <a:t>3) Co se odehrálo 2. září 1347?</a:t>
            </a:r>
          </a:p>
          <a:p>
            <a:r>
              <a:rPr lang="cs-CZ" dirty="0" smtClean="0"/>
              <a:t>4) Kolik manželek měl Karel IV. (jmenuj)</a:t>
            </a:r>
          </a:p>
          <a:p>
            <a:r>
              <a:rPr lang="cs-CZ" dirty="0" smtClean="0"/>
              <a:t>5) Vyjmenuj, </a:t>
            </a:r>
            <a:r>
              <a:rPr lang="cs-CZ" smtClean="0"/>
              <a:t>co vybudoval.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849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21</TotalTime>
  <Words>744</Words>
  <Application>Microsoft Office PowerPoint</Application>
  <PresentationFormat>Předvádění na obrazovce (4:3)</PresentationFormat>
  <Paragraphs>75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Austin</vt:lpstr>
      <vt:lpstr>Prezentace aplikace PowerPoint</vt:lpstr>
      <vt:lpstr>Karel IV.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15</cp:revision>
  <dcterms:created xsi:type="dcterms:W3CDTF">2012-10-04T17:02:39Z</dcterms:created>
  <dcterms:modified xsi:type="dcterms:W3CDTF">2014-03-23T16:27:29Z</dcterms:modified>
</cp:coreProperties>
</file>