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327" autoAdjust="0"/>
    <p:restoredTop sz="94660"/>
  </p:normalViewPr>
  <p:slideViewPr>
    <p:cSldViewPr>
      <p:cViewPr varScale="1">
        <p:scale>
          <a:sx n="74" d="100"/>
          <a:sy n="74" d="100"/>
        </p:scale>
        <p:origin x="-102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E1BA50-240D-4F80-99A9-B3C3FD97220C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EE036E-B727-46C8-8EC5-C9C55A104E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21707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EE036E-B727-46C8-8EC5-C9C55A104EC5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77175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09F47F-2F49-4B3C-BB21-F6E91404FCBA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86306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09F47F-2F49-4B3C-BB21-F6E91404FCBA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00897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09F47F-2F49-4B3C-BB21-F6E91404FCBA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28054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09F47F-2F49-4B3C-BB21-F6E91404FCBA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835736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09F47F-2F49-4B3C-BB21-F6E91404FCBA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84063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09F47F-2F49-4B3C-BB21-F6E91404FCBA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228311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99C9CD-B808-4109-A911-628220FC640E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33768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EE036E-B727-46C8-8EC5-C9C55A104EC5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31437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1D29385E-5342-4074-B21B-5568296DFC3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42220470"/>
              </p:ext>
            </p:extLst>
          </p:nvPr>
        </p:nvGraphicFramePr>
        <p:xfrm>
          <a:off x="539552" y="1691774"/>
          <a:ext cx="8064896" cy="470609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Jazyk a jazyková komunikace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VY_12_INOVACE_21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6.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Český jazyk a literatura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Prezentace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Mgr. Sylva Ludvíková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Jan Amos Komenský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Seznámení s životem a </a:t>
                      </a:r>
                      <a:r>
                        <a:rPr lang="cs-CZ" sz="1400" b="1" smtClean="0">
                          <a:latin typeface="+mn-lt"/>
                        </a:rPr>
                        <a:t>dílem </a:t>
                      </a:r>
                      <a:r>
                        <a:rPr lang="cs-CZ" sz="1400" b="1" baseline="0" smtClean="0">
                          <a:latin typeface="+mn-lt"/>
                        </a:rPr>
                        <a:t> </a:t>
                      </a:r>
                      <a:r>
                        <a:rPr lang="cs-CZ" sz="1400" b="1" baseline="0" dirty="0" smtClean="0">
                          <a:latin typeface="+mn-lt"/>
                        </a:rPr>
                        <a:t>J. A. Komenského</a:t>
                      </a:r>
                      <a:endParaRPr lang="cs-CZ" sz="1400" b="1" dirty="0" smtClean="0">
                        <a:latin typeface="+mn-lt"/>
                      </a:endParaRPr>
                    </a:p>
                    <a:p>
                      <a:endParaRPr lang="cs-CZ" sz="1400" b="1" dirty="0" smtClean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2.9.2013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smtClean="0">
                          <a:latin typeface="+mn-lt"/>
                        </a:rPr>
                        <a:t>12.11.2013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Jan Amos Komenský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28.3.1592 – 15.11.1670</a:t>
            </a:r>
          </a:p>
          <a:p>
            <a:r>
              <a:rPr lang="cs-CZ" dirty="0" smtClean="0"/>
              <a:t>Významný humanistický myslitel, vedle Karla IV. Největší česká osobnost evropských dějin.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5821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/>
          <a:lstStyle/>
          <a:p>
            <a:r>
              <a:rPr lang="cs-CZ" dirty="0" smtClean="0"/>
              <a:t>Třebaže je Komenský všeobecně znám coby „</a:t>
            </a:r>
            <a:r>
              <a:rPr lang="cs-CZ" i="1" dirty="0" smtClean="0"/>
              <a:t>učitel národů</a:t>
            </a:r>
            <a:r>
              <a:rPr lang="cs-CZ" dirty="0" smtClean="0"/>
              <a:t>“, málokdo z nás jej vnímá jako spisovatele a filozofa světového významu., jehož životní úděl je symbolem pro počátek evropského novověku.</a:t>
            </a:r>
          </a:p>
          <a:p>
            <a:r>
              <a:rPr lang="cs-CZ" dirty="0" smtClean="0"/>
              <a:t>Komenského život se tradičně dělí do tří období. To první začíná na univerzitě a končí rokem 1628, druhé trvá 20 let až do uzavření vestfálského míru r. 1648 a třetí představuje posledních 14 let jeho života.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1734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>
            <a:normAutofit/>
          </a:bodyPr>
          <a:lstStyle/>
          <a:p>
            <a:r>
              <a:rPr lang="cs-CZ" dirty="0" smtClean="0"/>
              <a:t>Komenský se po studiích v německém </a:t>
            </a:r>
            <a:r>
              <a:rPr lang="cs-CZ" dirty="0" err="1" smtClean="0"/>
              <a:t>Herbonu</a:t>
            </a:r>
            <a:r>
              <a:rPr lang="cs-CZ" dirty="0" smtClean="0"/>
              <a:t> vrací r. 1614 do vlasti a působí jako učitel na školách jednoty bratrské. Hned jeho první dílo </a:t>
            </a:r>
            <a:r>
              <a:rPr lang="cs-CZ" i="1" dirty="0" err="1" smtClean="0"/>
              <a:t>Theatru</a:t>
            </a:r>
            <a:r>
              <a:rPr lang="cs-CZ" i="1" dirty="0" smtClean="0"/>
              <a:t> </a:t>
            </a:r>
            <a:r>
              <a:rPr lang="cs-CZ" i="1" dirty="0" err="1" smtClean="0"/>
              <a:t>universitatis</a:t>
            </a:r>
            <a:r>
              <a:rPr lang="cs-CZ" i="1" dirty="0" smtClean="0"/>
              <a:t> </a:t>
            </a:r>
            <a:r>
              <a:rPr lang="cs-CZ" i="1" dirty="0" err="1" smtClean="0"/>
              <a:t>retum</a:t>
            </a:r>
            <a:r>
              <a:rPr lang="cs-CZ" dirty="0" smtClean="0"/>
              <a:t>: tj. </a:t>
            </a:r>
            <a:r>
              <a:rPr lang="cs-CZ" i="1" dirty="0" smtClean="0"/>
              <a:t>Divadlo světa </a:t>
            </a:r>
            <a:r>
              <a:rPr lang="cs-CZ" dirty="0" smtClean="0"/>
              <a:t>(1616-18) mělo být encyklopedií určenou školám, ale Komenský ji vlastně nikdy nedokončil.</a:t>
            </a:r>
          </a:p>
          <a:p>
            <a:r>
              <a:rPr lang="cs-CZ" dirty="0" smtClean="0"/>
              <a:t>Celospolečenské problémy své doby pojednal v alegorickém spisu, jehož název říká vše o jeho obsahu: </a:t>
            </a:r>
            <a:r>
              <a:rPr lang="cs-CZ" i="1" dirty="0" smtClean="0"/>
              <a:t>Listové do nebe, v kterýchž chudí a bohatí před Kristem žaloby a stížnosti na sebe vespolek vedou a rozerváni býti žádají </a:t>
            </a:r>
            <a:r>
              <a:rPr lang="cs-CZ" dirty="0" smtClean="0"/>
              <a:t>(1619).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6677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>
            <a:normAutofit/>
          </a:bodyPr>
          <a:lstStyle/>
          <a:p>
            <a:r>
              <a:rPr lang="cs-CZ" dirty="0" smtClean="0"/>
              <a:t>Bitva na Bílé hoře r. 1620 znamenala pro Komenského katastrofu. Duchovní jednoty bratrské byli vypovězeni ze země, jeho díla postupně ztrácela vliv na domácí literaturu. V této pochmurné době píše dva nejslavnější spisy starší české literatury – filozofický esej </a:t>
            </a:r>
            <a:r>
              <a:rPr lang="cs-CZ" i="1" dirty="0" smtClean="0"/>
              <a:t>Truchlivý, tj. Smutné a tesklivé člověka křesťanského nad žalostnými vlasti a církve bídami naříkání</a:t>
            </a:r>
            <a:r>
              <a:rPr lang="cs-CZ" dirty="0" smtClean="0"/>
              <a:t> (1623) a </a:t>
            </a:r>
            <a:r>
              <a:rPr lang="cs-CZ" i="1" dirty="0" smtClean="0"/>
              <a:t>Labyrint světa a ráj srdce</a:t>
            </a:r>
            <a:r>
              <a:rPr lang="cs-CZ" dirty="0" smtClean="0"/>
              <a:t> (1631). Labyrint je klíčovým dílem, bez něhož nelze pochopit Komenského osobnost.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5128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>
            <a:normAutofit/>
          </a:bodyPr>
          <a:lstStyle/>
          <a:p>
            <a:r>
              <a:rPr lang="cs-CZ" dirty="0" smtClean="0"/>
              <a:t>Vše, co následuje, s ním přímo či nepřímo souvisí.</a:t>
            </a:r>
          </a:p>
          <a:p>
            <a:r>
              <a:rPr lang="cs-CZ" dirty="0" smtClean="0"/>
              <a:t>Nejvýznamnější je latinsky psaná </a:t>
            </a:r>
            <a:r>
              <a:rPr lang="cs-CZ" i="1" dirty="0" err="1" smtClean="0"/>
              <a:t>Didactica</a:t>
            </a:r>
            <a:r>
              <a:rPr lang="cs-CZ" i="1" dirty="0" smtClean="0"/>
              <a:t> magma</a:t>
            </a:r>
            <a:r>
              <a:rPr lang="cs-CZ" dirty="0" smtClean="0"/>
              <a:t> (</a:t>
            </a:r>
            <a:r>
              <a:rPr lang="cs-CZ" b="1" dirty="0" smtClean="0"/>
              <a:t>Velká didaktika</a:t>
            </a:r>
            <a:r>
              <a:rPr lang="cs-CZ" dirty="0" smtClean="0"/>
              <a:t>, tiskem 1657) a učebnice latiny napsaná veskrze moderní metodou </a:t>
            </a:r>
            <a:r>
              <a:rPr lang="cs-CZ" i="1" dirty="0" err="1" smtClean="0"/>
              <a:t>Janua</a:t>
            </a:r>
            <a:r>
              <a:rPr lang="cs-CZ" i="1" dirty="0" smtClean="0"/>
              <a:t> </a:t>
            </a:r>
            <a:r>
              <a:rPr lang="cs-CZ" i="1" dirty="0" err="1" smtClean="0"/>
              <a:t>linguaurum</a:t>
            </a:r>
            <a:r>
              <a:rPr lang="cs-CZ" i="1" smtClean="0"/>
              <a:t>  reseta</a:t>
            </a:r>
            <a:r>
              <a:rPr lang="cs-CZ" i="1" dirty="0" smtClean="0"/>
              <a:t> </a:t>
            </a:r>
            <a:r>
              <a:rPr lang="cs-CZ" dirty="0" smtClean="0"/>
              <a:t>(</a:t>
            </a:r>
            <a:r>
              <a:rPr lang="cs-CZ" b="1" dirty="0" smtClean="0"/>
              <a:t>Brána jazyků otevřená</a:t>
            </a:r>
            <a:r>
              <a:rPr lang="cs-CZ" dirty="0" smtClean="0"/>
              <a:t>) . 7300 slov je sestaveno do 1000 základních vět, které skrývají poučení o světě a věcech kolem nás.</a:t>
            </a:r>
          </a:p>
          <a:p>
            <a:r>
              <a:rPr lang="cs-CZ" dirty="0" smtClean="0"/>
              <a:t>Píše </a:t>
            </a:r>
            <a:r>
              <a:rPr lang="cs-CZ" i="1" dirty="0" smtClean="0"/>
              <a:t>Informatorium školy mateřské </a:t>
            </a:r>
            <a:r>
              <a:rPr lang="cs-CZ" dirty="0" smtClean="0"/>
              <a:t>(1630), poučení pro matky a chůvy, jak vychovávat nejmenší děti.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1130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/>
          <a:lstStyle/>
          <a:p>
            <a:r>
              <a:rPr lang="cs-CZ" dirty="0" smtClean="0"/>
              <a:t>Sebral více jak 2000 přísloví do knihy </a:t>
            </a:r>
            <a:r>
              <a:rPr lang="cs-CZ" i="1" dirty="0" smtClean="0"/>
              <a:t>Moudrost starých Čechů za zrcadlo vystavená potomkům</a:t>
            </a:r>
            <a:r>
              <a:rPr lang="cs-CZ" dirty="0" smtClean="0"/>
              <a:t>.</a:t>
            </a:r>
          </a:p>
          <a:p>
            <a:r>
              <a:rPr lang="cs-CZ" dirty="0" smtClean="0"/>
              <a:t>Posledních 14 let tráví v Amsterodamu. Tvoří jedinečný </a:t>
            </a:r>
            <a:r>
              <a:rPr lang="cs-CZ" b="1" dirty="0" smtClean="0"/>
              <a:t>Orbis pictus </a:t>
            </a:r>
            <a:r>
              <a:rPr lang="cs-CZ" dirty="0" smtClean="0"/>
              <a:t>(</a:t>
            </a:r>
            <a:r>
              <a:rPr lang="cs-CZ" i="1" dirty="0" smtClean="0"/>
              <a:t>Svět v obrazech</a:t>
            </a:r>
            <a:r>
              <a:rPr lang="cs-CZ" dirty="0" smtClean="0"/>
              <a:t>, 1658) a významné filozofické spisy </a:t>
            </a:r>
            <a:r>
              <a:rPr lang="cs-CZ" i="1" dirty="0" err="1" smtClean="0"/>
              <a:t>Dererum</a:t>
            </a:r>
            <a:r>
              <a:rPr lang="cs-CZ" i="1" dirty="0" smtClean="0"/>
              <a:t> </a:t>
            </a:r>
            <a:r>
              <a:rPr lang="cs-CZ" i="1" dirty="0" err="1" smtClean="0"/>
              <a:t>humanarum</a:t>
            </a:r>
            <a:r>
              <a:rPr lang="cs-CZ" i="1" dirty="0" smtClean="0"/>
              <a:t> </a:t>
            </a:r>
            <a:r>
              <a:rPr lang="cs-CZ" i="1" dirty="0" err="1" smtClean="0"/>
              <a:t>amendatione</a:t>
            </a:r>
            <a:r>
              <a:rPr lang="cs-CZ" i="1" dirty="0" smtClean="0"/>
              <a:t> </a:t>
            </a:r>
            <a:r>
              <a:rPr lang="cs-CZ" i="1" dirty="0" err="1" smtClean="0"/>
              <a:t>consultatio</a:t>
            </a:r>
            <a:r>
              <a:rPr lang="cs-CZ" i="1" dirty="0" smtClean="0"/>
              <a:t> </a:t>
            </a:r>
            <a:r>
              <a:rPr lang="cs-CZ" i="1" dirty="0" err="1" smtClean="0"/>
              <a:t>catholica</a:t>
            </a:r>
            <a:r>
              <a:rPr lang="cs-CZ" dirty="0" smtClean="0"/>
              <a:t> (</a:t>
            </a:r>
            <a:r>
              <a:rPr lang="cs-CZ" b="1" dirty="0" smtClean="0"/>
              <a:t>Všeobecná porada o nápravě věcí lidských</a:t>
            </a:r>
            <a:r>
              <a:rPr lang="cs-CZ" dirty="0" smtClean="0"/>
              <a:t>) či </a:t>
            </a:r>
            <a:r>
              <a:rPr lang="cs-CZ" i="1" dirty="0" smtClean="0"/>
              <a:t>Via </a:t>
            </a:r>
            <a:r>
              <a:rPr lang="cs-CZ" i="1" dirty="0" err="1" smtClean="0"/>
              <a:t>lucis</a:t>
            </a:r>
            <a:r>
              <a:rPr lang="cs-CZ" i="1" dirty="0" smtClean="0"/>
              <a:t> </a:t>
            </a:r>
            <a:r>
              <a:rPr lang="cs-CZ" dirty="0" smtClean="0"/>
              <a:t>(</a:t>
            </a:r>
            <a:r>
              <a:rPr lang="cs-CZ" b="1" dirty="0" smtClean="0"/>
              <a:t>Cesta světla</a:t>
            </a:r>
            <a:r>
              <a:rPr lang="cs-CZ" dirty="0" smtClean="0"/>
              <a:t>), jejichž originalitu ocenilo teprve 20. století.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43096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505888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Použité zdroje:</a:t>
            </a:r>
          </a:p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HAŠKOVEC,V.-MÜLLER,O.-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TATÍČKOVÁ,I.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Galerie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géniů aneb kdo byl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kdo.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PRAHA:ALBATROS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nakladatelství, a.s.,2000.ISBN 80-00-00899-8.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5828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 pro žáky: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Vyhledej v textu:</a:t>
            </a:r>
          </a:p>
          <a:p>
            <a:r>
              <a:rPr lang="cs-CZ" dirty="0" smtClean="0"/>
              <a:t>1)Jaký „titul“ můžeme u jeho jména najít?</a:t>
            </a:r>
          </a:p>
          <a:p>
            <a:r>
              <a:rPr lang="cs-CZ" dirty="0" smtClean="0"/>
              <a:t>2)Jak se jmenují  jeho nejslavnější spisy –filozofické eseje?</a:t>
            </a:r>
          </a:p>
          <a:p>
            <a:r>
              <a:rPr lang="cs-CZ" dirty="0" smtClean="0"/>
              <a:t>3) Ve kterém díle radí, jak vychovávat nejmenší děti?</a:t>
            </a:r>
          </a:p>
          <a:p>
            <a:r>
              <a:rPr lang="cs-CZ" dirty="0" smtClean="0"/>
              <a:t>4)Sbíral přísloví?</a:t>
            </a:r>
          </a:p>
          <a:p>
            <a:r>
              <a:rPr lang="cs-CZ" dirty="0" smtClean="0"/>
              <a:t>5) Jaké dílo tvořil posledních </a:t>
            </a:r>
            <a:r>
              <a:rPr lang="cs-CZ" smtClean="0"/>
              <a:t>14 let?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6789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22</TotalTime>
  <Words>585</Words>
  <Application>Microsoft Office PowerPoint</Application>
  <PresentationFormat>Předvádění na obrazovce (4:3)</PresentationFormat>
  <Paragraphs>59</Paragraphs>
  <Slides>9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Austin</vt:lpstr>
      <vt:lpstr>Prezentace aplikace PowerPoint</vt:lpstr>
      <vt:lpstr>Jan Amos Komenský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Úkoly pro žáky: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Valued Acer Customer</cp:lastModifiedBy>
  <cp:revision>18</cp:revision>
  <dcterms:created xsi:type="dcterms:W3CDTF">2012-10-04T17:02:39Z</dcterms:created>
  <dcterms:modified xsi:type="dcterms:W3CDTF">2014-03-23T16:56:46Z</dcterms:modified>
</cp:coreProperties>
</file>