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6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6013BE0-A238-476F-A957-6CE0BB7071D7}" type="datetimeFigureOut">
              <a:rPr lang="cs-CZ" smtClean="0"/>
              <a:pPr/>
              <a:t>22.9.2014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05539B0-12E8-4D69-8219-87DE2B850E9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Lanov%C3%A1_dr%C3%A1ha_na_Pet%C5%99%C3%ADn" TargetMode="External"/><Relationship Id="rId2" Type="http://schemas.openxmlformats.org/officeDocument/2006/relationships/hyperlink" Target="https://cs.wikipedia.org/wiki/Pet%C5%99%C3%ADn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Hladov%C3%A1_ze%C4%8F" TargetMode="External"/><Relationship Id="rId5" Type="http://schemas.openxmlformats.org/officeDocument/2006/relationships/hyperlink" Target="https://cs.wikipedia.org/wiki/%C5%A0tef%C3%A1nikova_hv%C4%9Bzd%C3%A1rna" TargetMode="External"/><Relationship Id="rId4" Type="http://schemas.openxmlformats.org/officeDocument/2006/relationships/hyperlink" Target="https://cs.wikipedia.org/wiki/Zrcadlov%C3%A9_bludi%C5%A1t%C4%9B_na_Pet%C5%99%C3%ADn%C4%9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4148542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VY_12_INOVACE_278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Petřínské sady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i novodobý nástin památek Petřína, doprovázený obrázky a texty k podpoře čtenářské gramotnosti.</a:t>
                      </a:r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15.9.2013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botany.cz/foto/petri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86075" cy="685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5720" y="1142984"/>
            <a:ext cx="6215106" cy="14287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tx2">
                    <a:lumMod val="2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PETŘÍNSKÉ SADY</a:t>
            </a:r>
            <a:endParaRPr lang="cs-CZ" sz="6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tx2">
                  <a:lumMod val="25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00042"/>
            <a:ext cx="8715404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FFFF00"/>
                </a:solidFill>
              </a:rPr>
              <a:t> 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dostaneme lanovkou  511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 dlouhou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nebo pěšky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v růžovém sadě je ke zhlédnutí  několik tisíc růží různých odrůd</a:t>
            </a:r>
          </a:p>
          <a:p>
            <a:pPr>
              <a:buFont typeface="Wingdings" pitchFamily="2" charset="2"/>
              <a:buChar char="§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3110" y="1928802"/>
            <a:ext cx="650089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zajímavost o lanovce:</a:t>
            </a:r>
            <a:endParaRPr lang="cs-CZ" sz="2400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Lanovka byla kdysi na vodní pohon. Do nádrže vagónu v horní stanici se nalilo tolik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vody,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až hmotnost vagónu byla větší než hmotnost vagónu ve spodní stanici, kde byli lidé. Vagóny byly spojené kladkou a díky tomu těžší vagón sjel váhou dolů a vyvezl tak lehčí vagón nahoru. Dnes vystřídala vodní pohon elektřina.</a:t>
            </a:r>
          </a:p>
          <a:p>
            <a:endParaRPr lang="cs-CZ" dirty="0"/>
          </a:p>
        </p:txBody>
      </p:sp>
      <p:pic>
        <p:nvPicPr>
          <p:cNvPr id="8194" name="Picture 2" descr="https://upload.wikimedia.org/wikipedia/commons/d/d7/LanovkaPetri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80702"/>
            <a:ext cx="2671807" cy="23913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8" name="Picture 6" descr="https://upload.wikimedia.org/wikipedia/commons/b/b0/Abtova_vyhybka_Prah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371238"/>
            <a:ext cx="3929058" cy="2715370"/>
          </a:xfrm>
          <a:prstGeom prst="rect">
            <a:avLst/>
          </a:prstGeom>
          <a:noFill/>
          <a:effectLst>
            <a:softEdge rad="635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1538" y="428604"/>
            <a:ext cx="3109120" cy="76944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Rozhledna</a:t>
            </a:r>
            <a:endParaRPr lang="cs-CZ" sz="4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44" y="1428736"/>
            <a:ext cx="642942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60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vysoká, 299 schodů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r. 1891 postavena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vystřídala několik názvů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– kopec, vrch, hora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ve středověku popravčí vrch, trestány nejtěžší zločiny</a:t>
            </a:r>
          </a:p>
          <a:p>
            <a:endParaRPr lang="cs-CZ" sz="32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Petřín je skála, odkud lidé brávali kámen na své stavby. 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Odtud Petřín, lat. PETRA= SKÁLA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https://upload.wikimedia.org/wikipedia/commons/thumb/7/79/PetrinObservationTower.jpg/640px-PetrinObservationT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142852"/>
            <a:ext cx="3291949" cy="5286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71736" y="142852"/>
            <a:ext cx="349659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Hladová zeď</a:t>
            </a:r>
            <a:endParaRPr lang="cs-CZ" sz="4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4942" y="150017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928670"/>
            <a:ext cx="8786874" cy="560153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bg1"/>
                </a:solidFill>
                <a:latin typeface="Gabriola" pitchFamily="82" charset="0"/>
              </a:rPr>
              <a:t>Pověst : O hladové zdi</a:t>
            </a:r>
          </a:p>
          <a:p>
            <a:r>
              <a:rPr lang="cs-CZ" sz="2800" b="1" i="1" dirty="0" smtClean="0">
                <a:solidFill>
                  <a:schemeClr val="bg1"/>
                </a:solidFill>
                <a:latin typeface="Gabriola" pitchFamily="82" charset="0"/>
              </a:rPr>
              <a:t>    Po neúrodě v roce 1360 nastala v Čechách </a:t>
            </a:r>
          </a:p>
          <a:p>
            <a:r>
              <a:rPr lang="cs-CZ" sz="2800" b="1" i="1" dirty="0" smtClean="0">
                <a:solidFill>
                  <a:schemeClr val="bg1"/>
                </a:solidFill>
                <a:latin typeface="Gabriola" pitchFamily="82" charset="0"/>
              </a:rPr>
              <a:t>  velká bída.  A tak hlad donutil  lidi obstarávat si jídlo </a:t>
            </a:r>
          </a:p>
          <a:p>
            <a:r>
              <a:rPr lang="cs-CZ" sz="2800" b="1" i="1" dirty="0" smtClean="0">
                <a:solidFill>
                  <a:schemeClr val="bg1"/>
                </a:solidFill>
                <a:latin typeface="Gabriola" pitchFamily="82" charset="0"/>
              </a:rPr>
              <a:t>krádeží. Vězení se proto rychle plnila a král Karel IV. Měl starosti. Jednou, když vycházel z kostela, čekal na něho dav chudáků. Prosili krále  o pomoc, že by přijali jakoukoliv  práci, jen aby se uživili. Král přikázal, ať jim dají polévku a krajíc chleba a řekl: „ Dostanete práci a s ní dobrou obživu. Jděte s mými lidmi, oni už vám ukážou.“  Královští úředníci přivedli ty chudáky na Petřín a přikázali jim postavit z kamene od Petřína  k Újezdu  zeď k ochraně Prahy a Pražského hradu. Zeď se stavěla dva roky a lidé dostávali za práci místo peněz jídlo, ošacení a obutí. Na připomenutí, jak Karel IV. pomohl lidem od hladu, se této zdi  začalo říkat  HLADOVÁ.</a:t>
            </a:r>
          </a:p>
          <a:p>
            <a:endParaRPr lang="cs-CZ" dirty="0"/>
          </a:p>
        </p:txBody>
      </p:sp>
      <p:pic>
        <p:nvPicPr>
          <p:cNvPr id="6146" name="Picture 2" descr="https://upload.wikimedia.org/wikipedia/commons/thumb/e/e8/Wenceslas_Hollar_-_Prague.jpg/1280px-Wenceslas_Hollar_-_Prag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928670"/>
            <a:ext cx="2131972" cy="14240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357166"/>
            <a:ext cx="364333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Hladová zeď</a:t>
            </a:r>
            <a:endParaRPr lang="cs-CZ" sz="4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6" name="Picture 2" descr="http://www.fototuristika.cz/data/wysiwyg/tips/446/image/Hladov%C3%A1_ze%C4%8F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4143356"/>
            <a:ext cx="3643338" cy="2714644"/>
          </a:xfrm>
          <a:prstGeom prst="roundRect">
            <a:avLst/>
          </a:prstGeo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softEdge rad="112500"/>
          </a:effectLst>
          <a:scene3d>
            <a:camera prst="perspectiveContrastingRightFacing" fov="3300000">
              <a:rot lat="655052" lon="19267271" rev="21269389"/>
            </a:camera>
            <a:lightRig rig="threePt" dir="t"/>
          </a:scene3d>
        </p:spPr>
      </p:pic>
      <p:sp>
        <p:nvSpPr>
          <p:cNvPr id="7" name="TextovéPole 6"/>
          <p:cNvSpPr txBox="1"/>
          <p:nvPr/>
        </p:nvSpPr>
        <p:spPr>
          <a:xfrm>
            <a:off x="428596" y="1142984"/>
            <a:ext cx="621510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Po přečtení pověsti budeš znát odpovědi na následující otázky: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Kdo nechal postavit Hladovou zeď?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K čemu měla sloužit?</a:t>
            </a:r>
          </a:p>
          <a:p>
            <a:pPr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Proč se jí začalo říkat hladová?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57752" y="5214950"/>
            <a:ext cx="40719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Správné odpovědi: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- Karel IV.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 na ochranu Prahy  a Pražského hradu  - vznikla v době hladomoru, kdy lidé  neměli na jídlo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 descr="https://upload.wikimedia.org/wikipedia/commons/0/03/Praha_Petrin_Hladova_z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8182" y="500042"/>
            <a:ext cx="3485818" cy="2323879"/>
          </a:xfrm>
          <a:prstGeom prst="rect">
            <a:avLst/>
          </a:prstGeom>
          <a:ln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857232"/>
            <a:ext cx="50991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Štefánikova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hvězdárna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500174"/>
            <a:ext cx="5284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před vchodem sluneční hodiny</a:t>
            </a:r>
            <a:endParaRPr lang="cs-CZ" sz="28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86116" y="2714620"/>
            <a:ext cx="41988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Zrcadlové bludiště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116" y="3357562"/>
            <a:ext cx="6429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bludiště tvořeno 38 různě </a:t>
            </a:r>
          </a:p>
          <a:p>
            <a:r>
              <a:rPr lang="cs-CZ" sz="2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zakřivenými   zrcadly</a:t>
            </a:r>
            <a:endParaRPr lang="cs-CZ" sz="28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28794" y="5786454"/>
            <a:ext cx="142000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sochy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5286388"/>
            <a:ext cx="1341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J.Neruda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00892" y="4000504"/>
            <a:ext cx="1433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K.H.Mácha</a:t>
            </a:r>
            <a:endParaRPr lang="cs-CZ" sz="20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https://upload.wikimedia.org/wikipedia/commons/thumb/b/b7/Karel_Hynek_Macha_statue.jpeg/1280px-Karel_Hynek_Macha_statue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4572008"/>
            <a:ext cx="2472717" cy="19549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0" name="Picture 4" descr="https://upload.wikimedia.org/wikipedia/commons/thumb/6/61/Praha%2C_Mal%C3%A1_Strana%2C_Pet%C5%99%C3%ADn%2C_zrcadlov%C3%A9_bludi%C5%A1t%C4%9B_II.JPG/1280px-Praha%2C_Mal%C3%A1_Strana%2C_Pet%C5%99%C3%ADn%2C_zrcadlov%C3%A9_bludi%C5%A1t%C4%9B_I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2571744"/>
            <a:ext cx="2857520" cy="21431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2" name="Picture 6" descr="https://upload.wikimedia.org/wikipedia/commons/thumb/1/12/Stefanik_Observatory_Prague_CZ_02.JPG/1280px-Stefanik_Observatory_Prague_CZ_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285728"/>
            <a:ext cx="3185531" cy="238914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4" name="Picture 8" descr="https://upload.wikimedia.org/wikipedia/commons/0/00/Jan_Vil%C3%ADmek_-_Jan_Nerud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4214810" y="4572008"/>
            <a:ext cx="1500198" cy="20085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00298" y="4365010"/>
            <a:ext cx="5457777" cy="24929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Š.e</a:t>
            </a:r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…….á h…….a</a:t>
            </a:r>
          </a:p>
          <a:p>
            <a:pPr algn="ctr"/>
            <a:r>
              <a:rPr lang="cs-CZ" sz="60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R…l…a</a:t>
            </a:r>
          </a:p>
          <a:p>
            <a:pPr algn="ctr"/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71736" y="2571744"/>
            <a:ext cx="459792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Z…….é  b…….</a:t>
            </a:r>
            <a:endParaRPr lang="cs-CZ" sz="6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034" y="3571876"/>
            <a:ext cx="326589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H…..á   z..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31927" y="428604"/>
            <a:ext cx="42801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OPAKOVÁNÍ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1428736"/>
            <a:ext cx="5067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Úkol: doplň písmena  do slov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64398" y="4365010"/>
            <a:ext cx="8379603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Š</a:t>
            </a:r>
            <a:r>
              <a:rPr lang="cs-CZ" sz="60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tefánikova</a:t>
            </a:r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hvězdárna</a:t>
            </a:r>
          </a:p>
          <a:p>
            <a:pPr algn="ctr"/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Rozhledna</a:t>
            </a:r>
            <a:endParaRPr lang="cs-CZ" sz="6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C0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57290" y="2500306"/>
            <a:ext cx="705866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Zrcadlové  bludiště</a:t>
            </a:r>
            <a:endParaRPr lang="cs-CZ" sz="6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C0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034" y="3571876"/>
            <a:ext cx="457926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Hladová   zeď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C0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31927" y="428604"/>
            <a:ext cx="26677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ŘEŠENÍ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214422"/>
            <a:ext cx="7605293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hlinkClick r:id="rId2"/>
              </a:rPr>
              <a:t>https://cs.wikipedia.org/wiki/Pet%C5%99%C3%ADn#mediaviewer/File:PetrinObservationTower.jpg</a:t>
            </a:r>
            <a:endParaRPr lang="cs-CZ" sz="1600" dirty="0" smtClean="0"/>
          </a:p>
          <a:p>
            <a:r>
              <a:rPr lang="cs-CZ" sz="1600" dirty="0" smtClean="0">
                <a:hlinkClick r:id="rId2"/>
              </a:rPr>
              <a:t>https://cs.wikipedia.org/wiki/Pet%C5%99%C3%ADn#mediaviewer/File:Karel_Hynek_Macha_statue.jpeg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https://cs.wikipedia.org/wiki/Lanov%C3%A1_dr%C3%A1ha_na_Pet%C5%99%C3%ADn#mediaviewer/File:LanovkaPetrin.png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https://cs.wikipedia.org/wiki/Lanov%C3%A1_dr%C3%A1ha_na_Pet%C5%99%C3%ADn#mediaviewer/File:Abtova_vyhybka_Praha.jpg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https://cs.wikipedia.org/wiki/Zrcadlov%C3%A9_bludi%C5%A1t%C4%9B_na_Pet%C5%99%C3%ADn%C4%9B#mediaviewer/File:Praha,_Mal%C3%A1_Strana,_Pet%C5%99%C3%ADn,_zrcadlov%C3%A9_bludi%C5%A1t%C4%9B_II.JPG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https://cs.wikipedia.org/wiki/%C5%A0tef%C3%A1nikova_hv%C4%9Bzd%C3%A1rna#mediaviewer/File:Stefanik_Observatory_Prague_CZ_02.JPG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https://cs.wikipedia.org/wiki/Hladov%C3%A1_ze%C4%8F#mediaviewer/File:Praha_Petrin_Hladova_zed.jpg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https://cs.wikipedia.org/wiki/Hladov%C3%A1_ze%C4%8F#mediaviewer/File:Wenceslas_Hollar_-_Prague.jpg</a:t>
            </a:r>
            <a:endParaRPr lang="cs-CZ" sz="1600" dirty="0" smtClean="0"/>
          </a:p>
          <a:p>
            <a:r>
              <a:rPr lang="cs-CZ" sz="1600" dirty="0" smtClean="0"/>
              <a:t>https://cs.wikipedia.org/wiki/Jan_Neruda#mediaviewer/File:Jan_Vil%C3%ADmek_-_Jan_Neruda.jpg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57290" y="214290"/>
            <a:ext cx="26215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odkazy:</a:t>
            </a:r>
          </a:p>
          <a:p>
            <a:r>
              <a:rPr lang="cs-CZ" sz="2800" dirty="0" smtClean="0"/>
              <a:t>obrázky: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482</TotalTime>
  <Words>552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53</cp:revision>
  <dcterms:created xsi:type="dcterms:W3CDTF">2012-11-13T10:18:41Z</dcterms:created>
  <dcterms:modified xsi:type="dcterms:W3CDTF">2014-09-22T11:41:51Z</dcterms:modified>
</cp:coreProperties>
</file>