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73" r:id="rId5"/>
    <p:sldId id="275" r:id="rId6"/>
    <p:sldId id="276" r:id="rId7"/>
    <p:sldId id="278" r:id="rId8"/>
    <p:sldId id="279" r:id="rId9"/>
    <p:sldId id="280" r:id="rId10"/>
    <p:sldId id="281" r:id="rId11"/>
    <p:sldId id="274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hyperlink" Target="Konstantn&#237;%20funkce%20y=b.ggb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hyperlink" Target="Line&#225;rn&#237;%20funkce%20y=ax.gg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hyperlink" Target="Line&#225;rn&#237;%20funkce%20y=ax+b.ggb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3059832" y="3429000"/>
            <a:ext cx="4968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</a:t>
            </a:r>
            <a:r>
              <a:rPr lang="cs-CZ" sz="280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      </a:t>
            </a:r>
            <a:r>
              <a:rPr lang="cs-CZ" sz="2800" b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Lineární funkce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ovéPole 1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konstantní 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TextovéPo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ovéPole 2"/>
          <p:cNvSpPr txBox="1"/>
          <p:nvPr/>
        </p:nvSpPr>
        <p:spPr>
          <a:xfrm>
            <a:off x="438525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Šipka doleva 3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6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59" y="1196752"/>
            <a:ext cx="8061245" cy="429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6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27081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Lineárních a Konstantních funkcí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 Žáci dle koeficientů </a:t>
            </a:r>
            <a:r>
              <a:rPr lang="cs-CZ" i="1" dirty="0">
                <a:latin typeface="Times New Roman" pitchFamily="18" charset="0"/>
                <a:cs typeface="Times New Roman" pitchFamily="18" charset="0"/>
              </a:rPr>
              <a:t>a, b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lineární funkce určují vlastnosti funkce a řeší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příklady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Při výkladu jsou použity ukázky lineárních funkcí pomocí aplikace </a:t>
            </a:r>
            <a:r>
              <a:rPr lang="cs-CZ" b="1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software. Vše potřebné je na 								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http://www.geogebra.org/cms/cs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Použité zdroje:</a:t>
            </a:r>
          </a:p>
          <a:p>
            <a:pPr algn="just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 Oldřich Odvárko , DrSc.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kol.: Matematika pro SOŠ a studijní obory SOU,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část,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vydání 1996, Prometheus, ISBN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80-7196-042-X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 Oldřich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Odvárko, DrSc.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a kol.: Matematika pro SOŠ a studijní obory SOU,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část,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vydání 1996, Prometheus, ISBN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80-7196-039-X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 RNDr. František Jirásek, DrSc. a kol.: Sbírka úloh z matematiky pro SOŠ a studijní obory SOU,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část,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vydání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1986,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Prometheus, ISBN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80-85849-55-0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27081" y="1711361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cxnSp>
        <p:nvCxnSpPr>
          <p:cNvPr id="8" name="Přímá spojnice 7"/>
          <p:cNvCxnSpPr/>
          <p:nvPr/>
        </p:nvCxnSpPr>
        <p:spPr>
          <a:xfrm>
            <a:off x="227081" y="2528322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721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53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III-2-08-02_Linearni-funkce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tvorby:  prosinec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>
            <a:spLocks noGrp="1"/>
          </p:cNvSpPr>
          <p:nvPr>
            <p:ph type="title"/>
          </p:nvPr>
        </p:nvSpPr>
        <p:spPr>
          <a:xfrm>
            <a:off x="404811" y="188640"/>
            <a:ext cx="8377808" cy="8527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cs-CZ" b="1" dirty="0" smtClean="0">
                <a:latin typeface="Arial Black" pitchFamily="34" charset="0"/>
              </a:rPr>
              <a:t>LINEÁRNÍ  FUNKCE</a:t>
            </a:r>
            <a:endParaRPr lang="cs-CZ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ovéPole 7"/>
              <p:cNvSpPr txBox="1"/>
              <p:nvPr/>
            </p:nvSpPr>
            <p:spPr>
              <a:xfrm>
                <a:off x="391491" y="1340768"/>
                <a:ext cx="8352928" cy="229257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Lineární funkce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každá funkce, vyjádřená ve tvaru</a:t>
                </a:r>
              </a:p>
              <a:p>
                <a:endParaRPr lang="cs-CZ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𝒂𝒙</m:t>
                    </m:r>
                    <m:r>
                      <a:rPr lang="cs-CZ" sz="2800" b="1" i="1" smtClean="0">
                        <a:latin typeface="Cambria Math"/>
                      </a:rPr>
                      <m:t>+</m:t>
                    </m:r>
                    <m:r>
                      <a:rPr lang="cs-CZ" sz="28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endParaRPr lang="cs-CZ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	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5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	</a:t>
                </a:r>
                <a:r>
                  <a:rPr lang="cs-CZ" sz="2400" b="1" dirty="0"/>
                  <a:t>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………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koeficienty lineární funkce.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4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TextovéPol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491" y="1340768"/>
                <a:ext cx="8352928" cy="229257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 useBgFill="1">
            <p:nvSpPr>
              <p:cNvPr id="10" name="TextovéPole 9"/>
              <p:cNvSpPr txBox="1"/>
              <p:nvPr/>
            </p:nvSpPr>
            <p:spPr>
              <a:xfrm>
                <a:off x="1889702" y="3861048"/>
                <a:ext cx="4968552" cy="52322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800" b="1" i="1">
                          <a:latin typeface="Cambria Math"/>
                        </a:rPr>
                        <m:t>𝒚</m:t>
                      </m:r>
                      <m:r>
                        <a:rPr lang="cs-CZ" sz="2800" b="1" i="1">
                          <a:latin typeface="Cambria Math"/>
                        </a:rPr>
                        <m:t>=</m:t>
                      </m:r>
                      <m:r>
                        <a:rPr lang="cs-CZ" sz="2800" b="1" i="1">
                          <a:latin typeface="Cambria Math"/>
                        </a:rPr>
                        <m:t>𝒂𝒙</m:t>
                      </m:r>
                      <m:r>
                        <a:rPr lang="cs-CZ" sz="2800" b="1" i="1">
                          <a:latin typeface="Cambria Math"/>
                        </a:rPr>
                        <m:t>+</m:t>
                      </m:r>
                      <m:r>
                        <a:rPr lang="cs-CZ" sz="2800" b="1" i="1"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cs-CZ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 useBgFill="1">
            <p:nvSpPr>
              <p:cNvPr id="10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9702" y="3861048"/>
                <a:ext cx="4968552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ovéPole 10"/>
          <p:cNvSpPr txBox="1"/>
          <p:nvPr/>
        </p:nvSpPr>
        <p:spPr>
          <a:xfrm>
            <a:off x="1889702" y="5036894"/>
            <a:ext cx="2151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Lineární člen</a:t>
            </a:r>
            <a:endParaRPr lang="cs-C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5454098" y="5044534"/>
            <a:ext cx="2412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člen</a:t>
            </a:r>
            <a:endParaRPr lang="cs-C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ál 12"/>
          <p:cNvSpPr/>
          <p:nvPr/>
        </p:nvSpPr>
        <p:spPr>
          <a:xfrm>
            <a:off x="4914038" y="3818947"/>
            <a:ext cx="540060" cy="6074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040941" y="3818947"/>
            <a:ext cx="666074" cy="6074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" name="Přímá spojnice se šipkou 14"/>
          <p:cNvCxnSpPr>
            <a:stCxn id="14" idx="4"/>
            <a:endCxn id="11" idx="0"/>
          </p:cNvCxnSpPr>
          <p:nvPr/>
        </p:nvCxnSpPr>
        <p:spPr>
          <a:xfrm flipH="1">
            <a:off x="2965322" y="4426369"/>
            <a:ext cx="1408656" cy="610525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>
            <a:stCxn id="13" idx="4"/>
            <a:endCxn id="12" idx="0"/>
          </p:cNvCxnSpPr>
          <p:nvPr/>
        </p:nvCxnSpPr>
        <p:spPr>
          <a:xfrm>
            <a:off x="5184068" y="4426369"/>
            <a:ext cx="1476164" cy="61816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ovéPole 18"/>
              <p:cNvSpPr txBox="1"/>
              <p:nvPr/>
            </p:nvSpPr>
            <p:spPr>
              <a:xfrm>
                <a:off x="359999" y="5661248"/>
                <a:ext cx="8384419" cy="830997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Grafem lineární  funkce  je přímka nebo její část,</a:t>
                </a: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která není rovnoběžná s osou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9" name="TextovéPol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999" y="5661248"/>
                <a:ext cx="8384419" cy="830997"/>
              </a:xfrm>
              <a:prstGeom prst="rect">
                <a:avLst/>
              </a:prstGeom>
              <a:blipFill rotWithShape="1">
                <a:blip r:embed="rId4"/>
                <a:stretch>
                  <a:fillRect t="-3521" b="-13380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 animBg="1"/>
      <p:bldP spid="14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Šipka doleva 5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ovéPole 10"/>
              <p:cNvSpPr txBox="1"/>
              <p:nvPr/>
            </p:nvSpPr>
            <p:spPr>
              <a:xfrm>
                <a:off x="450776" y="210422"/>
                <a:ext cx="8208912" cy="73284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pPr algn="ctr"/>
                <a:r>
                  <a:rPr lang="cs-CZ" sz="2400" b="1" dirty="0" smtClean="0"/>
                  <a:t>Funkce 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𝒚</m:t>
                    </m:r>
                    <m:r>
                      <a:rPr lang="cs-CZ" sz="2400" b="1" i="1" smtClean="0">
                        <a:latin typeface="Cambria Math"/>
                      </a:rPr>
                      <m:t>=</m:t>
                    </m:r>
                    <m:r>
                      <a:rPr lang="cs-CZ" sz="2400" b="1" i="1" smtClean="0">
                        <a:latin typeface="Cambria Math"/>
                      </a:rPr>
                      <m:t>𝒂𝒙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𝑎</m:t>
                    </m:r>
                    <m:r>
                      <a:rPr lang="cs-CZ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≠0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se nazývá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přímá úměrnost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ovéPol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76" y="210422"/>
                <a:ext cx="8208912" cy="73284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leva 11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467544" y="1111533"/>
                <a:ext cx="8208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𝒂</m:t>
                    </m:r>
                    <m:r>
                      <a:rPr lang="cs-CZ" b="1" i="1" smtClean="0">
                        <a:latin typeface="Cambria Math"/>
                      </a:rPr>
                      <m:t> 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𝒂</m:t>
                    </m:r>
                    <m:r>
                      <a:rPr lang="cs-CZ" b="1" i="1">
                        <a:latin typeface="Cambria Math"/>
                      </a:rPr>
                      <m:t> 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111533"/>
                <a:ext cx="8208912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669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840" y="1480865"/>
            <a:ext cx="3236066" cy="313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496322" y="4615804"/>
                <a:ext cx="82089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r>
                  <a:rPr lang="cs-CZ" b="1" dirty="0" smtClean="0"/>
                  <a:t>			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  Funkce je rostoucí na  </a:t>
                </a:r>
                <a14:m>
                  <m:oMath xmlns:m="http://schemas.openxmlformats.org/officeDocument/2006/math">
                    <m:r>
                      <a:rPr lang="cs-CZ" b="1">
                        <a:latin typeface="Cambria Math"/>
                      </a:rPr>
                      <m:t>𝐃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:r>
                  <a:rPr lang="cs-CZ" b="1" dirty="0" smtClean="0"/>
                  <a:t>	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na </a:t>
                </a:r>
                <a14:m>
                  <m:oMath xmlns:m="http://schemas.openxmlformats.org/officeDocument/2006/math">
                    <m:r>
                      <a:rPr lang="cs-CZ" b="1">
                        <a:latin typeface="Cambria Math"/>
                      </a:rPr>
                      <m:t>𝐃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322" y="4615804"/>
                <a:ext cx="8208912" cy="646331"/>
              </a:xfrm>
              <a:prstGeom prst="rect">
                <a:avLst/>
              </a:prstGeom>
              <a:blipFill rotWithShape="1">
                <a:blip r:embed="rId6"/>
                <a:stretch>
                  <a:fillRect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49" y="1480865"/>
            <a:ext cx="3261860" cy="313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Přímá spojnice 16"/>
          <p:cNvCxnSpPr>
            <a:stCxn id="13" idx="0"/>
            <a:endCxn id="15" idx="2"/>
          </p:cNvCxnSpPr>
          <p:nvPr/>
        </p:nvCxnSpPr>
        <p:spPr>
          <a:xfrm>
            <a:off x="4572000" y="1111533"/>
            <a:ext cx="28778" cy="4150602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496322" y="5445224"/>
            <a:ext cx="8208912" cy="671292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lIns="36000" tIns="180000" rIns="36000" bIns="180000" rtlCol="0">
            <a:spAutoFit/>
          </a:bodyPr>
          <a:lstStyle/>
          <a:p>
            <a:pPr algn="ctr"/>
            <a:r>
              <a:rPr lang="cs-CZ" sz="2000" b="1" dirty="0" smtClean="0"/>
              <a:t>Graf </a:t>
            </a: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 přímé úměrnosti je přímka procházející počátkem.</a:t>
            </a:r>
            <a:endParaRPr lang="cs-CZ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61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přímé úměrnosti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𝒂𝒙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ovéPole 6"/>
          <p:cNvSpPr txBox="1"/>
          <p:nvPr/>
        </p:nvSpPr>
        <p:spPr>
          <a:xfrm>
            <a:off x="438525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Šipka doleva 7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10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07" y="1196752"/>
            <a:ext cx="8075949" cy="430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16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Šipka doleva 9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ovéPole 10"/>
              <p:cNvSpPr txBox="1"/>
              <p:nvPr/>
            </p:nvSpPr>
            <p:spPr>
              <a:xfrm>
                <a:off x="450776" y="1503866"/>
                <a:ext cx="8208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𝒂</m:t>
                    </m:r>
                    <m:r>
                      <a:rPr lang="cs-CZ" b="1" i="1" smtClean="0">
                        <a:latin typeface="Cambria Math"/>
                      </a:rPr>
                      <m:t> 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𝒂</m:t>
                    </m:r>
                    <m:r>
                      <a:rPr lang="cs-CZ" b="1" i="1">
                        <a:latin typeface="Cambria Math"/>
                      </a:rPr>
                      <m:t> 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 xmlns="">
          <p:sp>
            <p:nvSpPr>
              <p:cNvPr id="11" name="TextovéPol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76" y="1503866"/>
                <a:ext cx="8208912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668" t="-8333" b="-26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467544" y="5162046"/>
                <a:ext cx="82089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  <m:r>
                      <a:rPr lang="cs-CZ" b="1" i="1" smtClean="0">
                        <a:latin typeface="Cambria Math"/>
                      </a:rPr>
                      <m:t>,  </m:t>
                    </m:r>
                    <m:r>
                      <a:rPr lang="cs-CZ" b="1" i="1" smtClean="0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r>
                  <a:rPr lang="cs-CZ" b="1" dirty="0" smtClean="0"/>
                  <a:t>			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  Funkce je rostoucí na  </a:t>
                </a:r>
                <a14:m>
                  <m:oMath xmlns:m="http://schemas.openxmlformats.org/officeDocument/2006/math">
                    <m:r>
                      <a:rPr lang="cs-CZ" b="1">
                        <a:latin typeface="Cambria Math"/>
                      </a:rPr>
                      <m:t>𝐃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:r>
                  <a:rPr lang="cs-CZ" b="1" dirty="0" smtClean="0"/>
                  <a:t>	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na </a:t>
                </a:r>
                <a14:m>
                  <m:oMath xmlns:m="http://schemas.openxmlformats.org/officeDocument/2006/math">
                    <m:r>
                      <a:rPr lang="cs-CZ" b="1">
                        <a:latin typeface="Cambria Math"/>
                      </a:rPr>
                      <m:t>𝐃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5162046"/>
                <a:ext cx="8208912" cy="646331"/>
              </a:xfrm>
              <a:prstGeom prst="rect">
                <a:avLst/>
              </a:prstGeom>
              <a:blipFill rotWithShape="1">
                <a:blip r:embed="rId4"/>
                <a:stretch>
                  <a:fillRect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Přímá spojnice 12"/>
          <p:cNvCxnSpPr/>
          <p:nvPr/>
        </p:nvCxnSpPr>
        <p:spPr>
          <a:xfrm>
            <a:off x="4555232" y="1787044"/>
            <a:ext cx="16768" cy="4522276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52" y="1873196"/>
            <a:ext cx="3272622" cy="313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73198"/>
            <a:ext cx="3283714" cy="313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ovéPole 15"/>
              <p:cNvSpPr txBox="1"/>
              <p:nvPr/>
            </p:nvSpPr>
            <p:spPr>
              <a:xfrm>
                <a:off x="382658" y="553534"/>
                <a:ext cx="8345148" cy="566355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Lineární funkce    </a:t>
                </a:r>
                <a14:m>
                  <m:oMath xmlns:m="http://schemas.openxmlformats.org/officeDocument/2006/math">
                    <m:r>
                      <a:rPr lang="cs-CZ" sz="2800" b="1" i="0" smtClean="0"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𝒂𝒙</m:t>
                    </m:r>
                    <m:r>
                      <a:rPr lang="cs-CZ" sz="2800" b="1" i="1" smtClean="0">
                        <a:latin typeface="Cambria Math"/>
                      </a:rPr>
                      <m:t>+</m:t>
                    </m:r>
                    <m:r>
                      <a:rPr lang="cs-CZ" sz="28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     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6" name="TextovéPol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58" y="553534"/>
                <a:ext cx="8345148" cy="566355"/>
              </a:xfrm>
              <a:prstGeom prst="rect">
                <a:avLst/>
              </a:prstGeom>
              <a:blipFill rotWithShape="1">
                <a:blip r:embed="rId7"/>
                <a:stretch>
                  <a:fillRect b="-6061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343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lineární 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𝒂𝒙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koeficientech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,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ovéPole 6"/>
          <p:cNvSpPr txBox="1"/>
          <p:nvPr/>
        </p:nvSpPr>
        <p:spPr>
          <a:xfrm>
            <a:off x="438525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Šipka doleva 7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10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56" y="1204250"/>
            <a:ext cx="8055452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7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380906" y="476672"/>
            <a:ext cx="8388393" cy="8527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b="1" dirty="0">
                <a:solidFill>
                  <a:schemeClr val="tx2"/>
                </a:solidFill>
                <a:latin typeface="Arial Black" pitchFamily="34" charset="0"/>
                <a:ea typeface="+mj-ea"/>
                <a:cs typeface="+mj-cs"/>
              </a:rPr>
              <a:t>KONSTANTNÍ  FUNKCE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380906" y="1844824"/>
                <a:ext cx="8352928" cy="250801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Konstantní funkce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funkce, kterou lze vyjádřit ve tvaru</a:t>
                </a:r>
              </a:p>
              <a:p>
                <a:endParaRPr lang="cs-CZ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endParaRPr lang="cs-CZ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	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reálné číslo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	</a:t>
                </a:r>
                <a:r>
                  <a:rPr lang="cs-CZ" sz="2400" b="1" dirty="0"/>
                  <a:t> </a:t>
                </a:r>
                <a:r>
                  <a:rPr lang="cs-CZ" sz="2400" dirty="0" smtClean="0"/>
                  <a:t>Je to lin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eární funkce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𝑎𝑥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𝑏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ve které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𝑎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=0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4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906" y="1844824"/>
                <a:ext cx="8352928" cy="250801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ovéPole 6"/>
              <p:cNvSpPr txBox="1"/>
              <p:nvPr/>
            </p:nvSpPr>
            <p:spPr>
              <a:xfrm>
                <a:off x="391491" y="4903261"/>
                <a:ext cx="8352928" cy="110217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	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Konstantní funkce přiřazuje každé hodnotě proměnné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endParaRPr lang="cs-CZ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totéž číslo.</a:t>
                </a:r>
                <a:endParaRPr lang="cs-CZ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TextovéPol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491" y="4903261"/>
                <a:ext cx="8352928" cy="110217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Šipka doleva 7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4708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452287" y="1124744"/>
                <a:ext cx="8319818" cy="95677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r>
                  <a:rPr lang="cs-CZ" dirty="0" smtClean="0"/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Grafem konstantní funkce  je přímka nebo její část,</a:t>
                </a: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rovnoběžná s osou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𝒙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87" y="1124744"/>
                <a:ext cx="8319818" cy="956773"/>
              </a:xfrm>
              <a:prstGeom prst="rect">
                <a:avLst/>
              </a:prstGeom>
              <a:blipFill rotWithShape="1">
                <a:blip r:embed="rId2"/>
                <a:stretch>
                  <a:fillRect b="-5556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63193" y="5692277"/>
                <a:ext cx="82089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/>
                        </a:rPr>
                        <m:t>𝑫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r>
                        <a:rPr lang="cs-CZ" b="1" i="1">
                          <a:latin typeface="Cambria Math"/>
                        </a:rPr>
                        <m:t>𝑹</m:t>
                      </m:r>
                      <m:r>
                        <a:rPr lang="cs-CZ" b="1" i="1">
                          <a:latin typeface="Cambria Math"/>
                        </a:rPr>
                        <m:t>,  </m:t>
                      </m:r>
                      <m:r>
                        <a:rPr lang="cs-CZ" b="1" i="1">
                          <a:latin typeface="Cambria Math"/>
                        </a:rPr>
                        <m:t>𝑯</m:t>
                      </m:r>
                      <m:d>
                        <m:dPr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𝒃</m:t>
                          </m:r>
                        </m:e>
                      </m:d>
                    </m:oMath>
                  </m:oMathPara>
                </a14:m>
                <a:endParaRPr lang="cs-CZ" b="1" dirty="0" smtClean="0"/>
              </a:p>
              <a:p>
                <a:pPr algn="ctr"/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na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 není rostoucí ani klesající</a:t>
                </a:r>
                <a:endParaRPr lang="cs-CZ" b="1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193" y="5692277"/>
                <a:ext cx="8208912" cy="646331"/>
              </a:xfrm>
              <a:prstGeom prst="rect">
                <a:avLst/>
              </a:prstGeom>
              <a:blipFill rotWithShape="1">
                <a:blip r:embed="rId3"/>
                <a:stretch>
                  <a:fillRect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ovéPole 6"/>
              <p:cNvSpPr txBox="1"/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pPr algn="ctr"/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Konstantní funkce    </a:t>
                </a:r>
                <a14:m>
                  <m:oMath xmlns:m="http://schemas.openxmlformats.org/officeDocument/2006/math">
                    <m:r>
                      <a:rPr lang="cs-CZ" sz="2400" b="1" i="0" smtClean="0">
                        <a:latin typeface="Cambria Math"/>
                      </a:rPr>
                      <m:t> </m:t>
                    </m:r>
                    <m:r>
                      <a:rPr lang="cs-CZ" sz="2400" b="1" i="1" smtClean="0">
                        <a:latin typeface="Cambria Math"/>
                      </a:rPr>
                      <m:t>𝒚</m:t>
                    </m:r>
                    <m:r>
                      <a:rPr lang="cs-CZ" sz="2400" b="1" i="1" smtClean="0">
                        <a:latin typeface="Cambria Math"/>
                      </a:rPr>
                      <m:t>=</m:t>
                    </m:r>
                    <m:r>
                      <a:rPr lang="cs-CZ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     kde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reálné číslo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7" name="TextovéPol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blipFill rotWithShape="1">
                <a:blip r:embed="rId4"/>
                <a:stretch>
                  <a:fillRect b="-8824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103" y="2416003"/>
            <a:ext cx="3240186" cy="3139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Šipka doleva 8">
            <a:hlinkClick r:id="rId6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0371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1975</TotalTime>
  <Words>365</Words>
  <Application>Microsoft Office PowerPoint</Application>
  <PresentationFormat>Předvádění na obrazovce (4:3)</PresentationFormat>
  <Paragraphs>80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Tok</vt:lpstr>
      <vt:lpstr>Prezentace aplikace PowerPoint</vt:lpstr>
      <vt:lpstr>Prezentace aplikace PowerPoint</vt:lpstr>
      <vt:lpstr>LINEÁRNÍ  FUNKCE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136</cp:revision>
  <dcterms:created xsi:type="dcterms:W3CDTF">2013-01-11T17:11:37Z</dcterms:created>
  <dcterms:modified xsi:type="dcterms:W3CDTF">2014-02-26T16:20:24Z</dcterms:modified>
</cp:coreProperties>
</file>