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82" r:id="rId5"/>
    <p:sldId id="283" r:id="rId6"/>
    <p:sldId id="273" r:id="rId7"/>
    <p:sldId id="275" r:id="rId8"/>
    <p:sldId id="276" r:id="rId9"/>
    <p:sldId id="27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slide" Target="slide6.xml"/><Relationship Id="rId7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000" y="836712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059832" y="3429000"/>
            <a:ext cx="5400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MATEMATIKA</a:t>
            </a:r>
          </a:p>
          <a:p>
            <a:endParaRPr lang="cs-CZ" sz="28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  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Lineární  funkce</a:t>
            </a:r>
          </a:p>
          <a:p>
            <a:r>
              <a:rPr lang="cs-CZ" sz="28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endParaRPr lang="cs-CZ" sz="2800" b="1" dirty="0" smtClean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         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Příklady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068" y="5229200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III-2-08-02_Linearni-funkce-Priklady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Stanislav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Prucek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prosinec 2013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Přímá spojnice 12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383096" y="0"/>
            <a:ext cx="8377808" cy="85270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/>
            <a:r>
              <a:rPr lang="cs-CZ" sz="4000" b="1" dirty="0" smtClean="0">
                <a:latin typeface="Arial Black" pitchFamily="34" charset="0"/>
              </a:rPr>
              <a:t>LINEÁRNÍ  FUNKCE  Příklady</a:t>
            </a:r>
            <a:endParaRPr lang="cs-CZ" sz="4000" b="1" dirty="0">
              <a:latin typeface="Arial Black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1060167" y="1062069"/>
                <a:ext cx="75436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Sestrojte grafy lineárních funkcí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𝑓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=2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−3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a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𝑔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=2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+1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</a:t>
                </a: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určete vlastnosti.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0167" y="1062069"/>
                <a:ext cx="7543600" cy="646331"/>
              </a:xfrm>
              <a:prstGeom prst="rect">
                <a:avLst/>
              </a:prstGeom>
              <a:blipFill rotWithShape="1">
                <a:blip r:embed="rId2"/>
                <a:stretch>
                  <a:fillRect l="-728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ovéPole 17"/>
          <p:cNvSpPr txBox="1"/>
          <p:nvPr/>
        </p:nvSpPr>
        <p:spPr>
          <a:xfrm>
            <a:off x="360000" y="1123625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5258963" y="2444654"/>
                <a:ext cx="3384376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     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/>
                      </a:rPr>
                      <m:t> </m:t>
                    </m:r>
                    <m:r>
                      <a:rPr lang="cs-CZ" b="1" i="1" smtClean="0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𝒇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𝑹</m:t>
                    </m:r>
                  </m:oMath>
                </a14:m>
                <a:endParaRPr lang="cs-CZ" b="1" i="1" dirty="0" smtClean="0">
                  <a:latin typeface="Cambria Math"/>
                </a:endParaRPr>
              </a:p>
              <a:p>
                <a:endParaRPr lang="cs-CZ" b="1" i="1" dirty="0">
                  <a:latin typeface="Cambria Math"/>
                </a:endParaRPr>
              </a:p>
              <a:p>
                <a:r>
                  <a:rPr lang="cs-CZ" b="1" i="1" dirty="0" smtClean="0">
                    <a:latin typeface="Cambria Math"/>
                  </a:rPr>
                  <a:t>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𝑯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𝒇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𝑹</m:t>
                    </m:r>
                  </m:oMath>
                </a14:m>
                <a:endParaRPr lang="cs-CZ" b="1" i="1" dirty="0" smtClean="0">
                  <a:latin typeface="Cambria Math"/>
                </a:endParaRPr>
              </a:p>
              <a:p>
                <a:r>
                  <a:rPr lang="cs-CZ" b="1" dirty="0" smtClean="0"/>
                  <a:t>			      Funkce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𝒇</m:t>
                    </m:r>
                    <m:r>
                      <a:rPr lang="cs-CZ" b="1" i="1">
                        <a:latin typeface="Cambria Math"/>
                      </a:rPr>
                      <m:t> </m:t>
                    </m:r>
                  </m:oMath>
                </a14:m>
                <a:r>
                  <a:rPr lang="cs-CZ" b="1" dirty="0" smtClean="0"/>
                  <a:t>je rostoucí na 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</a:rPr>
                          <m:t>𝒇</m:t>
                        </m:r>
                      </m:e>
                    </m:d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8963" y="2444654"/>
                <a:ext cx="3384376" cy="1477328"/>
              </a:xfrm>
              <a:prstGeom prst="rect">
                <a:avLst/>
              </a:prstGeom>
              <a:blipFill rotWithShape="1">
                <a:blip r:embed="rId3"/>
                <a:stretch>
                  <a:fillRect l="-1622" b="-57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5292080" y="4329510"/>
                <a:ext cx="3384376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     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/>
                      </a:rPr>
                      <m:t> </m:t>
                    </m:r>
                    <m:r>
                      <a:rPr lang="cs-CZ" b="1" i="1" smtClean="0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𝒈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𝑹</m:t>
                    </m:r>
                  </m:oMath>
                </a14:m>
                <a:endParaRPr lang="cs-CZ" b="1" i="1" dirty="0" smtClean="0">
                  <a:latin typeface="Cambria Math"/>
                </a:endParaRPr>
              </a:p>
              <a:p>
                <a:endParaRPr lang="cs-CZ" b="1" i="1" dirty="0">
                  <a:latin typeface="Cambria Math"/>
                </a:endParaRPr>
              </a:p>
              <a:p>
                <a:r>
                  <a:rPr lang="cs-CZ" b="1" i="1" dirty="0" smtClean="0">
                    <a:latin typeface="Cambria Math"/>
                  </a:rPr>
                  <a:t>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𝑯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𝒈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𝑹</m:t>
                    </m:r>
                  </m:oMath>
                </a14:m>
                <a:endParaRPr lang="cs-CZ" b="1" i="1" dirty="0" smtClean="0">
                  <a:latin typeface="Cambria Math"/>
                </a:endParaRPr>
              </a:p>
              <a:p>
                <a:r>
                  <a:rPr lang="cs-CZ" b="1" dirty="0" smtClean="0"/>
                  <a:t>			      Funkce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𝒈</m:t>
                    </m:r>
                    <m:r>
                      <a:rPr lang="cs-CZ" b="1" i="1">
                        <a:latin typeface="Cambria Math"/>
                      </a:rPr>
                      <m:t> </m:t>
                    </m:r>
                  </m:oMath>
                </a14:m>
                <a:r>
                  <a:rPr lang="cs-CZ" b="1" dirty="0" smtClean="0"/>
                  <a:t>je rostoucí na 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𝒈</m:t>
                        </m:r>
                      </m:e>
                    </m:d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2080" y="4329510"/>
                <a:ext cx="3384376" cy="1477328"/>
              </a:xfrm>
              <a:prstGeom prst="rect">
                <a:avLst/>
              </a:prstGeom>
              <a:blipFill rotWithShape="1">
                <a:blip r:embed="rId4"/>
                <a:stretch>
                  <a:fillRect l="-1441" b="-53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ovéPole 24"/>
          <p:cNvSpPr txBox="1"/>
          <p:nvPr/>
        </p:nvSpPr>
        <p:spPr>
          <a:xfrm>
            <a:off x="450767" y="6041964"/>
            <a:ext cx="8225689" cy="699404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tIns="72000" bIns="72000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Mají-li dvě lineární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fce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stejné koeficienty lineárního členu,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		  	            jsou jejich grafy rovnoběžné přímky. 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360000" y="1708400"/>
                <a:ext cx="82089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Graf </a:t>
                </a:r>
                <a:r>
                  <a:rPr lang="cs-CZ" dirty="0" err="1" smtClean="0">
                    <a:latin typeface="Times New Roman" pitchFamily="18" charset="0"/>
                    <a:cs typeface="Times New Roman" pitchFamily="18" charset="0"/>
                  </a:rPr>
                  <a:t>fce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f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protíná osu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v bodě A = 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[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0;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  <a:cs typeface="Times New Roman" pitchFamily="18" charset="0"/>
                      </a:rPr>
                      <m:t>−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]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a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graf </a:t>
                </a:r>
                <a:r>
                  <a:rPr lang="cs-CZ" dirty="0" err="1">
                    <a:latin typeface="Times New Roman" pitchFamily="18" charset="0"/>
                    <a:cs typeface="Times New Roman" pitchFamily="18" charset="0"/>
                  </a:rPr>
                  <a:t>fce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g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protíná osu </a:t>
                </a:r>
                <a:r>
                  <a:rPr lang="cs-CZ" i="1" dirty="0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 v bodě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C = 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[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0;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1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]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Dále platí </a:t>
                </a:r>
                <a14:m>
                  <m:oMath xmlns:m="http://schemas.openxmlformats.org/officeDocument/2006/math"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𝑓</m:t>
                    </m:r>
                    <m:d>
                      <m:d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e>
                    </m:d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1;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𝑔</m:t>
                    </m:r>
                    <m:d>
                      <m:d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e>
                    </m:d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5.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708400"/>
                <a:ext cx="8208912" cy="646331"/>
              </a:xfrm>
              <a:prstGeom prst="rect">
                <a:avLst/>
              </a:prstGeom>
              <a:blipFill rotWithShape="1">
                <a:blip r:embed="rId5"/>
                <a:stretch>
                  <a:fillRect l="-594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Ovál 26"/>
          <p:cNvSpPr/>
          <p:nvPr/>
        </p:nvSpPr>
        <p:spPr>
          <a:xfrm>
            <a:off x="4831967" y="1008000"/>
            <a:ext cx="396044" cy="5234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6361200" y="1008000"/>
            <a:ext cx="396044" cy="5234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035" y="2436950"/>
            <a:ext cx="3545576" cy="3397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8092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5" grpId="0" animBg="1"/>
      <p:bldP spid="26" grpId="0"/>
      <p:bldP spid="27" grpId="0" animBg="1"/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1121381" y="577822"/>
                <a:ext cx="75436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Sestrojte grafy lineárních funkcí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𝑓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=−2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+1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a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𝑔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=−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−3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</a:t>
                </a: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určete vlastnosti.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1381" y="577822"/>
                <a:ext cx="7543600" cy="646331"/>
              </a:xfrm>
              <a:prstGeom prst="rect">
                <a:avLst/>
              </a:prstGeom>
              <a:blipFill rotWithShape="1">
                <a:blip r:embed="rId2"/>
                <a:stretch>
                  <a:fillRect l="-728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450767" y="557945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ipka doleva 3">
            <a:hlinkClick r:id="rId3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67544" y="1314372"/>
                <a:ext cx="82089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Graf </a:t>
                </a:r>
                <a:r>
                  <a:rPr lang="cs-CZ" dirty="0" err="1" smtClean="0">
                    <a:latin typeface="Times New Roman" pitchFamily="18" charset="0"/>
                    <a:cs typeface="Times New Roman" pitchFamily="18" charset="0"/>
                  </a:rPr>
                  <a:t>fce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f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protíná osu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v bodě A = 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[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0; 1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]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a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graf </a:t>
                </a:r>
                <a:r>
                  <a:rPr lang="cs-CZ" dirty="0" err="1">
                    <a:latin typeface="Times New Roman" pitchFamily="18" charset="0"/>
                    <a:cs typeface="Times New Roman" pitchFamily="18" charset="0"/>
                  </a:rPr>
                  <a:t>fce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g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protíná osu </a:t>
                </a:r>
                <a:r>
                  <a:rPr lang="cs-CZ" i="1" dirty="0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 v bodě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C = 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[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0;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  <a:cs typeface="Times New Roman" pitchFamily="18" charset="0"/>
                      </a:rPr>
                      <m:t>−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]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Dále platí </a:t>
                </a:r>
                <a14:m>
                  <m:oMath xmlns:m="http://schemas.openxmlformats.org/officeDocument/2006/math"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𝑓</m:t>
                    </m:r>
                    <m:d>
                      <m:d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e>
                    </m:d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−3;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𝑔</m:t>
                    </m:r>
                    <m:d>
                      <m:d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e>
                    </m:d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−5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1314372"/>
                <a:ext cx="8208912" cy="646331"/>
              </a:xfrm>
              <a:prstGeom prst="rect">
                <a:avLst/>
              </a:prstGeom>
              <a:blipFill rotWithShape="1">
                <a:blip r:embed="rId4"/>
                <a:stretch>
                  <a:fillRect l="-669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276444" y="2058515"/>
                <a:ext cx="3384376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     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/>
                      </a:rPr>
                      <m:t> </m:t>
                    </m:r>
                    <m:r>
                      <a:rPr lang="cs-CZ" b="1" i="1" smtClean="0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𝒇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𝑹</m:t>
                    </m:r>
                  </m:oMath>
                </a14:m>
                <a:endParaRPr lang="cs-CZ" b="1" i="1" dirty="0" smtClean="0">
                  <a:latin typeface="Cambria Math"/>
                </a:endParaRPr>
              </a:p>
              <a:p>
                <a:endParaRPr lang="cs-CZ" b="1" i="1" dirty="0">
                  <a:latin typeface="Cambria Math"/>
                </a:endParaRPr>
              </a:p>
              <a:p>
                <a:r>
                  <a:rPr lang="cs-CZ" b="1" i="1" dirty="0" smtClean="0">
                    <a:latin typeface="Cambria Math"/>
                  </a:rPr>
                  <a:t>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𝑯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𝒇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𝑹</m:t>
                    </m:r>
                  </m:oMath>
                </a14:m>
                <a:endParaRPr lang="cs-CZ" b="1" i="1" dirty="0" smtClean="0">
                  <a:latin typeface="Cambria Math"/>
                </a:endParaRPr>
              </a:p>
              <a:p>
                <a:r>
                  <a:rPr lang="cs-CZ" b="1" dirty="0" smtClean="0"/>
                  <a:t>			      Funkce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𝒇</m:t>
                    </m:r>
                    <m:r>
                      <a:rPr lang="cs-CZ" b="1" i="1">
                        <a:latin typeface="Cambria Math"/>
                      </a:rPr>
                      <m:t> </m:t>
                    </m:r>
                  </m:oMath>
                </a14:m>
                <a:r>
                  <a:rPr lang="cs-CZ" b="1" dirty="0" smtClean="0"/>
                  <a:t>je klesající na 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</a:rPr>
                          <m:t>𝒇</m:t>
                        </m:r>
                      </m:e>
                    </m:d>
                  </m:oMath>
                </a14:m>
                <a:r>
                  <a:rPr lang="cs-CZ" b="1" dirty="0" smtClean="0"/>
                  <a:t>	</a:t>
                </a:r>
                <a:r>
                  <a:rPr lang="cs-CZ" b="1" dirty="0"/>
                  <a:t> </a:t>
                </a:r>
                <a:r>
                  <a:rPr lang="cs-CZ" b="1" dirty="0" smtClean="0"/>
                  <a:t>	</a:t>
                </a:r>
                <a:endParaRPr lang="cs-CZ" b="1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6444" y="2058515"/>
                <a:ext cx="3384376" cy="1754326"/>
              </a:xfrm>
              <a:prstGeom prst="rect">
                <a:avLst/>
              </a:prstGeom>
              <a:blipFill rotWithShape="1">
                <a:blip r:embed="rId5"/>
                <a:stretch>
                  <a:fillRect l="-16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5292080" y="3970680"/>
                <a:ext cx="3384376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     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/>
                      </a:rPr>
                      <m:t> </m:t>
                    </m:r>
                    <m:r>
                      <a:rPr lang="cs-CZ" b="1" i="1" smtClean="0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𝒈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𝑹</m:t>
                    </m:r>
                  </m:oMath>
                </a14:m>
                <a:endParaRPr lang="cs-CZ" b="1" i="1" dirty="0" smtClean="0">
                  <a:latin typeface="Cambria Math"/>
                </a:endParaRPr>
              </a:p>
              <a:p>
                <a:endParaRPr lang="cs-CZ" b="1" i="1" dirty="0">
                  <a:latin typeface="Cambria Math"/>
                </a:endParaRPr>
              </a:p>
              <a:p>
                <a:r>
                  <a:rPr lang="cs-CZ" b="1" i="1" dirty="0" smtClean="0">
                    <a:latin typeface="Cambria Math"/>
                  </a:rPr>
                  <a:t>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𝑯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𝒈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𝑹</m:t>
                    </m:r>
                  </m:oMath>
                </a14:m>
                <a:endParaRPr lang="cs-CZ" b="1" i="1" dirty="0" smtClean="0">
                  <a:latin typeface="Cambria Math"/>
                </a:endParaRPr>
              </a:p>
              <a:p>
                <a:r>
                  <a:rPr lang="cs-CZ" b="1" dirty="0" smtClean="0"/>
                  <a:t>			      Funkce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𝒈</m:t>
                    </m:r>
                    <m:r>
                      <a:rPr lang="cs-CZ" b="1" i="1">
                        <a:latin typeface="Cambria Math"/>
                      </a:rPr>
                      <m:t> </m:t>
                    </m:r>
                  </m:oMath>
                </a14:m>
                <a:r>
                  <a:rPr lang="cs-CZ" b="1" dirty="0" smtClean="0"/>
                  <a:t>je klesající na 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𝒈</m:t>
                        </m:r>
                      </m:e>
                    </m:d>
                  </m:oMath>
                </a14:m>
                <a:r>
                  <a:rPr lang="cs-CZ" b="1" dirty="0" smtClean="0"/>
                  <a:t>	</a:t>
                </a:r>
                <a:r>
                  <a:rPr lang="cs-CZ" b="1" dirty="0"/>
                  <a:t> </a:t>
                </a:r>
                <a:r>
                  <a:rPr lang="cs-CZ" b="1" dirty="0" smtClean="0"/>
                  <a:t>	</a:t>
                </a:r>
                <a:endParaRPr lang="cs-CZ" b="1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2080" y="3970680"/>
                <a:ext cx="3384376" cy="1754326"/>
              </a:xfrm>
              <a:prstGeom prst="rect">
                <a:avLst/>
              </a:prstGeom>
              <a:blipFill rotWithShape="1">
                <a:blip r:embed="rId6"/>
                <a:stretch>
                  <a:fillRect l="-14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563" y="2077096"/>
            <a:ext cx="4005086" cy="3837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3667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1121381" y="401007"/>
                <a:ext cx="7543600" cy="4840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Sestrojte graf funkce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𝑓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−2−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−1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 určete vlastnosti.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1381" y="401007"/>
                <a:ext cx="7543600" cy="484043"/>
              </a:xfrm>
              <a:prstGeom prst="rect">
                <a:avLst/>
              </a:prstGeom>
              <a:blipFill rotWithShape="1">
                <a:blip r:embed="rId2"/>
                <a:stretch>
                  <a:fillRect l="-728" b="-75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450767" y="324063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ipka doleva 3">
            <a:hlinkClick r:id="rId3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95537" y="1906071"/>
                <a:ext cx="8496944" cy="4840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Graf </a:t>
                </a:r>
                <a:r>
                  <a:rPr lang="cs-CZ" dirty="0" err="1" smtClean="0">
                    <a:latin typeface="Times New Roman" pitchFamily="18" charset="0"/>
                    <a:cs typeface="Times New Roman" pitchFamily="18" charset="0"/>
                  </a:rPr>
                  <a:t>fce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𝑓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=−</m:t>
                    </m:r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</m:t>
                    </m:r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num>
                      <m:den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protíná osu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v bodě A = 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[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0;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</m:t>
                    </m:r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num>
                      <m:den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]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a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prochází bodem B = 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[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3;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  <a:cs typeface="Times New Roman" pitchFamily="18" charset="0"/>
                      </a:rPr>
                      <m:t>−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]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7" y="1906071"/>
                <a:ext cx="8496944" cy="484043"/>
              </a:xfrm>
              <a:prstGeom prst="rect">
                <a:avLst/>
              </a:prstGeom>
              <a:blipFill rotWithShape="1">
                <a:blip r:embed="rId4"/>
                <a:stretch>
                  <a:fillRect l="-646" r="-215" b="-75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252183" y="4294928"/>
                <a:ext cx="3384376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     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/>
                      </a:rPr>
                      <m:t> </m:t>
                    </m:r>
                    <m:r>
                      <a:rPr lang="cs-CZ" b="1" i="1" smtClean="0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𝒇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𝑹</m:t>
                    </m:r>
                  </m:oMath>
                </a14:m>
                <a:endParaRPr lang="cs-CZ" b="1" i="1" dirty="0" smtClean="0">
                  <a:latin typeface="Cambria Math"/>
                </a:endParaRPr>
              </a:p>
              <a:p>
                <a:endParaRPr lang="cs-CZ" b="1" i="1" dirty="0">
                  <a:latin typeface="Cambria Math"/>
                </a:endParaRPr>
              </a:p>
              <a:p>
                <a:r>
                  <a:rPr lang="cs-CZ" b="1" i="1" dirty="0" smtClean="0">
                    <a:latin typeface="Cambria Math"/>
                  </a:rPr>
                  <a:t>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𝑯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𝒇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𝑹</m:t>
                    </m:r>
                  </m:oMath>
                </a14:m>
                <a:endParaRPr lang="cs-CZ" b="1" i="1" dirty="0" smtClean="0">
                  <a:latin typeface="Cambria Math"/>
                </a:endParaRPr>
              </a:p>
              <a:p>
                <a:r>
                  <a:rPr lang="cs-CZ" b="1" dirty="0" smtClean="0"/>
                  <a:t>			      Funkce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𝒇</m:t>
                    </m:r>
                    <m:r>
                      <a:rPr lang="cs-CZ" b="1" i="1">
                        <a:latin typeface="Cambria Math"/>
                      </a:rPr>
                      <m:t> </m:t>
                    </m:r>
                  </m:oMath>
                </a14:m>
                <a:r>
                  <a:rPr lang="cs-CZ" b="1" dirty="0" smtClean="0"/>
                  <a:t>je klesající na 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</a:rPr>
                          <m:t>𝒇</m:t>
                        </m:r>
                      </m:e>
                    </m:d>
                  </m:oMath>
                </a14:m>
                <a:r>
                  <a:rPr lang="cs-CZ" b="1" dirty="0" smtClean="0"/>
                  <a:t>	</a:t>
                </a:r>
                <a:r>
                  <a:rPr lang="cs-CZ" b="1" dirty="0"/>
                  <a:t> </a:t>
                </a:r>
                <a:r>
                  <a:rPr lang="cs-CZ" b="1" dirty="0" smtClean="0"/>
                  <a:t>	</a:t>
                </a:r>
                <a:endParaRPr lang="cs-CZ" b="1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2183" y="4294928"/>
                <a:ext cx="3384376" cy="1754326"/>
              </a:xfrm>
              <a:prstGeom prst="rect">
                <a:avLst/>
              </a:prstGeom>
              <a:blipFill rotWithShape="1">
                <a:blip r:embed="rId5"/>
                <a:stretch>
                  <a:fillRect l="-16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121381" y="863293"/>
                <a:ext cx="7515178" cy="7610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Upravíme rovnici </a:t>
                </a:r>
                <a:r>
                  <a:rPr lang="cs-CZ" dirty="0" err="1" smtClean="0">
                    <a:latin typeface="Times New Roman" pitchFamily="18" charset="0"/>
                    <a:cs typeface="Times New Roman" pitchFamily="18" charset="0"/>
                  </a:rPr>
                  <a:t>fce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f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         			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−2−</m:t>
                    </m:r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−1</m:t>
                        </m:r>
                      </m:num>
                      <m:den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−4−3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+1</m:t>
                        </m:r>
                      </m:num>
                      <m:den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=−</m:t>
                    </m:r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num>
                      <m:den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1381" y="863293"/>
                <a:ext cx="7515178" cy="761042"/>
              </a:xfrm>
              <a:prstGeom prst="rect">
                <a:avLst/>
              </a:prstGeom>
              <a:blipFill rotWithShape="1">
                <a:blip r:embed="rId6"/>
                <a:stretch>
                  <a:fillRect l="-730" t="-4032" b="-16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271" y="2396503"/>
            <a:ext cx="3989909" cy="3796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4825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1257903" y="324063"/>
                <a:ext cx="7543600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Sestrojte graf funkce 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𝑓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sz="2000" b="0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cs-CZ" sz="2000" b="0" i="1" smtClean="0">
                                <a:latin typeface="Cambria Math"/>
                                <a:cs typeface="Times New Roman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cs-CZ" sz="2000" b="0" i="1" smtClean="0"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−4</m:t>
                        </m:r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+4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−2</m:t>
                        </m:r>
                      </m:den>
                    </m:f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 určete vlastnosti.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7903" y="324063"/>
                <a:ext cx="7543600" cy="572401"/>
              </a:xfrm>
              <a:prstGeom prst="rect">
                <a:avLst/>
              </a:prstGeom>
              <a:blipFill rotWithShape="1">
                <a:blip r:embed="rId2"/>
                <a:stretch>
                  <a:fillRect l="-646" b="-31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Šipka doleva 20">
            <a:hlinkClick r:id="rId3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450766" y="1906071"/>
                <a:ext cx="836970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Graf </a:t>
                </a:r>
                <a:r>
                  <a:rPr lang="cs-CZ" dirty="0" err="1" smtClean="0">
                    <a:latin typeface="Times New Roman" pitchFamily="18" charset="0"/>
                    <a:cs typeface="Times New Roman" pitchFamily="18" charset="0"/>
                  </a:rPr>
                  <a:t>fce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𝑓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−2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 kde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≠2</m:t>
                    </m:r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protíná osu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v bodě A = 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[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0;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2</m:t>
                    </m:r>
                  </m:oMath>
                </a14:m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]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a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prochází bodem</a:t>
                </a: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							              B = 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[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4; 2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]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766" y="1906071"/>
                <a:ext cx="8369705" cy="646331"/>
              </a:xfrm>
              <a:prstGeom prst="rect">
                <a:avLst/>
              </a:prstGeom>
              <a:blipFill rotWithShape="1">
                <a:blip r:embed="rId4"/>
                <a:stretch>
                  <a:fillRect l="-655" t="-4717" r="-218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5225837" y="4294928"/>
                <a:ext cx="3384376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     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/>
                      </a:rPr>
                      <m:t> </m:t>
                    </m:r>
                    <m:r>
                      <a:rPr lang="cs-CZ" b="1" i="1" smtClean="0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𝒇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𝑹</m:t>
                    </m:r>
                    <m:r>
                      <a:rPr lang="cs-CZ" b="1" i="1" smtClean="0">
                        <a:latin typeface="Cambria Math"/>
                      </a:rPr>
                      <m:t>−</m:t>
                    </m:r>
                    <m:d>
                      <m:dPr>
                        <m:begChr m:val="{"/>
                        <m:endChr m:val="}"/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𝟐</m:t>
                        </m:r>
                      </m:e>
                    </m:d>
                  </m:oMath>
                </a14:m>
                <a:endParaRPr lang="cs-CZ" b="1" i="1" dirty="0" smtClean="0">
                  <a:latin typeface="Cambria Math"/>
                </a:endParaRPr>
              </a:p>
              <a:p>
                <a:endParaRPr lang="cs-CZ" b="1" i="1" dirty="0">
                  <a:latin typeface="Cambria Math"/>
                </a:endParaRPr>
              </a:p>
              <a:p>
                <a:r>
                  <a:rPr lang="cs-CZ" b="1" i="1" dirty="0" smtClean="0">
                    <a:latin typeface="Cambria Math"/>
                  </a:rPr>
                  <a:t>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𝑯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𝒇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𝑹</m:t>
                    </m:r>
                    <m:r>
                      <a:rPr lang="cs-CZ" b="1" i="1" smtClean="0">
                        <a:latin typeface="Cambria Math"/>
                      </a:rPr>
                      <m:t>−</m:t>
                    </m:r>
                    <m:d>
                      <m:dPr>
                        <m:begChr m:val="{"/>
                        <m:endChr m:val="}"/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𝟎</m:t>
                        </m:r>
                      </m:e>
                    </m:d>
                  </m:oMath>
                </a14:m>
                <a:endParaRPr lang="cs-CZ" b="1" i="1" dirty="0" smtClean="0">
                  <a:latin typeface="Cambria Math"/>
                </a:endParaRPr>
              </a:p>
              <a:p>
                <a:r>
                  <a:rPr lang="cs-CZ" b="1" dirty="0" smtClean="0"/>
                  <a:t>			      Funkce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𝒇</m:t>
                    </m:r>
                    <m:r>
                      <a:rPr lang="cs-CZ" b="1" i="1">
                        <a:latin typeface="Cambria Math"/>
                      </a:rPr>
                      <m:t> </m:t>
                    </m:r>
                  </m:oMath>
                </a14:m>
                <a:r>
                  <a:rPr lang="cs-CZ" b="1" dirty="0" smtClean="0"/>
                  <a:t>je rostoucí na 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</a:rPr>
                          <m:t>𝒇</m:t>
                        </m:r>
                      </m:e>
                    </m:d>
                  </m:oMath>
                </a14:m>
                <a:r>
                  <a:rPr lang="cs-CZ" b="1" dirty="0" smtClean="0"/>
                  <a:t>	</a:t>
                </a:r>
                <a:r>
                  <a:rPr lang="cs-CZ" b="1" dirty="0"/>
                  <a:t> </a:t>
                </a:r>
                <a:r>
                  <a:rPr lang="cs-CZ" b="1" dirty="0" smtClean="0"/>
                  <a:t>	</a:t>
                </a:r>
                <a:endParaRPr lang="cs-CZ" b="1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5837" y="4294928"/>
                <a:ext cx="3384376" cy="1754326"/>
              </a:xfrm>
              <a:prstGeom prst="rect">
                <a:avLst/>
              </a:prstGeom>
              <a:blipFill rotWithShape="1">
                <a:blip r:embed="rId5"/>
                <a:stretch>
                  <a:fillRect l="-14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1121381" y="863293"/>
                <a:ext cx="7488832" cy="8494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 Upravíme rovnici </a:t>
                </a:r>
                <a:r>
                  <a:rPr lang="cs-CZ" dirty="0" err="1" smtClean="0">
                    <a:latin typeface="Times New Roman" pitchFamily="18" charset="0"/>
                    <a:cs typeface="Times New Roman" pitchFamily="18" charset="0"/>
                  </a:rPr>
                  <a:t>fce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f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         			</a:t>
                </a:r>
                <a14:m>
                  <m:oMath xmlns:m="http://schemas.openxmlformats.org/officeDocument/2006/math">
                    <m:r>
                      <a:rPr lang="cs-CZ" sz="2000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sz="2000" i="1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000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sz="2000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cs-CZ" sz="2000" i="1">
                                <a:latin typeface="Cambria Math"/>
                                <a:cs typeface="Times New Roman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cs-CZ" sz="2000" i="1"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cs-CZ" sz="2000" i="1">
                            <a:latin typeface="Cambria Math"/>
                            <a:cs typeface="Times New Roman" pitchFamily="18" charset="0"/>
                          </a:rPr>
                          <m:t>−4</m:t>
                        </m:r>
                        <m:r>
                          <a:rPr lang="cs-CZ" sz="2000" i="1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sz="2000" i="1">
                            <a:latin typeface="Cambria Math"/>
                            <a:cs typeface="Times New Roman" pitchFamily="18" charset="0"/>
                          </a:rPr>
                          <m:t>+4</m:t>
                        </m:r>
                      </m:num>
                      <m:den>
                        <m:r>
                          <a:rPr lang="cs-CZ" sz="2000" i="1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sz="2000" i="1">
                            <a:latin typeface="Cambria Math"/>
                            <a:cs typeface="Times New Roman" pitchFamily="18" charset="0"/>
                          </a:rPr>
                          <m:t>−2</m:t>
                        </m:r>
                      </m:den>
                    </m:f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000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sz="2000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sz="2000" i="1" smtClean="0">
                                    <a:latin typeface="Cambria Math"/>
                                    <a:cs typeface="Times New Roman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cs-CZ" sz="2000" b="0" i="1" smtClean="0">
                                    <a:latin typeface="Cambria Math"/>
                                    <a:cs typeface="Times New Roman" pitchFamily="18" charset="0"/>
                                  </a:rPr>
                                  <m:t>𝑥</m:t>
                                </m:r>
                                <m:r>
                                  <a:rPr lang="cs-CZ" sz="2000" b="0" i="1" smtClean="0">
                                    <a:latin typeface="Cambria Math"/>
                                    <a:cs typeface="Times New Roman" pitchFamily="18" charset="0"/>
                                  </a:rPr>
                                  <m:t>−2</m:t>
                                </m:r>
                              </m:e>
                            </m:d>
                          </m:e>
                          <m:sup>
                            <m:r>
                              <a:rPr lang="cs-CZ" sz="2000" i="1" smtClean="0"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−2</m:t>
                        </m:r>
                      </m:den>
                    </m:f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−2</m:t>
                    </m:r>
                  </m:oMath>
                </a14:m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, kde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sz="20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≠2</m:t>
                    </m:r>
                  </m:oMath>
                </a14:m>
                <a:endParaRPr lang="cs-CZ" sz="20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1381" y="863293"/>
                <a:ext cx="7488832" cy="849400"/>
              </a:xfrm>
              <a:prstGeom prst="rect">
                <a:avLst/>
              </a:prstGeom>
              <a:blipFill rotWithShape="1">
                <a:blip r:embed="rId6"/>
                <a:stretch>
                  <a:fillRect t="-3597" b="-43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270" y="2421461"/>
            <a:ext cx="3989909" cy="3746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TextovéPole 25"/>
          <p:cNvSpPr txBox="1"/>
          <p:nvPr/>
        </p:nvSpPr>
        <p:spPr>
          <a:xfrm>
            <a:off x="5225837" y="3039343"/>
            <a:ext cx="35756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POZOR!</a:t>
            </a:r>
          </a:p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Fce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není v bodě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2; 0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definována.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7" name="Přímá spojnice 26"/>
          <p:cNvCxnSpPr/>
          <p:nvPr/>
        </p:nvCxnSpPr>
        <p:spPr>
          <a:xfrm>
            <a:off x="5225837" y="3685674"/>
            <a:ext cx="3384376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H="1">
            <a:off x="3923928" y="3685674"/>
            <a:ext cx="1301910" cy="457200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360000" y="348653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2616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132856" y="342946"/>
                <a:ext cx="7543600" cy="4854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Určete průsečíky přímky lineární funkce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𝑓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den>
                    </m:f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−2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s osami souřadnic. 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2856" y="342946"/>
                <a:ext cx="7543600" cy="485454"/>
              </a:xfrm>
              <a:prstGeom prst="rect">
                <a:avLst/>
              </a:prstGeom>
              <a:blipFill rotWithShape="1">
                <a:blip r:embed="rId2"/>
                <a:stretch>
                  <a:fillRect l="-728" b="-62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ovéPole 11"/>
          <p:cNvSpPr txBox="1"/>
          <p:nvPr/>
        </p:nvSpPr>
        <p:spPr>
          <a:xfrm>
            <a:off x="450767" y="324063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Šipka doleva 12">
            <a:hlinkClick r:id="rId3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67544" y="928511"/>
                <a:ext cx="82089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Přímka </a:t>
                </a:r>
                <a:r>
                  <a:rPr lang="cs-CZ" dirty="0" err="1" smtClean="0">
                    <a:latin typeface="Times New Roman" pitchFamily="18" charset="0"/>
                    <a:cs typeface="Times New Roman" pitchFamily="18" charset="0"/>
                  </a:rPr>
                  <a:t>fce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𝑓</m:t>
                    </m:r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protíná osu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v bodě 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A = </a:t>
                </a:r>
                <a:r>
                  <a:rPr lang="en-US" b="1" dirty="0" smtClean="0">
                    <a:latin typeface="Times New Roman" pitchFamily="18" charset="0"/>
                    <a:cs typeface="Times New Roman" pitchFamily="18" charset="0"/>
                  </a:rPr>
                  <a:t>[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0;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/>
                        <a:cs typeface="Times New Roman" pitchFamily="18" charset="0"/>
                      </a:rPr>
                      <m:t>−</m:t>
                    </m:r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en-US" b="1" dirty="0" smtClean="0">
                    <a:latin typeface="Times New Roman" pitchFamily="18" charset="0"/>
                    <a:cs typeface="Times New Roman" pitchFamily="18" charset="0"/>
                  </a:rPr>
                  <a:t>]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928511"/>
                <a:ext cx="8208912" cy="369332"/>
              </a:xfrm>
              <a:prstGeom prst="rect">
                <a:avLst/>
              </a:prstGeom>
              <a:blipFill rotWithShape="1">
                <a:blip r:embed="rId4"/>
                <a:stretch>
                  <a:fillRect l="-669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456069" y="1297843"/>
                <a:ext cx="8208912" cy="13164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Průsečík s osou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vypočítáme dosazením 0 za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0=</m:t>
                    </m:r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num>
                      <m:den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den>
                    </m:f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−2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cs typeface="Times New Roman" pitchFamily="18" charset="0"/>
                  </a:rPr>
                  <a:t>                                                          			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0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=2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−6</m:t>
                    </m:r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b="1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	            	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6=2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</m:oMath>
                </a14:m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			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=3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069" y="1297843"/>
                <a:ext cx="8208912" cy="1316451"/>
              </a:xfrm>
              <a:prstGeom prst="rect">
                <a:avLst/>
              </a:prstGeom>
              <a:blipFill rotWithShape="1">
                <a:blip r:embed="rId5"/>
                <a:stretch>
                  <a:fillRect l="-6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467544" y="2614294"/>
                <a:ext cx="82089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Přímka </a:t>
                </a:r>
                <a:r>
                  <a:rPr lang="cs-CZ" dirty="0" err="1" smtClean="0">
                    <a:latin typeface="Times New Roman" pitchFamily="18" charset="0"/>
                    <a:cs typeface="Times New Roman" pitchFamily="18" charset="0"/>
                  </a:rPr>
                  <a:t>fce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𝑓</m:t>
                    </m:r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protíná osu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v bodě 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B = </a:t>
                </a:r>
                <a:r>
                  <a:rPr lang="en-US" b="1" dirty="0" smtClean="0">
                    <a:latin typeface="Times New Roman" pitchFamily="18" charset="0"/>
                    <a:cs typeface="Times New Roman" pitchFamily="18" charset="0"/>
                  </a:rPr>
                  <a:t>[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3; 0</a:t>
                </a:r>
                <a:r>
                  <a:rPr lang="en-US" b="1" dirty="0" smtClean="0">
                    <a:latin typeface="Times New Roman" pitchFamily="18" charset="0"/>
                    <a:cs typeface="Times New Roman" pitchFamily="18" charset="0"/>
                  </a:rPr>
                  <a:t>]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2614294"/>
                <a:ext cx="8208912" cy="369332"/>
              </a:xfrm>
              <a:prstGeom prst="rect">
                <a:avLst/>
              </a:prstGeom>
              <a:blipFill rotWithShape="1">
                <a:blip r:embed="rId6"/>
                <a:stretch>
                  <a:fillRect l="-669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ovéPole 16"/>
          <p:cNvSpPr txBox="1"/>
          <p:nvPr/>
        </p:nvSpPr>
        <p:spPr>
          <a:xfrm>
            <a:off x="450767" y="3211697"/>
            <a:ext cx="8208912" cy="369332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Průsečíky s osami můžeme také určit grafickou metodou.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450767" y="3068960"/>
            <a:ext cx="8208912" cy="0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467544" y="4128910"/>
                <a:ext cx="4131033" cy="10394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Sestrojíme graf funkce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𝑓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num>
                      <m:den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den>
                    </m:f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−2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a určíme souřadnice průsečíků s osami souřadnic. </a:t>
                </a: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4128910"/>
                <a:ext cx="4131033" cy="1039452"/>
              </a:xfrm>
              <a:prstGeom prst="rect">
                <a:avLst/>
              </a:prstGeom>
              <a:blipFill rotWithShape="1">
                <a:blip r:embed="rId7"/>
                <a:stretch>
                  <a:fillRect l="-1329" b="-818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662523"/>
            <a:ext cx="3096344" cy="3011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5163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1045034" y="398682"/>
            <a:ext cx="76555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Určete přímou úměrnost, jejíž graf prochází bodem M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-1; 3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Určete vlastnosti funkce.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0767" y="324063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Šipka doleva 17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450767" y="2098022"/>
                <a:ext cx="822568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Výsledná přímá úměrnost je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𝒇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𝒚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=−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𝟑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𝒙</m:t>
                    </m:r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767" y="2098022"/>
                <a:ext cx="8225689" cy="369332"/>
              </a:xfrm>
              <a:prstGeom prst="rect">
                <a:avLst/>
              </a:prstGeom>
              <a:blipFill rotWithShape="1">
                <a:blip r:embed="rId3"/>
                <a:stretch>
                  <a:fillRect l="-667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467544" y="1067601"/>
                <a:ext cx="82089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Do funkce přímé úměrnosti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𝑓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𝑎𝑥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dosadíme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=−1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a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=3.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1067601"/>
                <a:ext cx="8208912" cy="369332"/>
              </a:xfrm>
              <a:prstGeom prst="rect">
                <a:avLst/>
              </a:prstGeom>
              <a:blipFill rotWithShape="1">
                <a:blip r:embed="rId4"/>
                <a:stretch>
                  <a:fillRect l="-669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467544" y="1471760"/>
                <a:ext cx="82089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Vypočítáme koeficient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a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přímé úměrnosti: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3=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𝑎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−1</m:t>
                        </m:r>
                      </m:e>
                    </m:d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𝑎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=−3.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1471760"/>
                <a:ext cx="8208912" cy="646331"/>
              </a:xfrm>
              <a:prstGeom prst="rect">
                <a:avLst/>
              </a:prstGeom>
              <a:blipFill rotWithShape="1">
                <a:blip r:embed="rId5"/>
                <a:stretch>
                  <a:fillRect l="-669" t="-47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842" y="2629740"/>
            <a:ext cx="3552397" cy="3413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5148064" y="4336511"/>
                <a:ext cx="3384376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     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/>
                      </a:rPr>
                      <m:t> </m:t>
                    </m:r>
                    <m:r>
                      <a:rPr lang="cs-CZ" b="1" i="1" smtClean="0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𝒇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𝑹</m:t>
                    </m:r>
                  </m:oMath>
                </a14:m>
                <a:endParaRPr lang="cs-CZ" b="1" i="1" dirty="0" smtClean="0">
                  <a:latin typeface="Cambria Math"/>
                </a:endParaRPr>
              </a:p>
              <a:p>
                <a:endParaRPr lang="cs-CZ" b="1" i="1" dirty="0">
                  <a:latin typeface="Cambria Math"/>
                </a:endParaRPr>
              </a:p>
              <a:p>
                <a:r>
                  <a:rPr lang="cs-CZ" b="1" i="1" dirty="0" smtClean="0">
                    <a:latin typeface="Cambria Math"/>
                  </a:rPr>
                  <a:t>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𝑯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𝒇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𝑹</m:t>
                    </m:r>
                  </m:oMath>
                </a14:m>
                <a:endParaRPr lang="cs-CZ" b="1" i="1" dirty="0" smtClean="0">
                  <a:latin typeface="Cambria Math"/>
                </a:endParaRPr>
              </a:p>
              <a:p>
                <a:r>
                  <a:rPr lang="cs-CZ" b="1" dirty="0" smtClean="0"/>
                  <a:t>			      Funkce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𝒇</m:t>
                    </m:r>
                    <m:r>
                      <a:rPr lang="cs-CZ" b="1" i="1">
                        <a:latin typeface="Cambria Math"/>
                      </a:rPr>
                      <m:t> </m:t>
                    </m:r>
                  </m:oMath>
                </a14:m>
                <a:r>
                  <a:rPr lang="cs-CZ" b="1" dirty="0" smtClean="0"/>
                  <a:t>je klesající na 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</a:rPr>
                          <m:t>𝒇</m:t>
                        </m:r>
                      </m:e>
                    </m:d>
                  </m:oMath>
                </a14:m>
                <a:r>
                  <a:rPr lang="cs-CZ" b="1" dirty="0" smtClean="0"/>
                  <a:t>	</a:t>
                </a:r>
                <a:r>
                  <a:rPr lang="cs-CZ" b="1" dirty="0"/>
                  <a:t> </a:t>
                </a:r>
                <a:r>
                  <a:rPr lang="cs-CZ" b="1" dirty="0" smtClean="0"/>
                  <a:t>	</a:t>
                </a:r>
                <a:endParaRPr lang="cs-CZ" b="1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064" y="4336511"/>
                <a:ext cx="3384376" cy="1754326"/>
              </a:xfrm>
              <a:prstGeom prst="rect">
                <a:avLst/>
              </a:prstGeom>
              <a:blipFill rotWithShape="1">
                <a:blip r:embed="rId7"/>
                <a:stretch>
                  <a:fillRect l="-14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53435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27081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výkladu lineárních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konstantních funkcí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Žáci dle koeficientů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a, b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lineární funkce určují vlastnosti funkce a řeší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příklady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Použité zdroje:</a:t>
            </a:r>
          </a:p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Oldřich Odvárko , DrSc.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kol.: Matematika pro SOŠ a studijní obory SOU,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část,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vydání 1996, Prometheus,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80-7196-042-X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Oldřich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Odvárko, DrSc.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a kol.: Matematika pro SOŠ a studijní obory SOU,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část,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vydání 1996, Prometheus,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80-7196-039-X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RNDr. František Jirásek, DrSc. a kol.: Sbírka úloh z matematiky pro SOŠ a studijní obory SOU,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část,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vydání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1986,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Prometheus,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80-85849-55-0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27081" y="1484784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Šipka doleva 11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721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1994</TotalTime>
  <Words>662</Words>
  <Application>Microsoft Office PowerPoint</Application>
  <PresentationFormat>Předvádění na obrazovce (4:3)</PresentationFormat>
  <Paragraphs>101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Prezentace aplikace PowerPoint</vt:lpstr>
      <vt:lpstr>Prezentace aplikace PowerPoint</vt:lpstr>
      <vt:lpstr>LINEÁRNÍ  FUNKCE  Příklady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Prucek Stanislav</dc:creator>
  <cp:lastModifiedBy>NB3</cp:lastModifiedBy>
  <cp:revision>137</cp:revision>
  <dcterms:created xsi:type="dcterms:W3CDTF">2013-01-11T17:11:37Z</dcterms:created>
  <dcterms:modified xsi:type="dcterms:W3CDTF">2014-02-26T16:20:44Z</dcterms:modified>
</cp:coreProperties>
</file>