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20"/>
  </p:notesMasterIdLst>
  <p:sldIdLst>
    <p:sldId id="276" r:id="rId2"/>
    <p:sldId id="256" r:id="rId3"/>
    <p:sldId id="260" r:id="rId4"/>
    <p:sldId id="259" r:id="rId5"/>
    <p:sldId id="263" r:id="rId6"/>
    <p:sldId id="258" r:id="rId7"/>
    <p:sldId id="262" r:id="rId8"/>
    <p:sldId id="265" r:id="rId9"/>
    <p:sldId id="264" r:id="rId10"/>
    <p:sldId id="261" r:id="rId11"/>
    <p:sldId id="267" r:id="rId12"/>
    <p:sldId id="266" r:id="rId13"/>
    <p:sldId id="270" r:id="rId14"/>
    <p:sldId id="269" r:id="rId15"/>
    <p:sldId id="268" r:id="rId16"/>
    <p:sldId id="277" r:id="rId17"/>
    <p:sldId id="271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D8464-46C2-487E-8E1F-8CCA7F08C154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E5054F-5A62-4BB4-8ED5-2D837BC872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673B820-DC10-4308-B183-A2FC10781015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DB0FCC3-FEE7-478E-B792-8991D7BD50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Zlat%C3%A1_uli%C4%8Dka" TargetMode="External"/><Relationship Id="rId3" Type="http://schemas.openxmlformats.org/officeDocument/2006/relationships/hyperlink" Target="https://cs.wikipedia.org/wiki/Bo%C5%99ivoj_I." TargetMode="External"/><Relationship Id="rId7" Type="http://schemas.openxmlformats.org/officeDocument/2006/relationships/hyperlink" Target="https://cs.wikipedia.org/wiki/Daliborka" TargetMode="External"/><Relationship Id="rId2" Type="http://schemas.openxmlformats.org/officeDocument/2006/relationships/hyperlink" Target="https://cs.wikipedia.org/wiki/Pra%C5%BEsk%C3%BD_hrad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tar%C3%BD_kr%C3%A1lovsk%C3%BD_pal%C3%A1c_(Pra%C5%BEsk%C3%BD_hrad)" TargetMode="External"/><Relationship Id="rId5" Type="http://schemas.openxmlformats.org/officeDocument/2006/relationships/hyperlink" Target="https://cs.wikipedia.org/wiki/Pra%C5%BEsk%C3%A1_defenestrace_(1618)" TargetMode="External"/><Relationship Id="rId4" Type="http://schemas.openxmlformats.org/officeDocument/2006/relationships/hyperlink" Target="https://cs.wikipedia.org/wiki/Mihul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1338070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jeho svět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VY_12_INOVACE_281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Vlastivěda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Gregorová Vladana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Pražský hrad a Hradčany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v</a:t>
                      </a:r>
                      <a:r>
                        <a:rPr lang="cs-CZ" sz="1400" b="1" baseline="0" dirty="0" smtClean="0"/>
                        <a:t> úvodu seznamuje s historickými událostmi spojené se vznikem Praž.hradu a Hradčan. V dalších dílech pomocí mapy prochází jednotlivé části hradního komplexu. Součástí prezentace je pověst o Daliborovi. Texty k podpoře čtenářské gramotnosti.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18.8.2013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48" y="616491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s://upload.wikimedia.org/wikipedia/commons/thumb/d/d4/Hradschin_Prag.jpg/1280px-Hradschin_Pr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356921" cy="685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357166"/>
            <a:ext cx="9429784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Pražský hrad </a:t>
            </a:r>
          </a:p>
          <a:p>
            <a:pPr algn="ctr"/>
            <a:r>
              <a:rPr lang="cs-CZ" sz="8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Hradčany</a:t>
            </a:r>
            <a:endParaRPr lang="cs-CZ" sz="80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42852"/>
            <a:ext cx="46265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Od počátku….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1000108"/>
            <a:ext cx="650082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Pražský hrad založil roku 880 </a:t>
            </a: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kníže Bořivoj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– rod Přemyslovců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středověké hradiště opevněno příkopem a valem 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hlíny a kamení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první stavby: kostel Panny Marie, sv. Jiří a sv. Víta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9458" name="Picture 2" descr="https://upload.wikimedia.org/wikipedia/commons/e/e8/Baptism_of_the_bohemian_duke_borivo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428736"/>
            <a:ext cx="2786082" cy="1738979"/>
          </a:xfrm>
          <a:prstGeom prst="rect">
            <a:avLst/>
          </a:prstGeom>
          <a:noFill/>
        </p:spPr>
      </p:pic>
      <p:pic>
        <p:nvPicPr>
          <p:cNvPr id="19460" name="Picture 4" descr="https://upload.wikimedia.org/wikipedia/commons/f/fc/Praha_14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4357694"/>
            <a:ext cx="5715000" cy="2095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43438" y="642918"/>
            <a:ext cx="421484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10.stol. sídlem hlavy státu a pražského biskupa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první klášter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 Čechách – centrum vzdělanosti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polovina 14.stol. – </a:t>
            </a: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Karel IV.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– doba rozkvětu- Pražský hrad císařskou rezidencí – posíleny hradby- postaven gotický </a:t>
            </a: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chrám sv. Víta</a:t>
            </a:r>
            <a:endParaRPr lang="cs-CZ" sz="28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lum bright="-20000"/>
          </a:blip>
          <a:srcRect/>
          <a:stretch>
            <a:fillRect/>
          </a:stretch>
        </p:blipFill>
        <p:spPr bwMode="auto">
          <a:xfrm>
            <a:off x="142844" y="1285860"/>
            <a:ext cx="4391025" cy="40862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857232"/>
            <a:ext cx="62865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1320  bylo v blízkosti Hradu postaveno město zvané </a:t>
            </a: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Hradčany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Vladislav Jagellonský – Vladislavský sál, obranné věže: Prašná věž, Daliborka</a:t>
            </a:r>
          </a:p>
          <a:p>
            <a:pPr algn="ctr"/>
            <a:endParaRPr lang="cs-CZ" sz="2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Habsburkové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– renesanční ráz Hradu – Královská zahrada- velké změny za </a:t>
            </a: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Rudolfa II.-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velkolepé středisko říše lákalo mnoho vzdělanců, umělců, alchymistů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-mnoho sbírek ve Španělském sálu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http://upload.wikimedia.org/wikipedia/commons/thumb/0/0f/Hans_von_Aachen_003.jpg/200px-Hans_von_Aachen_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714752"/>
            <a:ext cx="1905000" cy="2419351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Obdélník 4"/>
          <p:cNvSpPr/>
          <p:nvPr/>
        </p:nvSpPr>
        <p:spPr>
          <a:xfrm>
            <a:off x="500034" y="1928802"/>
            <a:ext cx="192882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Prašná věž</a:t>
            </a:r>
            <a:endParaRPr lang="cs-CZ" sz="2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034" y="6215082"/>
            <a:ext cx="1704313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Rudolf II.</a:t>
            </a:r>
            <a:endParaRPr lang="cs-CZ" sz="28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7410" name="Picture 2" descr="https://upload.wikimedia.org/wikipedia/commons/thumb/2/2f/Pra%C5%BEsk%C3%BD_hrad_-_Mihulka.jpg/1280px-Pra%C5%BEsk%C3%BD_hrad_-_Mihul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689430" cy="178595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3143248"/>
            <a:ext cx="62865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1618 – </a:t>
            </a: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Pražská defenestrace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– Hrad vyloupen a zničen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18.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stol. – poslední větší přestavba – reprezentační sídlo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zámeckého typu – Hrad chátrá (Vídeň hlavním sídlem)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po vzniku ČSR 1918 opět sídlem panovníka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6386" name="Picture 2" descr="https://upload.wikimedia.org/wikipedia/commons/thumb/1/1d/Prager.Fenstersturz.1618.jpg/1280px-Prager.Fenstersturz.16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0"/>
            <a:ext cx="4429156" cy="3218059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285728"/>
            <a:ext cx="24288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1.-3. nádvoří Pražského hradu</a:t>
            </a:r>
            <a:endParaRPr lang="cs-CZ" sz="2800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3174" y="285728"/>
            <a:ext cx="65008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do prvního nádvoří vstupujeme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hlavní bránou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– 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               z dob Marie Terezie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u mohutných pilířů stojí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Hradní stráž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druhé nádvoří je ohraničeno křídly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Nového paláce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třetí nádvoří vzniklo po velkém požáru, který                    smetl budovy, které tam stály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5362" name="Picture 2" descr="https://upload.wikimedia.org/wikipedia/commons/thumb/2/28/Prague_Castle_map.svg/640px-Prague_Castle_map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928934"/>
            <a:ext cx="6096000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142852"/>
            <a:ext cx="2571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25. Obrazárna</a:t>
            </a:r>
          </a:p>
          <a:p>
            <a:r>
              <a:rPr lang="cs-CZ" sz="2800" b="1" dirty="0" smtClean="0"/>
              <a:t>Pražského hradu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43142" y="285728"/>
            <a:ext cx="65008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významné české 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historické dědictví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–  	sbírky Rudolfa II.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4000 významných obrazů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4338" name="Picture 2" descr="https://upload.wikimedia.org/wikipedia/commons/thumb/6/69/Pra%C5%BEsk%C3%BD_hrad%2C_2._n%C3%A1dvo%C5%99%C3%AD_05.jpg/640px-Pra%C5%BEsk%C3%BD_hrad%2C_2._n%C3%A1dvo%C5%99%C3%AD_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678002"/>
            <a:ext cx="3672202" cy="4894358"/>
          </a:xfrm>
          <a:prstGeom prst="rect">
            <a:avLst/>
          </a:prstGeom>
          <a:noFill/>
        </p:spPr>
      </p:pic>
      <p:pic>
        <p:nvPicPr>
          <p:cNvPr id="14340" name="Picture 4" descr="https://upload.wikimedia.org/wikipedia/commons/thumb/2/28/Prague_Castle_map.svg/640px-Prague_Castle_map.svg.png"/>
          <p:cNvPicPr>
            <a:picLocks noChangeAspect="1" noChangeArrowheads="1"/>
          </p:cNvPicPr>
          <p:nvPr/>
        </p:nvPicPr>
        <p:blipFill>
          <a:blip r:embed="rId3" cstate="print">
            <a:lum contrast="40000"/>
          </a:blip>
          <a:srcRect/>
          <a:stretch>
            <a:fillRect/>
          </a:stretch>
        </p:blipFill>
        <p:spPr bwMode="auto">
          <a:xfrm>
            <a:off x="0" y="2357430"/>
            <a:ext cx="4937794" cy="19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28604"/>
            <a:ext cx="27146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29. katedrála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sv. Víta 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6050" y="0"/>
            <a:ext cx="63579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uskutečňovaly se zde bohoslužby, korunovace českých králů a královen</a:t>
            </a:r>
          </a:p>
          <a:p>
            <a:pPr algn="ctr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ostatky českých svatých patronů,                 panovníků, šlechticů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uloženy 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české korunovační klenoty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3314" name="Picture 2" descr="Pra&amp;zcaron;ský hrad - Chrám sv. Ví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428868"/>
            <a:ext cx="3714776" cy="407196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2" descr="https://upload.wikimedia.org/wikipedia/commons/thumb/2/28/Prague_Castle_map.svg/640px-Prague_Castle_map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562" y="2285992"/>
            <a:ext cx="5486438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14290"/>
            <a:ext cx="26431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Starý Královský</a:t>
            </a:r>
          </a:p>
          <a:p>
            <a:pPr algn="ctr"/>
            <a:r>
              <a:rPr lang="cs-CZ" sz="2800" b="1" dirty="0" smtClean="0"/>
              <a:t>palác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43175" y="142852"/>
            <a:ext cx="65008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zde žili významní velikáni naší Země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Vladislavský sál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– korunovační slavnosti 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a hostiny, rytířské turnaje, trhy s luxusním zbožím, volby prezidenta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2290" name="Picture 2" descr="Praha 1 - Pra&amp;zcaron;ský hrad - Starý královský palác - Vladislavský sá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500306"/>
            <a:ext cx="4403114" cy="357662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2" descr="https://upload.wikimedia.org/wikipedia/commons/thumb/3/3d/2011-06-11-praha-by-RalfR-041.jpg/640px-2011-06-11-praha-by-RalfR-0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785926"/>
            <a:ext cx="3208185" cy="48323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285728"/>
            <a:ext cx="24288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42. Bazilika </a:t>
            </a:r>
          </a:p>
          <a:p>
            <a:pPr algn="ctr"/>
            <a:r>
              <a:rPr lang="cs-CZ" sz="2800" b="1" dirty="0" smtClean="0"/>
              <a:t>sv. Jiří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6050" y="142852"/>
            <a:ext cx="63579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založena 920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uloženy ostatky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Sv. Ludmily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– babičky Sv. Václava – první česká mučednice – ostatky v kapli 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dvě věže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– užší severní věž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Eva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a širší věž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Adam</a:t>
            </a:r>
            <a:endParaRPr lang="cs-CZ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1266" name="Picture 2" descr="https://upload.wikimedia.org/wikipedia/commons/thumb/2/28/Prague_Castle_map.svg/640px-Prague_Castle_map.svg.png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 rot="18954041">
            <a:off x="-602101" y="1999810"/>
            <a:ext cx="6096000" cy="2381250"/>
          </a:xfrm>
          <a:prstGeom prst="rect">
            <a:avLst/>
          </a:prstGeom>
          <a:noFill/>
        </p:spPr>
      </p:pic>
      <p:pic>
        <p:nvPicPr>
          <p:cNvPr id="11268" name="Picture 4" descr="https://upload.wikimedia.org/wikipedia/commons/thumb/8/83/Pra%C5%BEsk%C3%BD_hrad%2C_%C4%8D.p._1_-_kostel_Svat%C3%A9ho_Ji%C5%99%C3%AD.JPG/1280px-Pra%C5%BEsk%C3%BD_hrad%2C_%C4%8D.p._1_-_kostel_Svat%C3%A9ho_Ji%C5%99%C3%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3000372"/>
            <a:ext cx="4900044" cy="367503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" y="1000108"/>
            <a:ext cx="2571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Jiřský klášter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00430" y="785794"/>
            <a:ext cx="4871847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založen 976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vznikaly některé rukopisy</a:t>
            </a:r>
          </a:p>
          <a:p>
            <a:pPr marL="342900" indent="-342900"/>
            <a:endParaRPr lang="cs-CZ" dirty="0"/>
          </a:p>
        </p:txBody>
      </p:sp>
      <p:pic>
        <p:nvPicPr>
          <p:cNvPr id="25604" name="Picture 4" descr="Praha 1 - Pra&amp;zcaron;ský hrad - Ji&amp;rcaron;ský klášter - vnit&amp;rcaron;ní dv&amp;uring;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2285992"/>
            <a:ext cx="5286412" cy="40005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714356"/>
            <a:ext cx="1976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Prašná věž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3142" y="0"/>
            <a:ext cx="650085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„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Mihulka</a:t>
            </a:r>
            <a:r>
              <a:rPr lang="cs-CZ" sz="2000" b="1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“– 27,4 m vysoká – nejdůležitější ze všech obraných věží Hradu</a:t>
            </a:r>
          </a:p>
          <a:p>
            <a:pPr algn="ctr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za Rudolfa II. – alchymistická laboratoř, poté hladomorna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ve čtyřech podlažích byly </a:t>
            </a:r>
            <a:r>
              <a:rPr lang="cs-CZ" sz="20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střílny</a:t>
            </a:r>
            <a:endParaRPr lang="cs-CZ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9218" name="Picture 2" descr="https://upload.wikimedia.org/wikipedia/commons/thumb/2/2f/Pra%C5%BEsk%C3%BD_hrad_-_Mihulka.jpg/1280px-Pra%C5%BEsk%C3%BD_hrad_-_Mihul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285991"/>
            <a:ext cx="6348828" cy="42160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14356"/>
            <a:ext cx="27414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11. Daliborka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488" y="357166"/>
            <a:ext cx="54361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dělová věž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hladomornou pro těžké provinilce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194" name="Picture 2" descr="https://upload.wikimedia.org/wikipedia/commons/1/1c/FFridrich%2C_Prazsky_hrad%2C_Cerna_vez_a_Dalibor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143116"/>
            <a:ext cx="5715000" cy="380047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164134"/>
            <a:ext cx="864399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Nejproslulejším vězněm, který v Daliborce </a:t>
            </a:r>
            <a:r>
              <a:rPr lang="cs-CZ" sz="2800" dirty="0" smtClean="0"/>
              <a:t>pobýval, </a:t>
            </a:r>
            <a:r>
              <a:rPr lang="cs-CZ" sz="2800" dirty="0" smtClean="0"/>
              <a:t>byl Dalibor. Roku 1496 vypuklo na Litoměřicku </a:t>
            </a:r>
            <a:r>
              <a:rPr lang="cs-CZ" sz="2800" b="1" dirty="0" smtClean="0"/>
              <a:t>nevolnické povstání</a:t>
            </a:r>
            <a:r>
              <a:rPr lang="cs-CZ" sz="2800" dirty="0" smtClean="0"/>
              <a:t>, během kterého ozbrojení poddaní </a:t>
            </a:r>
            <a:r>
              <a:rPr lang="cs-CZ" sz="2800" b="1" dirty="0" smtClean="0"/>
              <a:t>dobyli tvrz svého pána</a:t>
            </a:r>
            <a:r>
              <a:rPr lang="cs-CZ" sz="2800" dirty="0" smtClean="0"/>
              <a:t> Adama Ploskovského z Drahonic. Tohoto vladaře pod pohrůžkou zabití </a:t>
            </a:r>
            <a:r>
              <a:rPr lang="cs-CZ" sz="2800" b="1" dirty="0" smtClean="0"/>
              <a:t>násilně přinutili</a:t>
            </a:r>
            <a:r>
              <a:rPr lang="cs-CZ" sz="2800" dirty="0" smtClean="0"/>
              <a:t>, </a:t>
            </a:r>
            <a:r>
              <a:rPr lang="cs-CZ" sz="2800" b="1" dirty="0" smtClean="0"/>
              <a:t>aby je ze svého poddanství propustil</a:t>
            </a:r>
            <a:r>
              <a:rPr lang="cs-CZ" sz="2800" dirty="0" smtClean="0"/>
              <a:t>. Tito povstalci se poté </a:t>
            </a:r>
            <a:r>
              <a:rPr lang="cs-CZ" sz="2800" b="1" dirty="0" smtClean="0"/>
              <a:t>usídlili na panství Dalibora </a:t>
            </a:r>
            <a:r>
              <a:rPr lang="cs-CZ" sz="2800" dirty="0" smtClean="0"/>
              <a:t>z Kozojed. Tím, že jim Dalibor poskytl útočiště, se podle rozhodnutí soudu </a:t>
            </a:r>
            <a:r>
              <a:rPr lang="cs-CZ" sz="2800" b="1" dirty="0" smtClean="0"/>
              <a:t>dopustil velmi těžkého zločinu</a:t>
            </a:r>
            <a:r>
              <a:rPr lang="cs-CZ" sz="2800" dirty="0" smtClean="0"/>
              <a:t>. Dalibor byl tedy uvržen do tuhého vězení ve věži.</a:t>
            </a:r>
          </a:p>
          <a:p>
            <a:endParaRPr lang="cs-CZ" sz="2800" dirty="0" smtClean="0"/>
          </a:p>
          <a:p>
            <a:r>
              <a:rPr lang="cs-CZ" sz="2800" dirty="0" smtClean="0"/>
              <a:t>	</a:t>
            </a:r>
          </a:p>
          <a:p>
            <a:r>
              <a:rPr lang="cs-CZ" sz="2800" dirty="0" smtClean="0"/>
              <a:t>	</a:t>
            </a:r>
          </a:p>
          <a:p>
            <a:r>
              <a:rPr lang="cs-CZ" sz="2800" dirty="0" smtClean="0"/>
              <a:t>	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28596" y="214290"/>
            <a:ext cx="66700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Pověst o Daliborce..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500042"/>
            <a:ext cx="842968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Mladému zemanovi bylo ve vězení teskno, tak si nechal za peníze místo jídla od žalářníka opatřit housle a učil se na ně hrát. Brzy hrál tak dobře, že se o tom v celém městě vyprávělo a mnoho lidí ho chodilo poslouchat. A když mu došly peníze, spouštěl plátěný pytlík z okénka svého vězení </a:t>
            </a:r>
          </a:p>
          <a:p>
            <a:pPr algn="ctr"/>
            <a:r>
              <a:rPr lang="cs-CZ" sz="2800" dirty="0" smtClean="0"/>
              <a:t>a jeho posluchači mu dávali, co kdo u sebe měl.</a:t>
            </a:r>
          </a:p>
          <a:p>
            <a:pPr algn="ctr"/>
            <a:r>
              <a:rPr lang="cs-CZ" sz="2800" dirty="0" smtClean="0"/>
              <a:t>	Po dlouhém pobytu ve vězení byl Dalibor odsouzen k stětí hlavy mečem, protože zabrání cizího majetku byl těžký zločin. Ale do dnešních dní se zachoval název věže a přísloví: „ Nouze naučila Dalibora housti.“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500042"/>
            <a:ext cx="27860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 Zlatá </a:t>
            </a:r>
          </a:p>
          <a:p>
            <a:pPr algn="ctr"/>
            <a:r>
              <a:rPr lang="cs-CZ" sz="3200" b="1" dirty="0" smtClean="0"/>
              <a:t>ulička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357166"/>
            <a:ext cx="6286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podle pověsti je název spjat 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s alchymisty, kteří se snažili vyrábět zlato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krásná architektura lákala k pobytu mnoho umělců, spisovatelů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https://upload.wikimedia.org/wikipedia/commons/thumb/1/10/Prague_-_Zlata_ulicka.jpg/1280px-Prague_-_Zlata_uli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143116"/>
            <a:ext cx="5918187" cy="44386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7356" y="1785926"/>
            <a:ext cx="7072362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https://cs.wikipedia.org/wiki/Pra%C5%BEsk%C3%BD_hrad#mediaviewer/File:Hradschin_Prag.jpg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https://cs.wikipedia.org/wiki/Bo%C5%99ivoj_I.#mediaviewer/File:Baptism_of_the_bohemian_duke_borivoj.jpg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https://cs.wikipedia.org/wiki/Pra%C5%BEsk%C3%BD_hrad#mediaviewer/File:Praha_1493.jpg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https://cs.wikipedia.org/wiki/Mihulka#mediaviewer/File:Pra%C5%BEsk%C3%BD_hrad_-_Mihulka.jpg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https://cs.wikipedia.org/wiki/Pra%C5%BEsk%C3%A1_defenestrace_(1618)#mediaviewer/File:Prager.Fenstersturz.1618.jpg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https://cs.wikipedia.org/wiki/Star%C3%BD_kr%C3%A1lovsk%C3%BD_pal%C3%A1c_(Pra%C5%BEsk%C3%BD_hrad)#mediaviewer/File:2011-06-11-praha-by-RalfR-041.jpg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https://cs.wikipedia.org/wiki/Pra%C5%BEsk%C3%BD_hrad#mediaviewer/File:Pra%C5%BEsk%C3%BD_hrad,_%C4%8D.p._1_-_kostel_Svat%C3%A9ho_Ji%C5%99%C3%AD.JPG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https://cs.wikipedia.org/wiki/Daliborka#mediaviewer/File:FFridrich,_Prazsky_hrad,_Cerna_vez_a_Daliborka.jpg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https://cs.wikipedia.org/wiki/Zlat%C3%A1_uli%C4%8Dka#mediaviewer/File:Prague_-_Zlata_ulicka.jpg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https://cs.wikipedia.org/wiki/Zlat%C3%A1_uli%C4%8Dka#mediaviewer/File:Hans_von_Aachen_003.jpg</a:t>
            </a:r>
            <a:endParaRPr lang="cs-CZ" sz="1400" dirty="0" smtClean="0"/>
          </a:p>
          <a:p>
            <a:r>
              <a:rPr lang="cs-CZ" sz="1400" dirty="0" smtClean="0"/>
              <a:t>https://cs.wikipedia.org/wiki/Obraz%C3%A1rna_Pra%C5%BEsk%C3%A9ho_hradu#mediaviewer/File:Prague_Castle_map.svg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0"/>
            <a:ext cx="2714974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Použité odkazy: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485</TotalTime>
  <Words>646</Words>
  <Application>Microsoft Office PowerPoint</Application>
  <PresentationFormat>Předvádění na obrazovce (4:3)</PresentationFormat>
  <Paragraphs>120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55</cp:revision>
  <dcterms:created xsi:type="dcterms:W3CDTF">2013-04-03T10:21:07Z</dcterms:created>
  <dcterms:modified xsi:type="dcterms:W3CDTF">2014-09-22T12:29:17Z</dcterms:modified>
</cp:coreProperties>
</file>