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6" r:id="rId3"/>
    <p:sldId id="257" r:id="rId4"/>
    <p:sldId id="258" r:id="rId5"/>
    <p:sldId id="262" r:id="rId6"/>
    <p:sldId id="261" r:id="rId7"/>
    <p:sldId id="260" r:id="rId8"/>
    <p:sldId id="266" r:id="rId9"/>
    <p:sldId id="263" r:id="rId10"/>
    <p:sldId id="264" r:id="rId11"/>
    <p:sldId id="265" r:id="rId12"/>
    <p:sldId id="267" r:id="rId13"/>
    <p:sldId id="268" r:id="rId14"/>
    <p:sldId id="272" r:id="rId15"/>
    <p:sldId id="270" r:id="rId16"/>
    <p:sldId id="271" r:id="rId17"/>
    <p:sldId id="276" r:id="rId18"/>
    <p:sldId id="277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000000"/>
    <a:srgbClr val="00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B2C471C-06D1-484E-AEE7-B2EC6D1B4D06}" type="datetimeFigureOut">
              <a:rPr lang="cs-CZ" smtClean="0"/>
              <a:pPr/>
              <a:t>23.9.2014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0C8E72F-877E-48C7-BD8E-34B75EA15BD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nd03.jxs.cz/675/936/32b106bb7a_67408104_o2.j" TargetMode="External"/><Relationship Id="rId3" Type="http://schemas.openxmlformats.org/officeDocument/2006/relationships/hyperlink" Target="http://cs.wikipedia.org/wiki/Pr%C3%A1tr" TargetMode="External"/><Relationship Id="rId7" Type="http://schemas.openxmlformats.org/officeDocument/2006/relationships/hyperlink" Target="http://images.summitpost.org/original/258999.jpg" TargetMode="External"/><Relationship Id="rId12" Type="http://schemas.openxmlformats.org/officeDocument/2006/relationships/hyperlink" Target="http://upload.wikimedia.org/wikipedia/commons/d/da/Rotax_914.jpg" TargetMode="External"/><Relationship Id="rId2" Type="http://schemas.openxmlformats.org/officeDocument/2006/relationships/hyperlink" Target="http://www.puzzle-prodej.cz/gallery/c200122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emovitosti-rakousko.estranky.cz/" TargetMode="External"/><Relationship Id="rId11" Type="http://schemas.openxmlformats.org/officeDocument/2006/relationships/hyperlink" Target="http://www.sperky-klenoty-stribro.cz/files/products/_640x480/Swarovski_privesek_-_srdce_Crystal_AB_1_.jpg" TargetMode="External"/><Relationship Id="rId5" Type="http://schemas.openxmlformats.org/officeDocument/2006/relationships/hyperlink" Target="http://www.bellamacchina.net/portal/wp-content/uploads/2011/12/OMV_Station_01.jpg" TargetMode="External"/><Relationship Id="rId10" Type="http://schemas.openxmlformats.org/officeDocument/2006/relationships/hyperlink" Target="http://www.cenozrout.cz/images/offer/874_3.jpg" TargetMode="External"/><Relationship Id="rId4" Type="http://schemas.openxmlformats.org/officeDocument/2006/relationships/hyperlink" Target="http://cs.wikipedia.org/wiki/Chlorid_sodn%C3%BD" TargetMode="External"/><Relationship Id="rId9" Type="http://schemas.openxmlformats.org/officeDocument/2006/relationships/hyperlink" Target="http://www.bavariatour.cz/userdata/image/ledova-jeskyne-barevnejsi-mala_25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03449002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VY_12_INOVACE_282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Vladana Gregorová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Rakousko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o Rakousku představuje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tuto zemi, její přírodní a hospodářské podmínky, prezentuje firmy, pocházející z Rakouska, pamětihodnosti a jiné zajímavosti,…Texty k podpoře čtenářské gramotnosti.</a:t>
                      </a:r>
                      <a:endParaRPr lang="cs-CZ" sz="1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15.9.2013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img.vykupto.cz/cw/7344/vykupto_hotel_sunny_hlavni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24375" y="0"/>
            <a:ext cx="4619625" cy="32861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846" name="Picture 6" descr="http://www.puzzle-puzzle.cz/ImgZbozi/Maxi/m-halstatske-jezero-rakousko-27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4643437" cy="335147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848" name="Picture 8" descr="http://files.viaweb.cz/image/5/2009-07/rakousko_5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286256"/>
            <a:ext cx="5357850" cy="25717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5850" name="Picture 10" descr="http://www.malydobrodruh.cz/wp-content/uploads/Achense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86381" y="3357562"/>
            <a:ext cx="3857620" cy="35004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Obdélník 8"/>
          <p:cNvSpPr/>
          <p:nvPr/>
        </p:nvSpPr>
        <p:spPr>
          <a:xfrm>
            <a:off x="0" y="3286124"/>
            <a:ext cx="5643570" cy="101566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RAKOUSKO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4" name="Picture 4" descr="http://www.profimedia.cz/fotografie/rakousko-vlajka/profimedia-0049451938.jpg"/>
          <p:cNvPicPr>
            <a:picLocks noChangeAspect="1" noChangeArrowheads="1"/>
          </p:cNvPicPr>
          <p:nvPr/>
        </p:nvPicPr>
        <p:blipFill>
          <a:blip r:embed="rId2" cstate="print">
            <a:lum bright="20000"/>
          </a:blip>
          <a:srcRect/>
          <a:stretch>
            <a:fillRect/>
          </a:stretch>
        </p:blipFill>
        <p:spPr bwMode="auto">
          <a:xfrm>
            <a:off x="5643570" y="0"/>
            <a:ext cx="3810000" cy="2857500"/>
          </a:xfrm>
          <a:prstGeom prst="ellipse">
            <a:avLst/>
          </a:prstGeom>
          <a:noFill/>
          <a:effectLst>
            <a:softEdge rad="635000"/>
          </a:effectLst>
        </p:spPr>
      </p:pic>
      <p:sp>
        <p:nvSpPr>
          <p:cNvPr id="5" name="TextovéPole 4"/>
          <p:cNvSpPr txBox="1"/>
          <p:nvPr/>
        </p:nvSpPr>
        <p:spPr>
          <a:xfrm>
            <a:off x="142844" y="214290"/>
            <a:ext cx="754815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Hlavní město</a:t>
            </a:r>
            <a:r>
              <a:rPr lang="cs-CZ" sz="2800" b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Vídeň 1,6mil.obyv.</a:t>
            </a:r>
          </a:p>
          <a:p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Další města</a:t>
            </a:r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Linec, Graz, Salcburk </a:t>
            </a:r>
          </a:p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Rozloha: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    84 000 km²</a:t>
            </a:r>
          </a:p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sz="2800" b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němčina</a:t>
            </a:r>
          </a:p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Měna: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 euro</a:t>
            </a:r>
          </a:p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Nejvyšší hora :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  Großglockner 3798 m.n.m.</a:t>
            </a:r>
          </a:p>
          <a:p>
            <a:pPr algn="ctr"/>
            <a:r>
              <a:rPr lang="cs-CZ" sz="2800" b="1" i="1" u="sng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Počet obyvatel:</a:t>
            </a:r>
            <a:r>
              <a:rPr lang="cs-CZ" sz="28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8 milionu</a:t>
            </a:r>
            <a:endParaRPr lang="cs-CZ" sz="28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6248" y="3857628"/>
            <a:ext cx="41654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6"/>
                </a:solidFill>
              </a:rPr>
              <a:t>Tvořena </a:t>
            </a:r>
          </a:p>
          <a:p>
            <a:pPr algn="ctr"/>
            <a:r>
              <a:rPr lang="cs-CZ" sz="3200" dirty="0" smtClean="0">
                <a:solidFill>
                  <a:schemeClr val="accent6"/>
                </a:solidFill>
              </a:rPr>
              <a:t>9 spolkovými zeměmi,</a:t>
            </a:r>
          </a:p>
          <a:p>
            <a:pPr algn="ctr"/>
            <a:r>
              <a:rPr lang="cs-CZ" sz="3200" dirty="0" smtClean="0">
                <a:solidFill>
                  <a:schemeClr val="accent6"/>
                </a:solidFill>
              </a:rPr>
              <a:t>členem EU.</a:t>
            </a:r>
            <a:endParaRPr lang="cs-CZ" sz="3200" dirty="0">
              <a:solidFill>
                <a:schemeClr val="accent6"/>
              </a:solidFill>
            </a:endParaRPr>
          </a:p>
        </p:txBody>
      </p:sp>
      <p:pic>
        <p:nvPicPr>
          <p:cNvPr id="40966" name="Picture 6" descr="http://interval.cz/podklady/1999-2008/hrazdila/2003_08_19/rakousko.png"/>
          <p:cNvPicPr>
            <a:picLocks noChangeAspect="1" noChangeArrowheads="1"/>
          </p:cNvPicPr>
          <p:nvPr/>
        </p:nvPicPr>
        <p:blipFill>
          <a:blip r:embed="rId3" cstate="print">
            <a:lum contrast="40000"/>
          </a:blip>
          <a:srcRect/>
          <a:stretch>
            <a:fillRect/>
          </a:stretch>
        </p:blipFill>
        <p:spPr bwMode="auto">
          <a:xfrm>
            <a:off x="-214346" y="3143248"/>
            <a:ext cx="4143404" cy="3609966"/>
          </a:xfrm>
          <a:prstGeom prst="ellipse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85728"/>
            <a:ext cx="2439322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Povrch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39938" name="Picture 2" descr="http://alpskevrcholy.ic.cz/pictures/Grossglockner/gros%2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14290"/>
            <a:ext cx="5991977" cy="44957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0" y="2143116"/>
            <a:ext cx="320241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/>
                </a:solidFill>
              </a:rPr>
              <a:t>ALPY </a:t>
            </a:r>
          </a:p>
          <a:p>
            <a:pPr algn="ctr"/>
            <a:r>
              <a:rPr lang="cs-CZ" sz="2800" b="1" u="sng" dirty="0" smtClean="0">
                <a:solidFill>
                  <a:schemeClr val="accent6"/>
                </a:solidFill>
              </a:rPr>
              <a:t>GLOßGLOCKNER</a:t>
            </a:r>
          </a:p>
          <a:p>
            <a:pPr algn="ctr"/>
            <a:r>
              <a:rPr lang="cs-CZ" sz="28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3798</a:t>
            </a:r>
            <a:r>
              <a:rPr lang="cs-CZ" sz="2800" b="1" dirty="0" smtClean="0">
                <a:solidFill>
                  <a:schemeClr val="accent6"/>
                </a:solidFill>
              </a:rPr>
              <a:t> m.n.m.</a:t>
            </a:r>
          </a:p>
          <a:p>
            <a:pPr algn="ctr"/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0100" y="5286388"/>
            <a:ext cx="68334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/>
                </a:solidFill>
              </a:rPr>
              <a:t>v</a:t>
            </a:r>
            <a:r>
              <a:rPr lang="cs-CZ" sz="3200" b="1" dirty="0" smtClean="0">
                <a:solidFill>
                  <a:schemeClr val="accent6"/>
                </a:solidFill>
              </a:rPr>
              <a:t>ětšinu území Alpy, východ nížiny </a:t>
            </a:r>
          </a:p>
          <a:p>
            <a:pPr algn="ctr"/>
            <a:r>
              <a:rPr lang="cs-CZ" sz="3200" b="1" dirty="0">
                <a:solidFill>
                  <a:schemeClr val="accent6"/>
                </a:solidFill>
              </a:rPr>
              <a:t>t</a:t>
            </a:r>
            <a:r>
              <a:rPr lang="cs-CZ" sz="3200" b="1" dirty="0" smtClean="0">
                <a:solidFill>
                  <a:schemeClr val="accent6"/>
                </a:solidFill>
              </a:rPr>
              <a:t>řetina území porostlá lesy</a:t>
            </a:r>
            <a:endParaRPr lang="cs-CZ" sz="3200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29322" y="357166"/>
            <a:ext cx="2779992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Vodstvo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41986" name="Picture 2" descr="http://nd03.jxs.cz/675/936/32b106bb7a_6740810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28604"/>
            <a:ext cx="4000528" cy="50482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4643438" y="1714488"/>
            <a:ext cx="389157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6"/>
                </a:solidFill>
              </a:rPr>
              <a:t>Neziderské jezero</a:t>
            </a:r>
          </a:p>
          <a:p>
            <a:pPr algn="ctr"/>
            <a:r>
              <a:rPr lang="cs-CZ" sz="2800" b="1" dirty="0">
                <a:solidFill>
                  <a:schemeClr val="accent6"/>
                </a:solidFill>
              </a:rPr>
              <a:t>n</a:t>
            </a:r>
            <a:r>
              <a:rPr lang="cs-CZ" sz="2800" b="1" dirty="0" smtClean="0">
                <a:solidFill>
                  <a:schemeClr val="accent6"/>
                </a:solidFill>
              </a:rPr>
              <a:t>ejvětší jezero</a:t>
            </a:r>
          </a:p>
          <a:p>
            <a:pPr algn="ctr"/>
            <a:r>
              <a:rPr lang="cs-CZ" sz="2800" b="1" dirty="0">
                <a:solidFill>
                  <a:schemeClr val="accent6"/>
                </a:solidFill>
              </a:rPr>
              <a:t>s</a:t>
            </a:r>
            <a:r>
              <a:rPr lang="cs-CZ" sz="2800" b="1" dirty="0" smtClean="0">
                <a:solidFill>
                  <a:schemeClr val="accent6"/>
                </a:solidFill>
              </a:rPr>
              <a:t>koro celé obklopené </a:t>
            </a:r>
          </a:p>
          <a:p>
            <a:pPr algn="ctr"/>
            <a:r>
              <a:rPr lang="cs-CZ" sz="2800" b="1" dirty="0">
                <a:solidFill>
                  <a:schemeClr val="accent6"/>
                </a:solidFill>
              </a:rPr>
              <a:t>r</a:t>
            </a:r>
            <a:r>
              <a:rPr lang="cs-CZ" sz="2800" b="1" dirty="0" smtClean="0">
                <a:solidFill>
                  <a:schemeClr val="accent6"/>
                </a:solidFill>
              </a:rPr>
              <a:t>ákosem 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4143380"/>
            <a:ext cx="4269823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6"/>
                </a:solidFill>
              </a:rPr>
              <a:t>Dunaj</a:t>
            </a:r>
          </a:p>
          <a:p>
            <a:pPr algn="ctr"/>
            <a:r>
              <a:rPr lang="cs-CZ" sz="2800" b="1" dirty="0" smtClean="0">
                <a:solidFill>
                  <a:schemeClr val="accent6"/>
                </a:solidFill>
              </a:rPr>
              <a:t> </a:t>
            </a:r>
          </a:p>
          <a:p>
            <a:pPr algn="ctr"/>
            <a:r>
              <a:rPr lang="cs-CZ" sz="2800" b="1" dirty="0">
                <a:solidFill>
                  <a:schemeClr val="accent6"/>
                </a:solidFill>
              </a:rPr>
              <a:t>d</a:t>
            </a:r>
            <a:r>
              <a:rPr lang="cs-CZ" sz="2800" b="1" dirty="0" smtClean="0">
                <a:solidFill>
                  <a:schemeClr val="accent6"/>
                </a:solidFill>
              </a:rPr>
              <a:t>alší jezera, </a:t>
            </a:r>
          </a:p>
          <a:p>
            <a:pPr algn="ctr"/>
            <a:r>
              <a:rPr lang="cs-CZ" sz="2800" b="1" dirty="0" smtClean="0">
                <a:solidFill>
                  <a:schemeClr val="accent6"/>
                </a:solidFill>
              </a:rPr>
              <a:t>která mají velký význam</a:t>
            </a:r>
          </a:p>
          <a:p>
            <a:pPr algn="ctr"/>
            <a:r>
              <a:rPr lang="cs-CZ" sz="2800" b="1" dirty="0" smtClean="0">
                <a:solidFill>
                  <a:schemeClr val="accent6"/>
                </a:solidFill>
              </a:rPr>
              <a:t> pro cestovní ruch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670" y="142852"/>
            <a:ext cx="418736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Zemědělství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00694" y="1785926"/>
            <a:ext cx="348460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daří pouze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 okolí Vídně</a:t>
            </a:r>
          </a:p>
          <a:p>
            <a:pPr algn="ctr"/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obiloviny, zelenina,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ovoce, vinná réva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64611" y="5572140"/>
            <a:ext cx="92086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podhorské oblasti – chov hospodářských zvířat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2290" name="Picture 2" descr="http://www.pepik.net/fotky/alpy/alpy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571612"/>
            <a:ext cx="5286412" cy="3786190"/>
          </a:xfrm>
          <a:prstGeom prst="rect">
            <a:avLst/>
          </a:prstGeom>
          <a:ln w="190500" cap="sq">
            <a:solidFill>
              <a:schemeClr val="bg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428604"/>
            <a:ext cx="2892587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Průmysl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57884" y="214290"/>
            <a:ext cx="3286116" cy="64940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stavebnictví, strojírenství, automobilový průmysl, potravinářství, chemický průmysl, zpracování dřeva, výroba papíru a lepenky, komunikační zařízení 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098" name="Picture 2" descr="Soubor:Rotax 9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000240"/>
            <a:ext cx="5405454" cy="40540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bavariatour.cz/userdata/image/ledova-jeskyne-barevnejsi-mala_250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214282" y="214290"/>
            <a:ext cx="4714908" cy="27241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572132" y="714356"/>
            <a:ext cx="276261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chemeClr val="accent6">
                    <a:lumMod val="75000"/>
                  </a:schemeClr>
                </a:solidFill>
              </a:rPr>
              <a:t>Salzburk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solné doly</a:t>
            </a:r>
          </a:p>
          <a:p>
            <a:pPr algn="ctr"/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429000"/>
            <a:ext cx="71342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Nerostné suroviny Rakousko dováží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2290" name="Picture 2" descr="http://upload.wikimedia.org/wikipedia/commons/9/98/2007.10.09_Merkers_sodium_chloride_crysta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4000504"/>
            <a:ext cx="3459164" cy="25921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asepenize.cz/images/image/00/firmy/omv-cerpaci-stanice-ptvag-co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1000108"/>
            <a:ext cx="5915066" cy="30003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42844" y="4357694"/>
            <a:ext cx="86882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- sídlo ve Vídni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- společnost zaměřena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 zpracování ropy a výrobu paliva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působí ve 13 zemích a zaměstnává 34 000 lidí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více jak  2500 stejnojmenných čerpacích stanic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0"/>
            <a:ext cx="20521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OMV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edia.twirlit.com/wp-content/uploads/2013/01/red-bull-danger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571480"/>
            <a:ext cx="3567096" cy="35670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4143372" y="285728"/>
            <a:ext cx="475906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energetický nápoj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vyráběný v Rakousku</a:t>
            </a:r>
          </a:p>
          <a:p>
            <a:pPr algn="ctr"/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původní receptura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pochází z Thajska</a:t>
            </a:r>
          </a:p>
          <a:p>
            <a:pPr algn="ctr"/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společnost se zaměřuje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také na sport a kulturu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7356" y="5000636"/>
            <a:ext cx="66686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 roce 2011 prodáno ve 160 zemích 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4,5 miliardy plechovek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sperky-klenoty-stribro.cz/files/products/_640x480/Swarovski_privesek_-_srdce_Crystal_AB_1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57166"/>
            <a:ext cx="3443286" cy="364330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TextovéPole 3"/>
          <p:cNvSpPr txBox="1"/>
          <p:nvPr/>
        </p:nvSpPr>
        <p:spPr>
          <a:xfrm>
            <a:off x="2571736" y="1285860"/>
            <a:ext cx="34474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Swarovski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2534" name="Picture 6" descr="http://privesek.eu/wp-content/uploads/2012/02/twist_swarovski_red_mag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-71446"/>
            <a:ext cx="3500430" cy="3500430"/>
          </a:xfrm>
          <a:prstGeom prst="rect">
            <a:avLst/>
          </a:prstGeom>
          <a:noFill/>
          <a:effectLst>
            <a:softEdge rad="635000"/>
          </a:effectLst>
        </p:spPr>
      </p:pic>
      <p:sp>
        <p:nvSpPr>
          <p:cNvPr id="6" name="TextovéPole 5"/>
          <p:cNvSpPr txBox="1"/>
          <p:nvPr/>
        </p:nvSpPr>
        <p:spPr>
          <a:xfrm>
            <a:off x="428596" y="3357562"/>
            <a:ext cx="8218788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rakouský výrobce broušeného křišťálového skla</a:t>
            </a:r>
          </a:p>
          <a:p>
            <a:pPr algn="ctr"/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historie této firmy začíná nedaleko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Jablonce nad Nisou, kde se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narodil zakladatel Daniel Swarovski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– ten své nadání rozvíjí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dál ve Vídni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3194" y="214290"/>
            <a:ext cx="7437613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Památky a zajímavosti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3164" y="1571612"/>
            <a:ext cx="33889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SALZBURG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http://paradiseintheworld.com/wp-content/uploads/2012/04/salzburg-aust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714620"/>
            <a:ext cx="7384016" cy="38576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00CC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oursurprisingworld.com/wp-content/uploads/2007/11/austria_salzburg_wallpaper_0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857232"/>
            <a:ext cx="7000924" cy="4286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2" descr="http://3.bp.blogspot.com/-s-8xz1FdsEc/UQwbjYDWEvI/AAAAAAAAY4k/vhFljoe4WV0/s1600/0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0"/>
            <a:ext cx="2857520" cy="285754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4" name="TextovéPole 3"/>
          <p:cNvSpPr txBox="1"/>
          <p:nvPr/>
        </p:nvSpPr>
        <p:spPr>
          <a:xfrm>
            <a:off x="1456826" y="5143512"/>
            <a:ext cx="626165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narodil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se zde hudební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génius 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Wolfgang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Amadeus Mozart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historické jádro zapsáno v UNESCU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- několik zámků, parků, muzeí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488" y="0"/>
            <a:ext cx="22145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VÍDEŇ</a:t>
            </a:r>
          </a:p>
          <a:p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42918"/>
            <a:ext cx="9144000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hlavní město Rakouska, 1.7 mil.obyv., největším městem</a:t>
            </a: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zapsáno v UNESCU</a:t>
            </a: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u="sng" dirty="0" smtClean="0">
                <a:solidFill>
                  <a:srgbClr val="002060"/>
                </a:solidFill>
              </a:rPr>
              <a:t>bohatá hudební tradice: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W.A.Mozart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Joseph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Haydn,Ludwig van Beethoven,Franz Schubert,Franz Liszt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buFontTx/>
              <a:buChar char="-"/>
            </a:pP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ve Vídni uvidíme </a:t>
            </a:r>
            <a:r>
              <a:rPr lang="cs-CZ" sz="2400" b="1" i="1" dirty="0" smtClean="0">
                <a:solidFill>
                  <a:srgbClr val="002060"/>
                </a:solidFill>
              </a:rPr>
              <a:t>živé sochy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převlečeny do dobových habsburských kostýmů nebo natřené dozlatova</a:t>
            </a:r>
          </a:p>
          <a:p>
            <a:endParaRPr lang="cs-CZ" sz="2400" b="1" u="sng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b="1" u="sng" dirty="0" smtClean="0">
                <a:solidFill>
                  <a:srgbClr val="002060"/>
                </a:solidFill>
              </a:rPr>
              <a:t>hotel Sacher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–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známý díky </a:t>
            </a:r>
            <a:r>
              <a:rPr lang="cs-CZ" sz="2400" b="1" i="1" dirty="0" smtClean="0">
                <a:solidFill>
                  <a:srgbClr val="002060"/>
                </a:solidFill>
              </a:rPr>
              <a:t>Sacherovu dortu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– hotel založil 1876 Eduard Sacher jako přepychový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podnik – brzy navštěvovali šlechticové..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Otec E.Sachera měl pro knížete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Metternicha připravit sladké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překvapení. Povedlo se. Sacherův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dort si oblíbili až za hranicemi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Rakouska - pravá receptura je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přísně tajná.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28674" name="Picture 2" descr="http://www.maxiluxus.cz/images/2009/03/sachr-do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4119581"/>
            <a:ext cx="3357586" cy="2738419"/>
          </a:xfrm>
          <a:prstGeom prst="rect">
            <a:avLst/>
          </a:prstGeom>
          <a:noFill/>
          <a:effectLst>
            <a:softEdge rad="317500"/>
          </a:effectLst>
          <a:scene3d>
            <a:camera prst="orthographicFront"/>
            <a:lightRig rig="threePt" dir="t"/>
          </a:scene3d>
          <a:sp3d>
            <a:bevelT prst="angle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57290" y="214290"/>
            <a:ext cx="650085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VÍDEŇ - Schönbrunn</a:t>
            </a:r>
          </a:p>
          <a:p>
            <a:pPr algn="ctr"/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2132" y="1285860"/>
            <a:ext cx="3286148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1440 místností, 200 kuchyní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žil zde František Josef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Marie Terezie zde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pořádala tajné konference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 jednom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 pokojů zasedal Napoleon</a:t>
            </a:r>
          </a:p>
          <a:p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6143644"/>
            <a:ext cx="897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Zahradní labyrint – 12 symbolů znamení zvěrokruhu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122" name="Picture 2" descr="http://www.cenozrout.cz/images/offer/874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4929223" cy="29527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488" y="214290"/>
            <a:ext cx="3535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Vídeň - Prater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3438" y="857232"/>
            <a:ext cx="4286248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 pouťový zábavný park</a:t>
            </a:r>
          </a:p>
          <a:p>
            <a:pPr algn="ctr"/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dominantou je Obří kolo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– postaveno na počest Fr.Josefa</a:t>
            </a:r>
          </a:p>
          <a:p>
            <a:pPr algn="ctr"/>
            <a:endParaRPr lang="cs-CZ" sz="2000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14844" y="3571876"/>
            <a:ext cx="44291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rozsáhlý labyrint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s nejrůznějšími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klasickými i více odvážnými atrakcemi: horské dráhy, 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domy hrůzy, kolotoče, herny, kasina</a:t>
            </a:r>
          </a:p>
          <a:p>
            <a:endParaRPr lang="cs-CZ" dirty="0"/>
          </a:p>
        </p:txBody>
      </p:sp>
      <p:pic>
        <p:nvPicPr>
          <p:cNvPr id="4098" name="Picture 2" descr="http://upload.wikimedia.org/wikipedia/commons/thumb/9/9d/Wiener_Riesenrad_DSC02378.JPG/1024px-Wiener_Riesenrad_DSC023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643050"/>
            <a:ext cx="4337043" cy="36085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99FF33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3236784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Hlavní město?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Linec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b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, Innsbruck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,Vídeň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Měna?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,euro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b,šilink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 hřivna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Počet obyvatel?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a,10,5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b,8,3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c,12,7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Nejvyšší hora?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 Matterhorn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b,Grossglockner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Mont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Blanc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Kde se tato hora nachází?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 Pyreneje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b, Alpy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 Apenin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2071678"/>
            <a:ext cx="550663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6.Úřední jazyk?</a:t>
            </a:r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 rakouština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b, němčina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c, chorvatština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7.Jaké pohoří pokrývá většinu území Rakouska?</a:t>
            </a:r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a,Apeniny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b, Andy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c, Alpy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6050" y="500042"/>
            <a:ext cx="3092193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OPAKOVACÍ TEST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3236784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Hlavní město?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Linec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b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, Innsbruck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c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  <a:cs typeface="Arial" charset="0"/>
              </a:rPr>
              <a:t>,Vídeň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Měna?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a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  <a:cs typeface="Arial" charset="0"/>
              </a:rPr>
              <a:t>,euro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b,šilink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 hřivna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Počet obyvatel?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a,10,5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  <a:cs typeface="Arial" charset="0"/>
              </a:rPr>
              <a:t>b,8,3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c,12,7 milionů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Nejvyšší hora?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 Matterhorn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  <a:cs typeface="Arial" charset="0"/>
              </a:rPr>
              <a:t>b,Grossglockner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Mont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sz="18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Blanc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Kde se tato hora nachází?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a, Pyreneje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  <a:cs typeface="Arial" charset="0"/>
              </a:rPr>
              <a:t>b, Alpy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charset="0"/>
                <a:cs typeface="Arial" charset="0"/>
              </a:rPr>
              <a:t>c, Apenin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116" y="2071678"/>
            <a:ext cx="550663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6.Úřední jazyk?</a:t>
            </a:r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 rakouština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b, němčina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c, chorvatština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7.Jaké pohoří pokrývá většinu území Rakouska?</a:t>
            </a:r>
            <a:endParaRPr lang="cs-CZ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a, Apeniny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b, Andy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c, Alpy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6050" y="500042"/>
            <a:ext cx="4235711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OPAKOVACÍ TEST -řešení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28670"/>
            <a:ext cx="9144000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000000"/>
                </a:solidFill>
                <a:hlinkClick r:id="rId2"/>
              </a:rPr>
              <a:t>http://www.puzzle-prodej.</a:t>
            </a:r>
            <a:r>
              <a:rPr lang="cs-CZ" sz="1400" dirty="0" err="1" smtClean="0">
                <a:solidFill>
                  <a:srgbClr val="000000"/>
                </a:solidFill>
                <a:hlinkClick r:id="rId2"/>
              </a:rPr>
              <a:t>cz</a:t>
            </a:r>
            <a:r>
              <a:rPr lang="cs-CZ" sz="1400" dirty="0" smtClean="0">
                <a:solidFill>
                  <a:srgbClr val="000000"/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2"/>
              </a:rPr>
              <a:t>gallery</a:t>
            </a:r>
            <a:r>
              <a:rPr lang="cs-CZ" sz="1400" dirty="0" smtClean="0">
                <a:solidFill>
                  <a:srgbClr val="000000"/>
                </a:solidFill>
                <a:hlinkClick r:id="rId2"/>
              </a:rPr>
              <a:t>/c200122.jpg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3"/>
              </a:rPr>
              <a:t>http://cs.wikipedia.org/wiki/Pr%C3%A1tr#mediaviewer/File:Wiener_Riesenrad_DSC02378.JPG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4"/>
              </a:rPr>
              <a:t>http://cs.wikipedia.org/wiki/Chlorid_sodn%C3%BD#mediaviewer/File:2007.10.09_Merkers_sodium_chloride_crystals.jpg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5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bellamacchina.net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portal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wp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content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5"/>
              </a:rPr>
              <a:t>uploads</a:t>
            </a:r>
            <a:r>
              <a:rPr lang="cs-CZ" sz="1400" dirty="0" smtClean="0">
                <a:solidFill>
                  <a:srgbClr val="000000"/>
                </a:solidFill>
                <a:hlinkClick r:id="rId5"/>
              </a:rPr>
              <a:t>/2011/12/OMV_Station_01.jpg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</a:rPr>
              <a:t>alkoholpohotovost.cz</a:t>
            </a:r>
            <a:r>
              <a:rPr lang="cs-CZ" sz="1400" dirty="0" smtClean="0">
                <a:solidFill>
                  <a:srgbClr val="000000"/>
                </a:solidFill>
              </a:rPr>
              <a:t>/72-75-</a:t>
            </a:r>
            <a:r>
              <a:rPr lang="cs-CZ" sz="1400" dirty="0" err="1" smtClean="0">
                <a:solidFill>
                  <a:srgbClr val="000000"/>
                </a:solidFill>
              </a:rPr>
              <a:t>thickbox</a:t>
            </a:r>
            <a:r>
              <a:rPr lang="cs-CZ" sz="1400" dirty="0" smtClean="0">
                <a:solidFill>
                  <a:srgbClr val="000000"/>
                </a:solidFill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</a:rPr>
              <a:t>red</a:t>
            </a:r>
            <a:r>
              <a:rPr lang="cs-CZ" sz="1400" dirty="0" smtClean="0">
                <a:solidFill>
                  <a:srgbClr val="000000"/>
                </a:solidFill>
              </a:rPr>
              <a:t>-bull-025l.jpg</a:t>
            </a:r>
          </a:p>
          <a:p>
            <a:r>
              <a:rPr lang="cs-CZ" sz="1400" dirty="0" smtClean="0">
                <a:solidFill>
                  <a:srgbClr val="000000"/>
                </a:solidFill>
              </a:rPr>
              <a:t>http://img.vykupto.cz/cw/7344/vykupto_hotel_sunny_hlavni2.jpg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6"/>
              </a:rPr>
              <a:t>www.nemovitosti-</a:t>
            </a:r>
            <a:r>
              <a:rPr lang="cs-CZ" sz="1400" dirty="0" err="1" smtClean="0">
                <a:solidFill>
                  <a:srgbClr val="000000"/>
                </a:solidFill>
                <a:hlinkClick r:id="rId6"/>
              </a:rPr>
              <a:t>rakousko.estranky.cz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7"/>
              </a:rPr>
              <a:t>http://images.summitpost.org/original/258999.jpg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8"/>
              </a:rPr>
              <a:t>http://nd03.jxs.cz/675/936/32b106bb7a_67408104_o2.j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9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9"/>
              </a:rPr>
              <a:t>bavariatour.cz</a:t>
            </a:r>
            <a:r>
              <a:rPr lang="cs-CZ" sz="1400" dirty="0" smtClean="0">
                <a:solidFill>
                  <a:srgbClr val="000000"/>
                </a:solidFill>
                <a:hlinkClick r:id="rId9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9"/>
              </a:rPr>
              <a:t>userdata</a:t>
            </a:r>
            <a:r>
              <a:rPr lang="cs-CZ" sz="1400" dirty="0" smtClean="0">
                <a:solidFill>
                  <a:srgbClr val="000000"/>
                </a:solidFill>
                <a:hlinkClick r:id="rId9"/>
              </a:rPr>
              <a:t>/image/</a:t>
            </a:r>
            <a:r>
              <a:rPr lang="cs-CZ" sz="1400" dirty="0" err="1" smtClean="0">
                <a:solidFill>
                  <a:srgbClr val="000000"/>
                </a:solidFill>
                <a:hlinkClick r:id="rId9"/>
              </a:rPr>
              <a:t>ledova</a:t>
            </a:r>
            <a:r>
              <a:rPr lang="cs-CZ" sz="1400" dirty="0" smtClean="0">
                <a:solidFill>
                  <a:srgbClr val="000000"/>
                </a:solidFill>
                <a:hlinkClick r:id="rId9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hlinkClick r:id="rId9"/>
              </a:rPr>
              <a:t>jeskyne</a:t>
            </a:r>
            <a:r>
              <a:rPr lang="cs-CZ" sz="1400" dirty="0" smtClean="0">
                <a:solidFill>
                  <a:srgbClr val="000000"/>
                </a:solidFill>
                <a:hlinkClick r:id="rId9"/>
              </a:rPr>
              <a:t>-</a:t>
            </a:r>
            <a:r>
              <a:rPr lang="cs-CZ" sz="1400" dirty="0" err="1" smtClean="0">
                <a:solidFill>
                  <a:srgbClr val="000000"/>
                </a:solidFill>
                <a:hlinkClick r:id="rId9"/>
              </a:rPr>
              <a:t>barevnejsi</a:t>
            </a:r>
            <a:r>
              <a:rPr lang="cs-CZ" sz="1400" dirty="0" smtClean="0">
                <a:solidFill>
                  <a:srgbClr val="000000"/>
                </a:solidFill>
                <a:hlinkClick r:id="rId9"/>
              </a:rPr>
              <a:t>-mala_250.jpg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smtClean="0">
                <a:solidFill>
                  <a:srgbClr val="000000"/>
                </a:solidFill>
              </a:rPr>
              <a:t>http</a:t>
            </a:r>
            <a:r>
              <a:rPr lang="cs-CZ" sz="1400" dirty="0" smtClean="0">
                <a:solidFill>
                  <a:srgbClr val="000000"/>
                </a:solidFill>
              </a:rPr>
              <a:t>://upload.wikimedia.org/wikipedia/commons/thumb/b/b8/Sachertorte_DSC03027.JPG/300px-Sachertorte_DSC03027.JPG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10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10"/>
              </a:rPr>
              <a:t>cenozrout.cz</a:t>
            </a:r>
            <a:r>
              <a:rPr lang="cs-CZ" sz="1400" dirty="0" smtClean="0">
                <a:solidFill>
                  <a:srgbClr val="000000"/>
                </a:solidFill>
                <a:hlinkClick r:id="rId10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10"/>
              </a:rPr>
              <a:t>images</a:t>
            </a:r>
            <a:r>
              <a:rPr lang="cs-CZ" sz="1400" dirty="0" smtClean="0">
                <a:solidFill>
                  <a:srgbClr val="000000"/>
                </a:solidFill>
                <a:hlinkClick r:id="rId10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10"/>
              </a:rPr>
              <a:t>offer</a:t>
            </a:r>
            <a:r>
              <a:rPr lang="cs-CZ" sz="1400" dirty="0" smtClean="0">
                <a:solidFill>
                  <a:srgbClr val="000000"/>
                </a:solidFill>
                <a:hlinkClick r:id="rId10"/>
              </a:rPr>
              <a:t>/874_3.jpg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http://www.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sperky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-klenoty-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stribro.cz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files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/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products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/_640x480/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Swarovski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_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privesek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_-_srdce_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Crystal</a:t>
            </a:r>
            <a:r>
              <a:rPr lang="cs-CZ" sz="1400" dirty="0" smtClean="0">
                <a:solidFill>
                  <a:srgbClr val="000000"/>
                </a:solidFill>
                <a:hlinkClick r:id="rId11"/>
              </a:rPr>
              <a:t>_AB_1_.</a:t>
            </a:r>
            <a:r>
              <a:rPr lang="cs-CZ" sz="1400" dirty="0" err="1" smtClean="0">
                <a:solidFill>
                  <a:srgbClr val="000000"/>
                </a:solidFill>
                <a:hlinkClick r:id="rId11"/>
              </a:rPr>
              <a:t>jpg</a:t>
            </a:r>
            <a:endParaRPr lang="cs-CZ" sz="1400" dirty="0" smtClean="0">
              <a:solidFill>
                <a:srgbClr val="000000"/>
              </a:solidFill>
            </a:endParaRPr>
          </a:p>
          <a:p>
            <a:r>
              <a:rPr lang="cs-CZ" sz="1400" dirty="0" smtClean="0">
                <a:solidFill>
                  <a:srgbClr val="000000"/>
                </a:solidFill>
              </a:rPr>
              <a:t>¨</a:t>
            </a:r>
            <a:r>
              <a:rPr lang="cs-CZ" sz="1400" dirty="0" err="1" smtClean="0">
                <a:solidFill>
                  <a:srgbClr val="000000"/>
                </a:solidFill>
              </a:rPr>
              <a:t>privesek.eu</a:t>
            </a:r>
            <a:r>
              <a:rPr lang="cs-CZ" sz="1400" dirty="0" smtClean="0">
                <a:solidFill>
                  <a:srgbClr val="000000"/>
                </a:solidFill>
              </a:rPr>
              <a:t> </a:t>
            </a:r>
          </a:p>
          <a:p>
            <a:r>
              <a:rPr lang="cs-CZ" sz="1400" dirty="0" smtClean="0">
                <a:solidFill>
                  <a:srgbClr val="000000"/>
                </a:solidFill>
                <a:hlinkClick r:id="rId12"/>
              </a:rPr>
              <a:t>http://upload.wikimedia.org/wikipedia/commons/d/da/Rotax_914.jpg</a:t>
            </a:r>
            <a:endParaRPr lang="cs-CZ" sz="1400" dirty="0" smtClean="0">
              <a:solidFill>
                <a:srgbClr val="000000"/>
              </a:solidFill>
            </a:endParaRPr>
          </a:p>
          <a:p>
            <a:endParaRPr lang="cs-CZ" sz="2400" dirty="0" smtClean="0"/>
          </a:p>
          <a:p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428604"/>
            <a:ext cx="2655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Použité odkazy: obrázky: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rgbClr val="92D050"/>
      </a:dk1>
      <a:lt1>
        <a:srgbClr val="92D050"/>
      </a:lt1>
      <a:dk2>
        <a:srgbClr val="92D050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474</TotalTime>
  <Words>733</Words>
  <Application>Microsoft Office PowerPoint</Application>
  <PresentationFormat>Předvádění na obrazovce (4:3)</PresentationFormat>
  <Paragraphs>216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54</cp:revision>
  <dcterms:created xsi:type="dcterms:W3CDTF">2013-02-17T13:25:48Z</dcterms:created>
  <dcterms:modified xsi:type="dcterms:W3CDTF">2014-09-23T12:12:21Z</dcterms:modified>
</cp:coreProperties>
</file>