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57" r:id="rId4"/>
    <p:sldId id="258" r:id="rId5"/>
    <p:sldId id="259" r:id="rId6"/>
    <p:sldId id="262" r:id="rId7"/>
    <p:sldId id="263" r:id="rId8"/>
    <p:sldId id="261" r:id="rId9"/>
    <p:sldId id="264" r:id="rId10"/>
    <p:sldId id="265" r:id="rId11"/>
    <p:sldId id="267" r:id="rId12"/>
    <p:sldId id="268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CC6E34"/>
    <a:srgbClr val="D9842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90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E68001C-08AF-4DB3-84C4-DF4BA6EFF076}" type="datetimeFigureOut">
              <a:rPr lang="cs-CZ" smtClean="0"/>
              <a:pPr/>
              <a:t>24.9.2014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F241577-1294-4146-A0A6-5DDD5FD5BB44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Starom%C4%9Bstsk%C3%A9_n%C3%A1m%C4%9Bst%C3%AD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99231689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VY_12_INOVACE_284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Staré Město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Historický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i novodobý nástin památek Starého Města, doprovázený obrázky a texty k podpoře čtenářské gramotnosti.</a:t>
                      </a:r>
                      <a:endParaRPr lang="cs-CZ" sz="1400" b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  <a:endParaRPr lang="cs-CZ" sz="1400" b="1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14.8.2013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ověření: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643042" y="2643182"/>
            <a:ext cx="5963620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perspectiveRelaxedModerately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STARÉ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MĚSTO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17410" name="Picture 2" descr="http://wannabemagazine.com/wp-content/gallery/prag/galerija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42852"/>
            <a:ext cx="3667105" cy="239834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290" name="Picture 2" descr="https://upload.wikimedia.org/wikipedia/commons/thumb/b/b8/Old_Town_Square_-_panorama_3.jpg/1024px-Old_Town_Square_-_panorama_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0" y="4000504"/>
            <a:ext cx="8253402" cy="2458289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  <p:pic>
        <p:nvPicPr>
          <p:cNvPr id="12292" name="Picture 4" descr="https://upload.wikimedia.org/wikipedia/commons/thumb/d/d8/Pomnik_jana_husa_wisnia6522.JPG/1024px-Pomnik_jana_husa_wisnia652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29190" y="214290"/>
            <a:ext cx="3796769" cy="245084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357166"/>
            <a:ext cx="707236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		-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osidlováno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 11.stol.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		- původně tržiště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centrem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14546" y="1285860"/>
            <a:ext cx="6929454" cy="830997"/>
          </a:xfrm>
          <a:prstGeom prst="rect">
            <a:avLst/>
          </a:prstGeom>
          <a:noFill/>
          <a:scene3d>
            <a:camera prst="perspectiveAbove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Staroměstské</a:t>
            </a:r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náměstí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71802" y="2143116"/>
            <a:ext cx="592935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2">
              <a:buFont typeface="Arial" pitchFamily="34" charset="0"/>
              <a:buChar char="•"/>
            </a:pPr>
            <a:r>
              <a:rPr lang="cs-CZ" sz="3200" dirty="0" smtClean="0"/>
              <a:t>  je místem, kde probíhalo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a probíhá mnoho událostí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- demonstrace, obchodování,        		královské průvody</a:t>
            </a:r>
            <a:endParaRPr lang="cs-CZ" sz="3200" dirty="0"/>
          </a:p>
        </p:txBody>
      </p:sp>
      <p:pic>
        <p:nvPicPr>
          <p:cNvPr id="4100" name="Picture 4" descr="http://www.digital-guide.cz/media/thumbs/digital_guide/pamatky_by_divine/Stare_Mesto/Staromestske_namesti/002_Staromestske_Namesti_jpg_340x267_q8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4286256"/>
            <a:ext cx="3929090" cy="257174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1266" name="Picture 2" descr="https://upload.wikimedia.org/wikipedia/commons/thumb/a/aa/Staromestske_namesti_rano_2182.JPG/1280px-Staromestske_namesti_rano_218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44" y="1928803"/>
            <a:ext cx="3143272" cy="23574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1754326"/>
          </a:xfrm>
          <a:prstGeom prst="rect">
            <a:avLst/>
          </a:prstGeom>
          <a:noFill/>
          <a:scene3d>
            <a:camera prst="perspectiveAbove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Staroměstské náměstí  pomník Jana Husa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43504" y="2357430"/>
            <a:ext cx="364333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upálen 1415</a:t>
            </a:r>
          </a:p>
          <a:p>
            <a:pPr algn="ctr"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před pomníkem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v dlažbě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pražský poledník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42" name="Picture 2" descr="https://upload.wikimedia.org/wikipedia/commons/thumb/d/d8/Pomnik_jana_husa_wisnia6522.JPG/1024px-Pomnik_jana_husa_wisnia652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2357430"/>
            <a:ext cx="4550381" cy="36607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14348" y="0"/>
            <a:ext cx="7328609" cy="923330"/>
          </a:xfrm>
          <a:prstGeom prst="rect">
            <a:avLst/>
          </a:prstGeom>
          <a:noFill/>
          <a:scene3d>
            <a:camera prst="perspectiveAbove"/>
            <a:lightRig rig="threePt" dir="t"/>
          </a:scene3d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Staroměstská radnice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57421" y="1357298"/>
            <a:ext cx="678657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radnice byla svědkem popravy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27 pánů </a:t>
            </a:r>
          </a:p>
          <a:p>
            <a:pPr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na dlažbě před radnicí mozaika</a:t>
            </a:r>
          </a:p>
          <a:p>
            <a:r>
              <a:rPr lang="cs-CZ" sz="3200" dirty="0" smtClean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    27 bílých křížů</a:t>
            </a:r>
          </a:p>
          <a:p>
            <a:pPr>
              <a:buFont typeface="Wingdings" pitchFamily="2" charset="2"/>
              <a:buChar char="Ø"/>
            </a:pPr>
            <a:r>
              <a:rPr lang="cs-CZ" sz="3200" dirty="0">
                <a:solidFill>
                  <a:srgbClr val="FF66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 památku </a:t>
            </a:r>
          </a:p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opravených pánů</a:t>
            </a:r>
          </a:p>
          <a:p>
            <a:endParaRPr lang="cs-CZ" sz="3200" dirty="0">
              <a:solidFill>
                <a:srgbClr val="FF66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http://upload.wikimedia.org/wikipedia/commons/thumb/4/40/Prag_Altstaedter_Ring_rathaus.jpg/220px-Prag_Altstaedter_Ring_ratha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71546"/>
            <a:ext cx="2357454" cy="300037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0" y="4286256"/>
            <a:ext cx="56435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(1621) – hlavy pro výstrahu vyvěšeny v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drátěných koších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 Staroměstském náměstí</a:t>
            </a:r>
          </a:p>
        </p:txBody>
      </p:sp>
      <p:pic>
        <p:nvPicPr>
          <p:cNvPr id="9218" name="Picture 2" descr="https://upload.wikimedia.org/wikipedia/commons/thumb/a/ac/Tribute_to_the_27_victims.jpg/1024px-Tribute_to_the_27_victim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3504" y="4000504"/>
            <a:ext cx="3786182" cy="2458801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0"/>
            <a:ext cx="8321765" cy="1846659"/>
          </a:xfrm>
          <a:prstGeom prst="rect">
            <a:avLst/>
          </a:prstGeom>
          <a:noFill/>
          <a:scene3d>
            <a:camera prst="perspectiveAbove"/>
            <a:lightRig rig="threePt" dir="t"/>
          </a:scene3d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Staroměstské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náměstí</a:t>
            </a:r>
            <a:endParaRPr lang="cs-CZ" sz="54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orloj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1785926"/>
            <a:ext cx="7925375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-  jedinečná památka postavena 1410</a:t>
            </a:r>
          </a:p>
          <a:p>
            <a:pPr algn="ctr"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r.1865 hrozilo, že bude díky poruše odstraněn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		- naštěstí opraven</a:t>
            </a:r>
          </a:p>
          <a:p>
            <a:pPr algn="ctr">
              <a:buFontTx/>
              <a:buChar char="-"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každou hodinu se na orloji objevují: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apoštolové, kostlivec zvoní na zvon,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Turek vrtí hlavou,lakomec potřásá měšcem,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marnivec vzhlíží v zrcadle a na konec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zakokrhá kohout.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t2.gstatic.com/images?q=tbn:ANd9GcSqh_tfAtJvtFsqxEHa79pAn7k_WJ4_JlvZTFwNvxl-cEGP_fUYdw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3433758"/>
            <a:ext cx="2643206" cy="320995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3076" name="Picture 4" descr="http://media.daz.ni.cz/photos/2011/08/17/7-7951-orloj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14290"/>
            <a:ext cx="3643338" cy="271464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170" name="Picture 2" descr="https://upload.wikimedia.org/wikipedia/commons/thumb/a/ae/Smrtka_a_turek_Prazsky_orloj.jpg/640px-Smrtka_a_turek_Prazsky_orloj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142852"/>
            <a:ext cx="2214578" cy="330802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7172" name="Picture 4" descr="https://upload.wikimedia.org/wikipedia/commons/thumb/3/37/Astronomical_Clock%2C_Old_Town_Square.jpg/1024px-Astronomical_Clock%2C_Old_Town_Squar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00562" y="3732611"/>
            <a:ext cx="3601998" cy="2701499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u="sng" dirty="0" smtClean="0">
                <a:latin typeface="Times New Roman" pitchFamily="18" charset="0"/>
                <a:cs typeface="Times New Roman" pitchFamily="18" charset="0"/>
              </a:rPr>
              <a:t>Pověst : Mistr Hanuš a orloj</a:t>
            </a:r>
          </a:p>
          <a:p>
            <a:pPr algn="just"/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Mistr Hanuš vytvořil neobvyklý krásný a složitý hodinový stroj. Obdivovali jej všichni lidi zblízka </a:t>
            </a:r>
          </a:p>
          <a:p>
            <a:pPr algn="just"/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i zdaleka. Mistr Hanuš však vymýšlel dále a chtěl vytvořit dílo ještě unikátnější. Staroměšští konšelé se zalekli, že by mohli mít někde lepší orloj. Usnesli se proto, že to nedovolí a najali muže, který mistra oslepil rozžhaveným železem. Starý muž byl dlouho na lóži, domyslel si však, kdo za tím stojí. Jednoho dne se nechal svým pomocníkem dovést k orloji. Dlouho mu naslouchal, pak sáhl dovnitř stroje, kde to zaskřípalo. Kostlivec zatáhl za zvonek a orloj se zastavil. V tu chvíli byl mrtev i mistr Hanuš.</a:t>
            </a:r>
            <a:endParaRPr lang="cs-CZ" sz="3200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57356" y="0"/>
            <a:ext cx="5072098" cy="923330"/>
          </a:xfrm>
          <a:prstGeom prst="rect">
            <a:avLst/>
          </a:prstGeom>
          <a:noFill/>
          <a:scene3d>
            <a:camera prst="perspectiveAbove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Týnský chrám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2844" y="1500174"/>
            <a:ext cx="4961423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-  postaven  ve 14.stol.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-  pohřben  dánský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hvězdář Tycho de Brahe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-  má dvě věže, kterým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se říká Eva a Adam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(Eva – menší, levá,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Adam – mohutnější, pravá)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https://upload.wikimedia.org/wikipedia/commons/thumb/f/f5/T%C3%BDnsk%C3%BD_chr%C3%A1m_2.JPG/640px-T%C3%BDnsk%C3%BD_chr%C3%A1m_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81668" y="1142984"/>
            <a:ext cx="3698361" cy="492922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28662" y="0"/>
            <a:ext cx="7374648" cy="1015663"/>
          </a:xfrm>
          <a:prstGeom prst="rect">
            <a:avLst/>
          </a:prstGeom>
          <a:noFill/>
          <a:scene3d>
            <a:camera prst="perspectiveAbove"/>
            <a:lightRig rig="threePt" dir="t"/>
          </a:scene3d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Palác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Goltz Kinských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14810" y="928670"/>
            <a:ext cx="5072097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Palác je nápadně vysunutý do náměstí, jeho majitel 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</a:rPr>
              <a:t>Goltz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totiž chtěl, aby palác každého upoutal. Proto podplatil 3 konšely a ti mu potvrdili výjimku. Ty pak stihl trest.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7966" y="3857628"/>
            <a:ext cx="8926034" cy="1015663"/>
          </a:xfrm>
          <a:prstGeom prst="rect">
            <a:avLst/>
          </a:prstGeom>
          <a:noFill/>
          <a:scene3d>
            <a:camera prst="perspectiveAbove"/>
            <a:lightRig rig="threePt" dir="t"/>
          </a:scene3d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Dům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u kamenného zvonu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21508" name="Picture 4" descr="http://www.portalymest.cz/obrazky/dum-u-kamenneho-zvonu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4786322"/>
            <a:ext cx="3714740" cy="178592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7" name="TextovéPole 6"/>
          <p:cNvSpPr txBox="1"/>
          <p:nvPr/>
        </p:nvSpPr>
        <p:spPr>
          <a:xfrm>
            <a:off x="428596" y="5143512"/>
            <a:ext cx="47564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Při příjezdu Karla IV. 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z Paříže zde v tomto domě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bydlel.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https://upload.wikimedia.org/wikipedia/commons/thumb/6/69/Prague_Palace_Kinsky_PC.jpg/1024px-Prague_Palace_Kinsky_P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1000108"/>
            <a:ext cx="3857620" cy="289321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1472" y="1928802"/>
            <a:ext cx="7572428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i="1" u="sng" dirty="0" smtClean="0">
                <a:latin typeface="Times New Roman" pitchFamily="18" charset="0"/>
                <a:cs typeface="Times New Roman" pitchFamily="18" charset="0"/>
              </a:rPr>
              <a:t>Pověst : Mistr Hanuš a orloj</a:t>
            </a:r>
          </a:p>
          <a:p>
            <a:pPr algn="just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Mistr Hanuš vytvořil neobvyklý krásný a složitý hodinový</a:t>
            </a:r>
            <a:r>
              <a:rPr lang="cs-CZ" sz="24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_____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. Obdivovali jej všichni lidi zblízka i zdaleka. Mistr </a:t>
            </a:r>
            <a:r>
              <a:rPr lang="cs-CZ" sz="24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_____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však vymýšlel dále a chtěl vytvořit dílo ještě unikátnější. 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Staroměšští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_______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se zalekli, že by mohli mít někde lepší orloj. Usnesli se proto, že to nedovolí a najali muže, který mistra oslepil rozžhaveným</a:t>
            </a:r>
            <a:r>
              <a:rPr lang="cs-CZ" sz="24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________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. Starý muž byl dlouho na lóži, domyslel si však, kdo za tím stojí. Jednoho dne se nechal svým pomocníkem dovést k orloji. Dlouho mu naslouchal, pak sáhl dovnitř stroje, kde to zaskřípalo. </a:t>
            </a:r>
            <a:r>
              <a:rPr lang="cs-CZ" sz="24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_______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zatáhl za zvonek a orloj se zastavil. V tu chvíli byl mrtev i mistr Hanuš.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428604"/>
            <a:ext cx="547720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Jak jsem si učivo zapamatoval: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Doplň správná slova do pověsti</a:t>
            </a:r>
            <a:endParaRPr lang="cs-CZ" sz="2800" b="1" dirty="0" smtClean="0"/>
          </a:p>
          <a:p>
            <a:endParaRPr lang="cs-CZ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14356"/>
            <a:ext cx="1626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57224" y="1305342"/>
            <a:ext cx="750099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i="1" u="sng" dirty="0" smtClean="0">
                <a:latin typeface="Times New Roman" pitchFamily="18" charset="0"/>
                <a:cs typeface="Times New Roman" pitchFamily="18" charset="0"/>
              </a:rPr>
              <a:t>Pověst : Mistr Hanuš a orloj</a:t>
            </a:r>
          </a:p>
          <a:p>
            <a:pPr algn="just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Mistr Hanuš vytvořil neobvyklý krásný a složitý hodinový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stroj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. Obdivovali jej všichni lidi zblízka </a:t>
            </a:r>
          </a:p>
          <a:p>
            <a:pPr algn="just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i zdaleka. Mistr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Hanuš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však vymýšlel dále a chtěl vytvořit dílo ještě unikátnější. </a:t>
            </a:r>
            <a:r>
              <a:rPr lang="cs-CZ" sz="2400" i="1" dirty="0" err="1" smtClean="0">
                <a:latin typeface="Times New Roman" pitchFamily="18" charset="0"/>
                <a:cs typeface="Times New Roman" pitchFamily="18" charset="0"/>
              </a:rPr>
              <a:t>Staroměšští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konšelé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se zalekli, že by mohli mít někde lepší orloj. Usnesli se proto, že to nedovolí a najali muže, který mistra oslepil rozžhaveným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železem.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Starý muž byl dlouho na lóži, domyslel si však, kdo za tím stojí. Jednoho dne se nechal svým pomocníkem dovést k orloji. Dlouho mu naslouchal, pak sáhl dovnitř stroje, kde to zaskřípalo.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Kostlivec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 zatáhl za zvonek a orloj se zastavil. V tu chvíli byl mrtev i mistr Hanuš.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43042" y="1214422"/>
            <a:ext cx="735811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https://cs.wikipedia.org/wiki/Starom%C4%9Bstsk%C3%BD_orloj#mediaviewer/File:Astronomical_Clock,_Old_Town_Square.jpg</a:t>
            </a:r>
          </a:p>
          <a:p>
            <a:r>
              <a:rPr lang="cs-CZ" sz="1200" dirty="0" smtClean="0">
                <a:hlinkClick r:id="rId2"/>
              </a:rPr>
              <a:t>https://cs.wikipedia.org/wiki/Starom%C4%9Bstsk%C3%A9_n%C3%A1m%C4%9Bst%C3%AD#mediaviewer/File:Old_Town_Square_-_panorama_3.jpg</a:t>
            </a:r>
            <a:endParaRPr lang="cs-CZ" sz="1200" dirty="0" smtClean="0"/>
          </a:p>
          <a:p>
            <a:r>
              <a:rPr lang="cs-CZ" sz="1200" dirty="0" smtClean="0">
                <a:hlinkClick r:id="rId2"/>
              </a:rPr>
              <a:t>https://cs.wikipedia.org/wiki/Starom%C4%9Bstsk%C3%A9_n%C3%A1m%C4%9Bst%C3%AD#mediaviewer/File:Pomnik_jana_husa_wisnia6522.JPG</a:t>
            </a:r>
            <a:endParaRPr lang="cs-CZ" sz="1200" dirty="0" smtClean="0"/>
          </a:p>
          <a:p>
            <a:r>
              <a:rPr lang="cs-CZ" sz="1200" dirty="0" smtClean="0"/>
              <a:t>https://cs.wikipedia.org/wiki/Starom%C4%9Bstsk%C3%BD_orloj#mediaviewer/File:Smrtka_a_turek_Prazsky_orloj.jpg</a:t>
            </a:r>
          </a:p>
          <a:p>
            <a:r>
              <a:rPr lang="cs-CZ" sz="1200" dirty="0" smtClean="0"/>
              <a:t>https://cs.wikipedia.org/wiki/Starom%C4%9Bstsk%C3%A1_exekuce#mediaviewer/File:Tribute_to_the_27_victims.jpg</a:t>
            </a:r>
          </a:p>
          <a:p>
            <a:r>
              <a:rPr lang="cs-CZ" sz="1200" dirty="0" smtClean="0"/>
              <a:t>https://cs.wikipedia.org/wiki/Pal%C3%A1c_Kinsk%C3%BDch#mediaviewer/File:Prague_Palace_Kinsky_PC.jpg</a:t>
            </a:r>
          </a:p>
          <a:p>
            <a:r>
              <a:rPr lang="cs-CZ" sz="1200" dirty="0" smtClean="0"/>
              <a:t>http://cs.wikipedia.org/wiki/Starom%C4%9Bstsk%C3%A1_radnice</a:t>
            </a:r>
          </a:p>
          <a:p>
            <a:r>
              <a:rPr lang="cs-CZ" sz="1200" dirty="0" smtClean="0"/>
              <a:t>http://kvety.kafe.cz/zahady/2011/8/21/clanky/kdyz-se-orloj-zastavi-dojde-ke-katastrofe-ceka-nas-nestesti/</a:t>
            </a:r>
          </a:p>
          <a:p>
            <a:r>
              <a:rPr lang="cs-CZ" sz="1200" dirty="0" smtClean="0">
                <a:hlinkClick r:id="rId2"/>
              </a:rPr>
              <a:t>https://cs.wikipedia.org/wiki/Starom%C4%9Bstsk%C3%A9_n%C3%A1m%C4%9Bst%C3%AD#mediaviewer/File:Staromestske_namesti_rano_2182.JPG</a:t>
            </a:r>
            <a:endParaRPr lang="cs-CZ" sz="1200" dirty="0" smtClean="0"/>
          </a:p>
          <a:p>
            <a:r>
              <a:rPr lang="cs-CZ" sz="1200" dirty="0" smtClean="0"/>
              <a:t>https://cs.wikipedia.org/wiki/Kostel_Matky_Bo%C5%BE%C3%AD_p%C5%99ed_T%C3%BDnem#mediaviewer/File:T%C3%BDnsk%C3%BD_chr%C3%A1m_2.JPG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285728"/>
            <a:ext cx="1751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odkazy: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310</TotalTime>
  <Words>710</Words>
  <Application>Microsoft Office PowerPoint</Application>
  <PresentationFormat>Předvádění na obrazovce (4:3)</PresentationFormat>
  <Paragraphs>100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33</cp:revision>
  <dcterms:created xsi:type="dcterms:W3CDTF">2012-11-25T14:43:59Z</dcterms:created>
  <dcterms:modified xsi:type="dcterms:W3CDTF">2014-09-24T12:39:44Z</dcterms:modified>
</cp:coreProperties>
</file>