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6109E-FDE7-48DD-BD74-2CC8BF4F6493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A6F3-5EDF-42FA-A598-130F0664D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3B930-6E78-4E3E-8352-7C5AA7AB8FFA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23C75-EF43-4FD5-A303-8B356411A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09253-05BB-424A-A826-E754EBD63976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B80C6-3C45-47FF-B7F5-72EC0D1FA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06223-B3FE-4B8B-80C7-C015E9AABB42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372D0-6312-492B-8236-09F9E40BA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0B7D2-0E85-4D0F-857F-91E82CD1FF0E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499EA-94F2-4E55-B001-C7D20C3A3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B654B-D1FA-4594-8113-CB5513149AC9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9CD61-7928-454B-9355-2E1665BF0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57A3D-B1D2-4E97-99BD-ECBC585E9E1D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03891-62B5-480A-A554-DBCCEDA45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B9618-CDE8-4BAD-BD24-1F40BC45C087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5242C-D8E7-4724-9490-605DFE030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833B0-28F2-43C8-AC26-CC79B64668E5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754D7-F982-4529-B2AE-F5B284DF4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FD385-68C6-4B20-877B-49A817B13CE3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F0206-2530-411F-92E4-16EE86AAB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9348D-1CBC-4DD3-9A5C-2963AF51600E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CE00C-15FE-4999-824A-525797C68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7B9D867-DAE3-4134-A782-CECCD4A1C0E4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5D7FF436-0025-419B-9525-34CB02C95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4600" dirty="0" smtClean="0"/>
              <a:t>DRAVCI A SOVY</a:t>
            </a:r>
            <a:br>
              <a:rPr lang="cs-CZ" sz="4600" dirty="0" smtClean="0"/>
            </a:br>
            <a:r>
              <a:rPr lang="cs-CZ" sz="2000" dirty="0" smtClean="0"/>
              <a:t>Mgr. Iveta </a:t>
            </a:r>
            <a:r>
              <a:rPr lang="cs-CZ" sz="2000" dirty="0" err="1" smtClean="0"/>
              <a:t>Vališková</a:t>
            </a:r>
            <a:endParaRPr lang="cs-CZ" sz="2000" dirty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smtClean="0"/>
              <a:t>III/2 Inovace a zkvalitnění výuky prostřednictvím ICT </a:t>
            </a:r>
          </a:p>
          <a:p>
            <a:r>
              <a:rPr lang="cs-CZ" sz="4400" smtClean="0"/>
              <a:t>číslo projektu : CZ.1.07/1.4.00/21.3770 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4941888"/>
            <a:ext cx="70104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rel Východní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600" b="1" smtClean="0">
                <a:solidFill>
                  <a:srgbClr val="00B0F0"/>
                </a:solidFill>
              </a:rPr>
              <a:t>Dravci a sovy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495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 b="1">
                <a:latin typeface="Calibri" pitchFamily="34" charset="0"/>
              </a:rPr>
              <a:t>Dravci a sovy</a:t>
            </a:r>
          </a:p>
          <a:p>
            <a:pPr lvl="1" eaLnBrk="1" hangingPunct="1"/>
            <a:endParaRPr lang="cs-CZ" sz="24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 patří do živočišné říše a třídy „</a:t>
            </a:r>
            <a:r>
              <a:rPr lang="cs-CZ" sz="3200" b="1">
                <a:latin typeface="Calibri" pitchFamily="34" charset="0"/>
              </a:rPr>
              <a:t>Ptáci</a:t>
            </a:r>
            <a:r>
              <a:rPr lang="cs-CZ" sz="3200">
                <a:latin typeface="Calibri" pitchFamily="34" charset="0"/>
              </a:rPr>
              <a:t>“</a:t>
            </a:r>
          </a:p>
          <a:p>
            <a:pPr lvl="1" eaLnBrk="1" hangingPunct="1"/>
            <a:endParaRPr lang="cs-CZ" sz="32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 jsou to </a:t>
            </a:r>
            <a:r>
              <a:rPr lang="cs-CZ" sz="3200" b="1">
                <a:latin typeface="Calibri" pitchFamily="34" charset="0"/>
              </a:rPr>
              <a:t>predátoři</a:t>
            </a:r>
            <a:r>
              <a:rPr lang="cs-CZ" sz="3200">
                <a:latin typeface="Calibri" pitchFamily="34" charset="0"/>
              </a:rPr>
              <a:t> (lovci) – masožravci</a:t>
            </a:r>
          </a:p>
          <a:p>
            <a:pPr lvl="1" eaLnBrk="1" hangingPunct="1"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 jsou k lovu perfektně přizpůsobeni</a:t>
            </a:r>
          </a:p>
          <a:p>
            <a:pPr lvl="1" eaLnBrk="1" hangingPunct="1"/>
            <a:endParaRPr lang="cs-CZ" sz="32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 jsou na vrcholu potravních pyramid</a:t>
            </a:r>
          </a:p>
          <a:p>
            <a:pPr lvl="1" eaLnBrk="1" hangingPunct="1"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rel zobá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1341438"/>
            <a:ext cx="457200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606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400">
                <a:latin typeface="Calibri" pitchFamily="34" charset="0"/>
              </a:rPr>
              <a:t>Dravci</a:t>
            </a:r>
          </a:p>
          <a:p>
            <a:pPr algn="ctr" eaLnBrk="1" hangingPunct="1"/>
            <a:endParaRPr lang="cs-CZ" sz="8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mají </a:t>
            </a:r>
            <a:r>
              <a:rPr lang="cs-CZ" sz="2800" b="1">
                <a:latin typeface="Calibri" pitchFamily="34" charset="0"/>
              </a:rPr>
              <a:t>silný zahnutý zobák </a:t>
            </a:r>
            <a:r>
              <a:rPr lang="cs-CZ" sz="2800">
                <a:latin typeface="Calibri" pitchFamily="34" charset="0"/>
              </a:rPr>
              <a:t>se silnější horní čelistí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mají</a:t>
            </a:r>
            <a:r>
              <a:rPr lang="cs-CZ" sz="2800" b="1">
                <a:latin typeface="Calibri" pitchFamily="34" charset="0"/>
              </a:rPr>
              <a:t> běháky – </a:t>
            </a:r>
            <a:r>
              <a:rPr lang="cs-CZ" sz="2800">
                <a:latin typeface="Calibri" pitchFamily="34" charset="0"/>
              </a:rPr>
              <a:t>nohy, často opeřené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 b="1">
                <a:latin typeface="Calibri" pitchFamily="34" charset="0"/>
              </a:rPr>
              <a:t> </a:t>
            </a:r>
            <a:r>
              <a:rPr lang="cs-CZ" sz="2800">
                <a:latin typeface="Calibri" pitchFamily="34" charset="0"/>
              </a:rPr>
              <a:t>na běhácích mají silné prsty se zahnutými drápy – </a:t>
            </a:r>
            <a:r>
              <a:rPr lang="cs-CZ" sz="2800" b="1">
                <a:latin typeface="Calibri" pitchFamily="34" charset="0"/>
              </a:rPr>
              <a:t>spáry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 b="1">
                <a:latin typeface="Calibri" pitchFamily="34" charset="0"/>
              </a:rPr>
              <a:t> </a:t>
            </a:r>
            <a:r>
              <a:rPr lang="cs-CZ" sz="2800">
                <a:latin typeface="Calibri" pitchFamily="34" charset="0"/>
              </a:rPr>
              <a:t>ocasu se říká </a:t>
            </a:r>
            <a:r>
              <a:rPr lang="cs-CZ" sz="2800" b="1">
                <a:latin typeface="Calibri" pitchFamily="34" charset="0"/>
              </a:rPr>
              <a:t>rýdovák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jsou to vynikající </a:t>
            </a:r>
            <a:r>
              <a:rPr lang="cs-CZ" sz="2800" b="1">
                <a:latin typeface="Calibri" pitchFamily="34" charset="0"/>
              </a:rPr>
              <a:t>letci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mají mimořádně </a:t>
            </a:r>
            <a:r>
              <a:rPr lang="cs-CZ" sz="2800" b="1">
                <a:latin typeface="Calibri" pitchFamily="34" charset="0"/>
              </a:rPr>
              <a:t>dobrý zrak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je u nich patrný </a:t>
            </a:r>
            <a:r>
              <a:rPr lang="cs-CZ" sz="2800" b="1">
                <a:latin typeface="Calibri" pitchFamily="34" charset="0"/>
              </a:rPr>
              <a:t>pohlavní dimorfismus </a:t>
            </a:r>
            <a:r>
              <a:rPr lang="cs-CZ" sz="2800">
                <a:latin typeface="Calibri" pitchFamily="34" charset="0"/>
              </a:rPr>
              <a:t>– to znamená, že    </a:t>
            </a:r>
          </a:p>
          <a:p>
            <a:pPr lvl="1" eaLnBrk="1" hangingPunct="1"/>
            <a:r>
              <a:rPr lang="cs-CZ" sz="2800">
                <a:latin typeface="Calibri" pitchFamily="34" charset="0"/>
              </a:rPr>
              <a:t>  sameček a samička se liší, v tomto případě velikostí, </a:t>
            </a:r>
          </a:p>
          <a:p>
            <a:pPr lvl="1" eaLnBrk="1" hangingPunct="1"/>
            <a:r>
              <a:rPr lang="cs-CZ" sz="2800">
                <a:latin typeface="Calibri" pitchFamily="34" charset="0"/>
              </a:rPr>
              <a:t>  samice je až o třetinu větší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 nestrávené zbytky potravy vyvrhují v podobě jakýchsi chuchvalců - </a:t>
            </a:r>
            <a:r>
              <a:rPr lang="cs-CZ" sz="2800" b="1">
                <a:latin typeface="Calibri" pitchFamily="34" charset="0"/>
              </a:rPr>
              <a:t>vývržků</a:t>
            </a:r>
          </a:p>
          <a:p>
            <a:pPr lvl="1" eaLnBrk="1" hangingPunct="1"/>
            <a:endParaRPr lang="cs-CZ" sz="28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2"/>
          <p:cNvSpPr txBox="1">
            <a:spLocks noChangeArrowheads="1"/>
          </p:cNvSpPr>
          <p:nvPr/>
        </p:nvSpPr>
        <p:spPr bwMode="auto">
          <a:xfrm>
            <a:off x="0" y="0"/>
            <a:ext cx="9144000" cy="557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000" b="1">
                <a:latin typeface="Calibri" pitchFamily="34" charset="0"/>
              </a:rPr>
              <a:t>Dravce dělíme na dvě základní skupiny:</a:t>
            </a:r>
          </a:p>
          <a:p>
            <a:pPr algn="ctr" eaLnBrk="1" hangingPunct="1"/>
            <a:endParaRPr lang="cs-CZ" sz="800">
              <a:latin typeface="Calibri" pitchFamily="34" charset="0"/>
            </a:endParaRPr>
          </a:p>
          <a:p>
            <a:pPr marL="1200150" lvl="1" indent="-742950" eaLnBrk="1" hangingPunct="1">
              <a:buFont typeface="Calibri" pitchFamily="34" charset="0"/>
              <a:buAutoNum type="arabicPeriod"/>
            </a:pPr>
            <a:r>
              <a:rPr lang="cs-CZ" sz="2800" b="1">
                <a:latin typeface="Calibri" pitchFamily="34" charset="0"/>
              </a:rPr>
              <a:t>Jestřábovití </a:t>
            </a:r>
            <a:r>
              <a:rPr lang="cs-CZ" sz="2800">
                <a:latin typeface="Calibri" pitchFamily="34" charset="0"/>
              </a:rPr>
              <a:t>(někdy také krahujcovití)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- mají zobák s elipsovitými nozdrami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- obecně mají kratší a kulatější křídla a dlouhý ocas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</a:t>
            </a:r>
          </a:p>
          <a:p>
            <a:pPr marL="1200150" lvl="1" indent="-742950" eaLnBrk="1" hangingPunct="1"/>
            <a:endParaRPr lang="cs-CZ" sz="2800">
              <a:latin typeface="Calibri" pitchFamily="34" charset="0"/>
            </a:endParaRPr>
          </a:p>
          <a:p>
            <a:pPr marL="1200150" lvl="1" indent="-742950" eaLnBrk="1" hangingPunct="1">
              <a:buFont typeface="Calibri" pitchFamily="34" charset="0"/>
              <a:buAutoNum type="arabicPeriod" startAt="2"/>
            </a:pPr>
            <a:r>
              <a:rPr lang="cs-CZ" sz="2800" b="1">
                <a:latin typeface="Calibri" pitchFamily="34" charset="0"/>
              </a:rPr>
              <a:t>Sokolovití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- mají zobák s kruhovitými nozdrami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- mají dlouhá špičatá křídla a kratší ocas</a:t>
            </a:r>
          </a:p>
          <a:p>
            <a:pPr marL="1200150" lvl="1" indent="-742950" eaLnBrk="1" hangingPunct="1"/>
            <a:r>
              <a:rPr lang="cs-CZ" sz="2800">
                <a:latin typeface="Calibri" pitchFamily="34" charset="0"/>
              </a:rPr>
              <a:t>	- mají na zobáku výrazný zoubek – </a:t>
            </a:r>
            <a:r>
              <a:rPr lang="cs-CZ" sz="2800" b="1">
                <a:latin typeface="Calibri" pitchFamily="34" charset="0"/>
              </a:rPr>
              <a:t>zejk</a:t>
            </a:r>
          </a:p>
          <a:p>
            <a:pPr marL="1200150" lvl="1" indent="-742950" eaLnBrk="1" hangingPunct="1"/>
            <a:r>
              <a:rPr lang="cs-CZ" sz="2800" b="1">
                <a:latin typeface="Calibri" pitchFamily="34" charset="0"/>
              </a:rPr>
              <a:t>	</a:t>
            </a:r>
            <a:r>
              <a:rPr lang="cs-CZ" sz="2800">
                <a:latin typeface="Calibri" pitchFamily="34" charset="0"/>
              </a:rPr>
              <a:t>- po stranách hlavy mají tmavší skvrny – </a:t>
            </a:r>
            <a:r>
              <a:rPr lang="cs-CZ" sz="2800" b="1">
                <a:latin typeface="Calibri" pitchFamily="34" charset="0"/>
              </a:rPr>
              <a:t>uzdičky</a:t>
            </a:r>
          </a:p>
          <a:p>
            <a:pPr marL="1200150" lvl="1" indent="-742950" eaLnBrk="1" hangingPunct="1"/>
            <a:r>
              <a:rPr lang="cs-CZ" sz="2800" b="1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1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1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51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51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jestřáb lesní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661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3200">
                <a:latin typeface="Calibri" pitchFamily="34" charset="0"/>
              </a:rPr>
              <a:t>Jestřábovití</a:t>
            </a:r>
          </a:p>
          <a:p>
            <a:pPr eaLnBrk="1" hangingPunct="1"/>
            <a:endParaRPr lang="cs-CZ" sz="32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Káně lesní </a:t>
            </a:r>
            <a:r>
              <a:rPr lang="cs-CZ" sz="2400">
                <a:latin typeface="Calibri" pitchFamily="34" charset="0"/>
              </a:rPr>
              <a:t>- jeden z našich nejběžnějších dravců</a:t>
            </a:r>
            <a:endParaRPr lang="cs-CZ" sz="2400" b="1">
              <a:latin typeface="Calibri" pitchFamily="34" charset="0"/>
            </a:endParaRP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		  </a:t>
            </a:r>
            <a:r>
              <a:rPr lang="cs-CZ" sz="2400">
                <a:latin typeface="Calibri" pitchFamily="34" charset="0"/>
              </a:rPr>
              <a:t>- má široká kulatá křídla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  - hodně variabilní zbarvení – hnědošedobílá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  - loví hlavně hraboše, dále se živí mršinami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Luňák červený, l. hnědý </a:t>
            </a:r>
            <a:r>
              <a:rPr lang="cs-CZ" sz="2400">
                <a:latin typeface="Calibri" pitchFamily="34" charset="0"/>
              </a:rPr>
              <a:t>– poznáme podle siluety, jako jediní dravci 		   u nás mají vidlicovitě vykrojený rýdovák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Jestřáb lesní </a:t>
            </a:r>
            <a:r>
              <a:rPr lang="cs-CZ" sz="2400">
                <a:latin typeface="Calibri" pitchFamily="34" charset="0"/>
              </a:rPr>
              <a:t>- loví hlavně ptáky, je mohutnější než káně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  - dospělí mají bílé břicho s černým podélným vlnkováním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Krahujec obecný </a:t>
            </a:r>
            <a:r>
              <a:rPr lang="cs-CZ" sz="2400">
                <a:latin typeface="Calibri" pitchFamily="34" charset="0"/>
              </a:rPr>
              <a:t>- podobný jestřábu, ale menší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  - loví hlavně ptáky, které překvapuje ze zálohy v 			   křovinách, lesích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  - naučil se žít v remízcích a lesoparcích ve městech – 		  zde relativně hojný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b="1">
                <a:latin typeface="Calibri" pitchFamily="34" charset="0"/>
              </a:rPr>
              <a:t> Orel mořský, o.skalní</a:t>
            </a:r>
          </a:p>
          <a:p>
            <a:pPr lvl="1" eaLnBrk="1" hangingPunct="1"/>
            <a:endParaRPr lang="cs-CZ" sz="2400">
              <a:latin typeface="Calibri" pitchFamily="34" charset="0"/>
            </a:endParaRPr>
          </a:p>
        </p:txBody>
      </p:sp>
      <p:pic>
        <p:nvPicPr>
          <p:cNvPr id="4" name="Obrázek 3" descr="krahujec ob.jpg"/>
          <p:cNvPicPr>
            <a:picLocks noChangeAspect="1"/>
          </p:cNvPicPr>
          <p:nvPr/>
        </p:nvPicPr>
        <p:blipFill>
          <a:blip r:embed="rId3" cstate="print"/>
          <a:srcRect l="25708" t="27647" r="7346"/>
          <a:stretch>
            <a:fillRect/>
          </a:stretch>
        </p:blipFill>
        <p:spPr bwMode="auto">
          <a:xfrm>
            <a:off x="0" y="0"/>
            <a:ext cx="93964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1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1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14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14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3200">
                <a:latin typeface="Calibri" pitchFamily="34" charset="0"/>
              </a:rPr>
              <a:t>Sokolovití</a:t>
            </a:r>
          </a:p>
          <a:p>
            <a:pPr algn="ctr" eaLnBrk="1" hangingPunct="1"/>
            <a:endParaRPr lang="cs-CZ" sz="8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Poštolka obecná </a:t>
            </a:r>
            <a:r>
              <a:rPr lang="cs-CZ" sz="2400">
                <a:latin typeface="Calibri" pitchFamily="34" charset="0"/>
              </a:rPr>
              <a:t>- náš nejhojnější dravec 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- loví hlavně myši a hraboše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- je často k vidění v třepetavém letu nad krajinou, kdy 		  stojí na místě a vyhlíží kořist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- bez problému žije a hnízdí i ve městech</a:t>
            </a:r>
          </a:p>
          <a:p>
            <a:pPr lvl="1" eaLnBrk="1" hangingPunct="1"/>
            <a:endParaRPr lang="cs-CZ" sz="24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Sokol stěhovavý </a:t>
            </a:r>
            <a:r>
              <a:rPr lang="cs-CZ" sz="2400">
                <a:latin typeface="Calibri" pitchFamily="34" charset="0"/>
              </a:rPr>
              <a:t>- v České republice velmi vzácný kvůli ubývání 		vhodných míst k vyhnízdění a kvůli znečištění 			životního prostředí pesticidy (jedy používané hlavně v 		minulosti na hubení škůdců a plevelů)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	- loví střemhlavým letem – vyletí do velké výšky, stáhne 		křídla k tělu a padá po hlavě dolů (rychlost až 300km/h)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Ostříž lesní</a:t>
            </a:r>
          </a:p>
          <a:p>
            <a:pPr algn="ctr" eaLnBrk="1" hangingPunct="1"/>
            <a:endParaRPr lang="cs-CZ" sz="3200">
              <a:latin typeface="Calibri" pitchFamily="34" charset="0"/>
            </a:endParaRPr>
          </a:p>
        </p:txBody>
      </p:sp>
      <p:pic>
        <p:nvPicPr>
          <p:cNvPr id="4" name="Obrázek 3" descr="sokol stěhovavý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poštolka ob)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70" decel="100000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6" dur="770" decel="100000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8" dur="770" fill="hold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770" fill="hold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723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sz="4000">
                <a:latin typeface="Calibri" pitchFamily="34" charset="0"/>
              </a:rPr>
              <a:t>Sovy</a:t>
            </a:r>
          </a:p>
          <a:p>
            <a:pPr algn="ctr" eaLnBrk="1" hangingPunct="1"/>
            <a:endParaRPr lang="cs-CZ" sz="800">
              <a:latin typeface="Calibri" pitchFamily="34" charset="0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jsou uzpůsobené k nočnímu lovu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mají velké oči, výborný zrak a sluch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mohou otáčet hlavou o 270 stupňů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měkké a lehké peří zajišťuje neslyšný let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mají </a:t>
            </a:r>
            <a:r>
              <a:rPr lang="cs-CZ" sz="2400" b="1">
                <a:latin typeface="Calibri" pitchFamily="34" charset="0"/>
              </a:rPr>
              <a:t>vratiprst </a:t>
            </a:r>
            <a:r>
              <a:rPr lang="cs-CZ" sz="2400">
                <a:latin typeface="Calibri" pitchFamily="34" charset="0"/>
              </a:rPr>
              <a:t>– prst, který může sova otočit dopředu nebo dozadu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 b="1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jejich potravou jsou převážně myši a drobní ptáci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nemají vole, proto netráví kosti a ty jsou obsažené ve vývržcích</a:t>
            </a:r>
          </a:p>
          <a:p>
            <a:pPr lvl="1" eaLnBrk="1" hangingPunct="1"/>
            <a:endParaRPr lang="cs-CZ" sz="800" b="1">
              <a:latin typeface="Calibri" pitchFamily="34" charset="0"/>
            </a:endParaRP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Zástupci:</a:t>
            </a: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	puštík obecný </a:t>
            </a: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	sýček obecný</a:t>
            </a: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	sýc rousný</a:t>
            </a:r>
          </a:p>
          <a:p>
            <a:pPr lvl="1" eaLnBrk="1" hangingPunct="1"/>
            <a:r>
              <a:rPr lang="cs-CZ" sz="2400" b="1">
                <a:latin typeface="Calibri" pitchFamily="34" charset="0"/>
              </a:rPr>
              <a:t>	výr velký</a:t>
            </a:r>
            <a:r>
              <a:rPr lang="cs-CZ" sz="2400">
                <a:latin typeface="Calibri" pitchFamily="34" charset="0"/>
              </a:rPr>
              <a:t> - naše největší sova, má „ouška“ z peří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</a:t>
            </a:r>
            <a:r>
              <a:rPr lang="cs-CZ" sz="2400" b="1">
                <a:latin typeface="Calibri" pitchFamily="34" charset="0"/>
              </a:rPr>
              <a:t>kalous ušatý</a:t>
            </a:r>
            <a:r>
              <a:rPr lang="cs-CZ" sz="2400">
                <a:latin typeface="Calibri" pitchFamily="34" charset="0"/>
              </a:rPr>
              <a:t> – také má „ouška“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</a:t>
            </a:r>
            <a:r>
              <a:rPr lang="cs-CZ" sz="2400" b="1">
                <a:latin typeface="Calibri" pitchFamily="34" charset="0"/>
              </a:rPr>
              <a:t>kulíšek nejmenší </a:t>
            </a:r>
            <a:r>
              <a:rPr lang="cs-CZ" sz="2400">
                <a:latin typeface="Calibri" pitchFamily="34" charset="0"/>
              </a:rPr>
              <a:t>– naše nejmenší sova</a:t>
            </a:r>
          </a:p>
          <a:p>
            <a:pPr lvl="1" eaLnBrk="1" hangingPunct="1"/>
            <a:r>
              <a:rPr lang="cs-CZ" sz="2400">
                <a:latin typeface="Calibri" pitchFamily="34" charset="0"/>
              </a:rPr>
              <a:t>	</a:t>
            </a:r>
            <a:r>
              <a:rPr lang="cs-CZ" sz="2400" b="1">
                <a:latin typeface="Calibri" pitchFamily="34" charset="0"/>
              </a:rPr>
              <a:t>sova pálená – typický srdcovitý „obličej“</a:t>
            </a:r>
          </a:p>
          <a:p>
            <a:pPr lvl="1" eaLnBrk="1" hangingPunct="1"/>
            <a:endParaRPr lang="cs-CZ" sz="2400">
              <a:latin typeface="Calibri" pitchFamily="34" charset="0"/>
            </a:endParaRPr>
          </a:p>
          <a:p>
            <a:pPr lvl="1" eaLnBrk="1" hangingPunct="1"/>
            <a:endParaRPr lang="cs-CZ" sz="2400">
              <a:latin typeface="Calibri" pitchFamily="34" charset="0"/>
            </a:endParaRPr>
          </a:p>
        </p:txBody>
      </p:sp>
      <p:pic>
        <p:nvPicPr>
          <p:cNvPr id="4" name="Obrázek 3" descr="výr velký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puštík obecný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88913"/>
            <a:ext cx="8648700" cy="648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kalous ušatý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50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ova pálená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89463" y="0"/>
            <a:ext cx="455453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 nodeType="clickPar">
                      <p:stCondLst>
                        <p:cond delay="indefinite"/>
                      </p:stCondLst>
                      <p:childTnLst>
                        <p:par>
                          <p:cTn id="1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 nodeType="clickPar">
                      <p:stCondLst>
                        <p:cond delay="indefinite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 nodeType="clickPar">
                      <p:stCondLst>
                        <p:cond delay="indefinite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 nodeType="clickPar">
                      <p:stCondLst>
                        <p:cond delay="indefinite"/>
                      </p:stCondLst>
                      <p:childTnLst>
                        <p:par>
                          <p:cTn id="1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cs-CZ" smtClean="0"/>
              <a:t>Dravci a sovy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r>
              <a:rPr lang="cs-CZ" sz="2800" dirty="0" smtClean="0"/>
              <a:t>Dravci a sovy jsou podstatnou součástí potravních řetězců a koloběhu látek v přírodě.</a:t>
            </a:r>
          </a:p>
          <a:p>
            <a:r>
              <a:rPr lang="cs-CZ" sz="2800" dirty="0" smtClean="0"/>
              <a:t>Nikdy neohrožují početnost celé populace, protože jsou na ní závislí – když je méně potravy, je i méně dravců.</a:t>
            </a:r>
          </a:p>
          <a:p>
            <a:r>
              <a:rPr lang="cs-CZ" sz="2800" dirty="0" smtClean="0"/>
              <a:t>Úspěšnost lovu je vždy velmi malá (jen 17%).</a:t>
            </a:r>
          </a:p>
          <a:p>
            <a:r>
              <a:rPr lang="cs-CZ" sz="2800" dirty="0" smtClean="0"/>
              <a:t>Zajišťují v přírodě stabilitu – likvidují slabé a nemocné kusy, mršiny…</a:t>
            </a:r>
          </a:p>
          <a:p>
            <a:r>
              <a:rPr lang="cs-CZ" sz="2800" dirty="0" smtClean="0"/>
              <a:t>V České republice jsou ze zákona o ochraně přírody a krajiny všichni dravci a sovy (</a:t>
            </a:r>
            <a:r>
              <a:rPr lang="cs-CZ" sz="2800" dirty="0" smtClean="0"/>
              <a:t>kromě </a:t>
            </a:r>
            <a:r>
              <a:rPr lang="cs-CZ" sz="2800" dirty="0" smtClean="0"/>
              <a:t>káně lesní a poštolky obecné) tzv. zvláště chráněnými druhy a vztahuje se na ně speciální ochrana.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Dravci a sovy</a:t>
            </a:r>
            <a:br>
              <a:rPr lang="cs-CZ" dirty="0" smtClean="0"/>
            </a:br>
            <a:r>
              <a:rPr lang="cs-CZ" sz="1800" dirty="0" smtClean="0"/>
              <a:t>III/2 Inovace a zkvalitnění výuky prostřednictvím ICT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r>
              <a:rPr lang="cs-CZ" sz="3100" b="1" smtClean="0"/>
              <a:t>Číslo projektu</a:t>
            </a:r>
            <a:r>
              <a:rPr lang="cs-CZ" sz="3100" smtClean="0"/>
              <a:t>: CZ.1.07/1.4.00/21.3770 </a:t>
            </a:r>
            <a:endParaRPr lang="cs-CZ" sz="3100" b="1" smtClean="0"/>
          </a:p>
          <a:p>
            <a:r>
              <a:rPr lang="cs-CZ" sz="3100" b="1" smtClean="0"/>
              <a:t>Autor</a:t>
            </a:r>
            <a:r>
              <a:rPr lang="cs-CZ" sz="3100" smtClean="0"/>
              <a:t>: Mgr. Iveta Vališková</a:t>
            </a:r>
          </a:p>
          <a:p>
            <a:r>
              <a:rPr lang="cs-CZ" sz="3100" b="1" smtClean="0"/>
              <a:t>Škola</a:t>
            </a:r>
            <a:r>
              <a:rPr lang="cs-CZ" sz="3100" smtClean="0"/>
              <a:t>: ZŠ a MŠ, Dětenice, okres Jičín</a:t>
            </a:r>
          </a:p>
          <a:p>
            <a:r>
              <a:rPr lang="cs-CZ" sz="3100" b="1" smtClean="0"/>
              <a:t>Použitá literatura a zdroje: </a:t>
            </a:r>
            <a:r>
              <a:rPr lang="cs-CZ" sz="3100" smtClean="0"/>
              <a:t>Rok v přírodě, Fortuna 1995</a:t>
            </a:r>
          </a:p>
          <a:p>
            <a:r>
              <a:rPr lang="cs-CZ" sz="3100" b="1" smtClean="0"/>
              <a:t>Obrázky, fotografie</a:t>
            </a:r>
            <a:r>
              <a:rPr lang="cs-CZ" sz="3100" smtClean="0"/>
              <a:t>: Mgr. Iveta Vališková</a:t>
            </a:r>
          </a:p>
        </p:txBody>
      </p:sp>
      <p:pic>
        <p:nvPicPr>
          <p:cNvPr id="1126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4941888"/>
            <a:ext cx="7096125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/>
              <a:t>CÍl:</a:t>
            </a:r>
            <a:r>
              <a:rPr lang="cs-CZ" sz="2800" smtClean="0"/>
              <a:t> Materiál je určen pro základní seznámení s učivem o dravcích a sovách pro žáky 1. stupně ZŠ.</a:t>
            </a:r>
          </a:p>
          <a:p>
            <a:r>
              <a:rPr lang="cs-CZ" sz="2800" b="1" smtClean="0"/>
              <a:t>Formát, velikost</a:t>
            </a:r>
            <a:r>
              <a:rPr lang="cs-CZ" sz="2800" smtClean="0"/>
              <a:t>: Prezentace Microsoft Office PowerPoint, 7,05 MB</a:t>
            </a:r>
          </a:p>
          <a:p>
            <a:r>
              <a:rPr lang="cs-CZ" sz="2800" b="1" smtClean="0"/>
              <a:t>Metodická doporučení</a:t>
            </a:r>
            <a:r>
              <a:rPr lang="cs-CZ" sz="2800" smtClean="0"/>
              <a:t>: Děti mohou  nejprve zkusit  fakta doplnit ústně před kliknutím</a:t>
            </a:r>
            <a:r>
              <a:rPr lang="cs-CZ" sz="2800" b="1" smtClean="0"/>
              <a:t>. </a:t>
            </a:r>
            <a:r>
              <a:rPr lang="cs-CZ" sz="2800" smtClean="0"/>
              <a:t>Pak text čtou nahlas - Společně s vyučujícím vyberou nejnutnější informace k vypsání do sešitu. Na závěr vypracují pracovní list.</a:t>
            </a:r>
            <a:endParaRPr lang="cs-CZ" sz="2800" b="1" smtClean="0"/>
          </a:p>
          <a:p>
            <a:pPr>
              <a:buFont typeface="Arial" charset="0"/>
              <a:buNone/>
            </a:pPr>
            <a:r>
              <a:rPr lang="cs-CZ" b="1" smtClean="0"/>
              <a:t> </a:t>
            </a:r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383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DRAVCI A SOVY Mgr. Iveta Vališková</vt:lpstr>
      <vt:lpstr>Dravci a sovy</vt:lpstr>
      <vt:lpstr>Snímek 3</vt:lpstr>
      <vt:lpstr>Snímek 4</vt:lpstr>
      <vt:lpstr>Snímek 5</vt:lpstr>
      <vt:lpstr>Snímek 6</vt:lpstr>
      <vt:lpstr>Snímek 7</vt:lpstr>
      <vt:lpstr>Snímek 8</vt:lpstr>
      <vt:lpstr>Dravci a sovy</vt:lpstr>
      <vt:lpstr> Dravci a sovy III/2 Inovace a zkvalitnění výuky prostřednictvím ICT  </vt:lpstr>
      <vt:lpstr>Anotace</vt:lpstr>
    </vt:vector>
  </TitlesOfParts>
  <Company>o2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Dravci a sovy</dc:title>
  <dc:creator>PFA</dc:creator>
  <cp:lastModifiedBy>Dum</cp:lastModifiedBy>
  <cp:revision>56</cp:revision>
  <dcterms:created xsi:type="dcterms:W3CDTF">2013-03-19T08:48:10Z</dcterms:created>
  <dcterms:modified xsi:type="dcterms:W3CDTF">2014-09-24T16:46:55Z</dcterms:modified>
</cp:coreProperties>
</file>