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23" r:id="rId5"/>
    <p:sldId id="324" r:id="rId6"/>
    <p:sldId id="325" r:id="rId7"/>
    <p:sldId id="326" r:id="rId8"/>
    <p:sldId id="32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5" d="100"/>
          <a:sy n="75" d="100"/>
        </p:scale>
        <p:origin x="-876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Relationship Id="rId14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9384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III-2-02-10_Mocniny_a_odmocniny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55679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Pojem druhé mocniny – umocňování dvěma, již znáte. Nyní si připomeneme opačný početní výkon.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5894" y="256490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48121" y="2534126"/>
                <a:ext cx="580014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Zjistěte velikost strany čtverce, který má obsah 64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 ? 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8121" y="2534126"/>
                <a:ext cx="5800143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4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 flipH="1">
            <a:off x="1259632" y="2903458"/>
            <a:ext cx="52565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1673" y="3100348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3688" y="3100348"/>
            <a:ext cx="1368152" cy="11927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967152" y="3496102"/>
                <a:ext cx="9612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64 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7152" y="3496102"/>
                <a:ext cx="96122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094212" y="3143766"/>
                <a:ext cx="911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212" y="3143766"/>
                <a:ext cx="91127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096091" y="3542228"/>
                <a:ext cx="9265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091" y="3542228"/>
                <a:ext cx="92653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090392" y="3923764"/>
                <a:ext cx="10414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64=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0392" y="3923764"/>
                <a:ext cx="104143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107532" y="4325194"/>
                <a:ext cx="10357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64=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7532" y="4325194"/>
                <a:ext cx="103579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139952" y="4720302"/>
                <a:ext cx="10205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4720302"/>
                <a:ext cx="102053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139952" y="5089634"/>
                <a:ext cx="857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5089634"/>
                <a:ext cx="85715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1188615" y="58475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Strana čtverce je 8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3915" y="3771859"/>
            <a:ext cx="28914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Hledáme číslo a, jehož druhá mocnina je 64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338227" y="5032831"/>
            <a:ext cx="3064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Číslo 8 se nazývá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druhá odmocnina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z 64.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1259632" y="621688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6" grpId="0"/>
      <p:bldP spid="26" grpId="0"/>
      <p:bldP spid="11" grpId="0" animBg="1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4750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Druhou odmocninu z čísla a zapisujeme ve tvaru: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979712" y="2236222"/>
                <a:ext cx="963982" cy="7191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40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4000" b="1" i="1" smtClean="0">
                              <a:latin typeface="Cambria Math"/>
                            </a:rPr>
                            <m:t>𝒂</m:t>
                          </m:r>
                        </m:e>
                      </m:rad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236222"/>
                <a:ext cx="963982" cy="71917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vál 6"/>
          <p:cNvSpPr/>
          <p:nvPr/>
        </p:nvSpPr>
        <p:spPr>
          <a:xfrm>
            <a:off x="1835696" y="2020198"/>
            <a:ext cx="1440160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807804" y="2642498"/>
            <a:ext cx="114090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2785852" y="2236222"/>
            <a:ext cx="936104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 flipV="1">
            <a:off x="3012604" y="3100318"/>
            <a:ext cx="936104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216896" y="195989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odmocnítko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24578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 odmocniny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310031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druhá odmocnina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27584" y="3892406"/>
                <a:ext cx="7704856" cy="66999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Druhá odmocnina z kladného čísla a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takov</m:t>
                    </m:r>
                    <m:r>
                      <a:rPr lang="cs-CZ" b="0" i="0" smtClean="0">
                        <a:latin typeface="Cambria Math"/>
                      </a:rPr>
                      <m:t>é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kladn</m:t>
                    </m:r>
                    <m:r>
                      <a:rPr lang="cs-CZ" b="0" i="0" smtClean="0">
                        <a:latin typeface="Cambria Math"/>
                      </a:rPr>
                      <m:t>é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slo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x</m:t>
                    </m:r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pro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0" smtClean="0">
                        <a:latin typeface="Cambria Math"/>
                      </a:rPr>
                      <m:t>ěž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plat</m:t>
                    </m:r>
                    <m:r>
                      <a:rPr lang="cs-CZ" b="0" i="0" smtClean="0">
                        <a:latin typeface="Cambria Math"/>
                      </a:rPr>
                      <m:t>í </m:t>
                    </m:r>
                  </m:oMath>
                </a14:m>
                <a:endParaRPr lang="cs-CZ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𝐱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=</m:t>
                    </m:r>
                    <m:r>
                      <a:rPr lang="cs-CZ" b="1" i="0" smtClean="0">
                        <a:latin typeface="Cambria Math"/>
                      </a:rPr>
                      <m:t>𝐚</m:t>
                    </m:r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(zapisujeme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sty m:val="p"/>
                          </m:rPr>
                          <a:rPr lang="cs-CZ" i="0">
                            <a:latin typeface="Cambria Math"/>
                          </a:rPr>
                          <m:t>a</m:t>
                        </m:r>
                      </m:e>
                    </m:rad>
                    <m:r>
                      <a:rPr lang="cs-CZ" i="0">
                        <a:latin typeface="Cambria Math"/>
                      </a:rPr>
                      <m:t> ) 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892406"/>
                <a:ext cx="7704856" cy="669992"/>
              </a:xfrm>
              <a:prstGeom prst="rect">
                <a:avLst/>
              </a:prstGeom>
              <a:blipFill rotWithShape="1">
                <a:blip r:embed="rId4"/>
                <a:stretch>
                  <a:fillRect l="-632" t="-3604" b="-10811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803288" y="4771244"/>
                <a:ext cx="4608512" cy="4082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Druhá odmocnina z nuly je nula.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288" y="4771244"/>
                <a:ext cx="4608512" cy="408253"/>
              </a:xfrm>
              <a:prstGeom prst="rect">
                <a:avLst/>
              </a:prstGeom>
              <a:blipFill rotWithShape="1">
                <a:blip r:embed="rId5"/>
                <a:stretch>
                  <a:fillRect l="-1190" b="-20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827584" y="5260558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Druhá odmocnina za záporného čísla neexistuje!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03288" y="5764614"/>
                <a:ext cx="7585136" cy="6494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Místo o druhé odmocnině z čísla a mluvíme jen o odmocnině z a </a:t>
                </a:r>
                <a:r>
                  <a:rPr lang="cs-CZ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značíme ji pouze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a</m:t>
                        </m:r>
                      </m:e>
                    </m:rad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  <m:r>
                      <a:rPr lang="cs-CZ" b="0" i="0" smtClean="0">
                        <a:latin typeface="Cambria Math"/>
                      </a:rPr>
                      <m:t>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sto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0" smtClean="0">
                            <a:latin typeface="Cambria Math"/>
                          </a:rPr>
                          <m:t>2</m:t>
                        </m:r>
                      </m:deg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a</m:t>
                        </m:r>
                        <m:r>
                          <a:rPr lang="cs-CZ" b="0" i="0" smtClean="0">
                            <a:latin typeface="Cambria Math"/>
                          </a:rPr>
                          <m:t>.</m:t>
                        </m:r>
                      </m:e>
                    </m:rad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288" y="5764614"/>
                <a:ext cx="7585136" cy="649409"/>
              </a:xfrm>
              <a:prstGeom prst="rect">
                <a:avLst/>
              </a:prstGeom>
              <a:blipFill rotWithShape="1">
                <a:blip r:embed="rId6"/>
                <a:stretch>
                  <a:fillRect l="-723" t="-4717" b="-15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803288" y="4771244"/>
            <a:ext cx="7729152" cy="17541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98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7" grpId="0"/>
      <p:bldP spid="18" grpId="0"/>
      <p:bldP spid="19" grpId="0"/>
      <p:bldP spid="20" grpId="0" animBg="1"/>
      <p:bldP spid="21" grpId="0"/>
      <p:bldP spid="22" grpId="0"/>
      <p:bldP spid="23" grpId="0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9285" y="2010738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Odmocnina z kladného čísla je kladné číslo!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432" y="164140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Pamatujte si: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6076" y="277897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72581" y="2778977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50686" y="3309775"/>
                <a:ext cx="128522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686" y="3309775"/>
                <a:ext cx="1285224" cy="4075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6539" y="3837387"/>
                <a:ext cx="125957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539" y="3837387"/>
                <a:ext cx="1259576" cy="40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3703" y="4413451"/>
                <a:ext cx="133652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703" y="4413451"/>
                <a:ext cx="1336520" cy="40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5283" y="5061523"/>
                <a:ext cx="1452577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=0,1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283" y="5061523"/>
                <a:ext cx="1452577" cy="4277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045826" y="3281273"/>
                <a:ext cx="1644296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144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5826" y="3281273"/>
                <a:ext cx="1644296" cy="4019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029306" y="3840931"/>
                <a:ext cx="177253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9306" y="3840931"/>
                <a:ext cx="1772537" cy="4019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045826" y="4412170"/>
                <a:ext cx="2397708" cy="395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rad>
                  </m:oMath>
                </a14:m>
                <a:r>
                  <a:rPr lang="cs-CZ" dirty="0" smtClean="0"/>
                  <a:t>             neexistuje</a:t>
                </a:r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5826" y="4412170"/>
                <a:ext cx="2397708" cy="395814"/>
              </a:xfrm>
              <a:prstGeom prst="rect">
                <a:avLst/>
              </a:prstGeom>
              <a:blipFill rotWithShape="1">
                <a:blip r:embed="rId9"/>
                <a:stretch>
                  <a:fillRect r="-1527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059832" y="5054086"/>
                <a:ext cx="1567352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    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5054086"/>
                <a:ext cx="1567352" cy="4019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189183" y="3290095"/>
                <a:ext cx="202901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3 600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  60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9183" y="3290095"/>
                <a:ext cx="2029017" cy="40197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220263" y="3860671"/>
                <a:ext cx="200336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900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     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263" y="3860671"/>
                <a:ext cx="2003369" cy="40197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220263" y="4414836"/>
                <a:ext cx="2196370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0,0064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0,08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263" y="4414836"/>
                <a:ext cx="2196370" cy="4277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280103" y="5097822"/>
                <a:ext cx="225984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1 000 000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0103" y="5097822"/>
                <a:ext cx="2259849" cy="4019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Obdélník 30"/>
          <p:cNvSpPr/>
          <p:nvPr/>
        </p:nvSpPr>
        <p:spPr>
          <a:xfrm>
            <a:off x="1550251" y="3349951"/>
            <a:ext cx="759944" cy="221851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838228" y="3350644"/>
            <a:ext cx="759944" cy="221851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244680" y="3349952"/>
            <a:ext cx="1119408" cy="2218519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08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1344" y="1505069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7765" y="147429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zpaměti: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90878" y="1943008"/>
                <a:ext cx="4210512" cy="430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1,44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1,2−0,5=0,7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78" y="1943008"/>
                <a:ext cx="4210512" cy="430567"/>
              </a:xfrm>
              <a:prstGeom prst="rect">
                <a:avLst/>
              </a:prstGeom>
              <a:blipFill rotWithShape="1">
                <a:blip r:embed="rId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96558" y="2543976"/>
                <a:ext cx="4202240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2 500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3 600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50−60=−10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558" y="2543976"/>
                <a:ext cx="4202240" cy="407547"/>
              </a:xfrm>
              <a:prstGeom prst="rect">
                <a:avLst/>
              </a:prstGeom>
              <a:blipFill rotWithShape="1">
                <a:blip r:embed="rId4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90878" y="3101245"/>
                <a:ext cx="4189737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0,64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0,36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     0,8−0,6=0,2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78" y="3101245"/>
                <a:ext cx="4189737" cy="427746"/>
              </a:xfrm>
              <a:prstGeom prst="rect">
                <a:avLst/>
              </a:prstGeom>
              <a:blipFill rotWithShape="1">
                <a:blip r:embed="rId5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6638" y="3696103"/>
                <a:ext cx="4524764" cy="4305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0,0025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   0,05+0,2=0,25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638" y="3696103"/>
                <a:ext cx="4524764" cy="430567"/>
              </a:xfrm>
              <a:prstGeom prst="rect">
                <a:avLst/>
              </a:prstGeom>
              <a:blipFill rotWithShape="1">
                <a:blip r:embed="rId6"/>
                <a:stretch>
                  <a:fillRect b="-84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3059832" y="1943008"/>
            <a:ext cx="2011570" cy="218366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16004" y="4509120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24844" y="4447565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Zjednodušte: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23808" y="5006309"/>
                <a:ext cx="7087966" cy="4242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3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</a:rPr>
                        <m:t>3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</m:rad>
                      <m:r>
                        <a:rPr lang="cs-CZ" i="1">
                          <a:latin typeface="Cambria Math"/>
                        </a:rPr>
                        <m:t>−5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2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</m:rad>
                      <m:r>
                        <a:rPr lang="cs-CZ" i="1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808" y="5006309"/>
                <a:ext cx="7087966" cy="424219"/>
              </a:xfrm>
              <a:prstGeom prst="rect">
                <a:avLst/>
              </a:prstGeom>
              <a:blipFill rotWithShape="1">
                <a:blip r:embed="rId7"/>
                <a:stretch>
                  <a:fillRect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3849593" y="4998158"/>
            <a:ext cx="432048" cy="37417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20072" y="5031331"/>
            <a:ext cx="432048" cy="37417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93196" y="5043886"/>
            <a:ext cx="603443" cy="3741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845942" y="5056354"/>
            <a:ext cx="432048" cy="3741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51923" y="5549715"/>
                <a:ext cx="6761787" cy="4204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10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−5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ad>
                          <m:radPr>
                            <m:degHide m:val="on"/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e>
                        </m:rad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10</m:t>
                            </m:r>
                          </m:e>
                        </m:rad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10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10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−5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−5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=5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−5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923" y="5549715"/>
                <a:ext cx="6761787" cy="420436"/>
              </a:xfrm>
              <a:prstGeom prst="rect">
                <a:avLst/>
              </a:prstGeom>
              <a:blipFill rotWithShape="1">
                <a:blip r:embed="rId8"/>
                <a:stretch>
                  <a:fillRect b="-7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4996640" y="5600330"/>
            <a:ext cx="741178" cy="3741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419873" y="5572846"/>
            <a:ext cx="749536" cy="4016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821694" y="4901191"/>
            <a:ext cx="3890080" cy="52933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419873" y="5495264"/>
            <a:ext cx="3890080" cy="529337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53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3" grpId="0" animBg="1"/>
      <p:bldP spid="23" grpId="1" animBg="1"/>
      <p:bldP spid="24" grpId="0" animBg="1"/>
      <p:bldP spid="2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3857" y="165915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3648" y="1659152"/>
                <a:ext cx="65527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objem krychle, je-li její povrch 1 350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659152"/>
                <a:ext cx="6552728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4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V="1">
            <a:off x="1547664" y="2028484"/>
            <a:ext cx="511256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Krychle 26"/>
          <p:cNvSpPr/>
          <p:nvPr/>
        </p:nvSpPr>
        <p:spPr>
          <a:xfrm>
            <a:off x="1986690" y="2580120"/>
            <a:ext cx="936104" cy="83063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4511" y="241641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743474" y="2580120"/>
                <a:ext cx="9365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3474" y="2580120"/>
                <a:ext cx="93653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784309" y="3009169"/>
                <a:ext cx="7112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=?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4309" y="3009169"/>
                <a:ext cx="71128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162642" y="3423755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2642" y="3423755"/>
                <a:ext cx="37625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734665" y="3206823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4665" y="3206823"/>
                <a:ext cx="37625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922793" y="2706598"/>
                <a:ext cx="3762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2793" y="2706598"/>
                <a:ext cx="37625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801573" y="3433274"/>
                <a:ext cx="16966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=1 350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1573" y="3433274"/>
                <a:ext cx="169668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809503" y="3847437"/>
                <a:ext cx="10395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9503" y="3847437"/>
                <a:ext cx="103951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781389" y="4198616"/>
                <a:ext cx="14774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=1 350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1389" y="4198616"/>
                <a:ext cx="1477456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853035" y="4653136"/>
                <a:ext cx="11696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=225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3035" y="4653136"/>
                <a:ext cx="116967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053271" y="2587890"/>
                <a:ext cx="1213922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225</m:t>
                          </m:r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271" y="2587890"/>
                <a:ext cx="1213922" cy="40754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053271" y="3013019"/>
                <a:ext cx="9341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=15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271" y="3013019"/>
                <a:ext cx="93410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053271" y="3446000"/>
                <a:ext cx="10591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271" y="3446000"/>
                <a:ext cx="1059136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053271" y="3854818"/>
                <a:ext cx="17219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  <m:r>
                        <a:rPr lang="cs-CZ" b="0" i="1" smtClean="0">
                          <a:latin typeface="Cambria Math"/>
                        </a:rPr>
                        <m:t>=3 375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3271" y="3854818"/>
                <a:ext cx="1721945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827584" y="5301208"/>
                <a:ext cx="29739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Objem krychle je 3 375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301208"/>
                <a:ext cx="2973989" cy="369332"/>
              </a:xfrm>
              <a:prstGeom prst="rect">
                <a:avLst/>
              </a:prstGeom>
              <a:blipFill rotWithShape="1">
                <a:blip r:embed="rId17"/>
                <a:stretch>
                  <a:fillRect l="-184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 flipV="1">
            <a:off x="827584" y="5679724"/>
            <a:ext cx="2736304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79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/>
      <p:bldP spid="26" grpId="0"/>
      <p:bldP spid="29" grpId="0"/>
      <p:bldP spid="30" grpId="0"/>
      <p:bldP spid="33" grpId="0"/>
      <p:bldP spid="34" grpId="0"/>
      <p:bldP spid="31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3857" y="165915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75656" y="1556792"/>
                <a:ext cx="69127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Rovnoramenný trojúhelník ABC má ramena délky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=9,1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 výška k základně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=8,4 </m:t>
                    </m:r>
                    <m:r>
                      <a:rPr lang="cs-CZ" b="0" i="1" smtClean="0">
                        <a:latin typeface="Cambria Math"/>
                      </a:rPr>
                      <m:t>𝑐𝑚</m:t>
                    </m:r>
                    <m:r>
                      <a:rPr lang="cs-CZ" b="0" i="1" smtClean="0">
                        <a:latin typeface="Cambria Math"/>
                      </a:rPr>
                      <m:t>. 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Vypočítejte délku základny c.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1556792"/>
                <a:ext cx="6912768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05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475656" y="2203123"/>
            <a:ext cx="63367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94511" y="241641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1619672" y="2575928"/>
            <a:ext cx="1584176" cy="142913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6" idx="0"/>
            <a:endCxn id="6" idx="3"/>
          </p:cNvCxnSpPr>
          <p:nvPr/>
        </p:nvCxnSpPr>
        <p:spPr>
          <a:xfrm>
            <a:off x="2411760" y="2575928"/>
            <a:ext cx="0" cy="142913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46448" y="2982719"/>
                <a:ext cx="80336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𝑎</m:t>
                      </m:r>
                      <m:r>
                        <a:rPr lang="cs-CZ" sz="1400" b="0" i="1" smtClean="0">
                          <a:latin typeface="Cambria Math"/>
                        </a:rPr>
                        <m:t>=9,1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6448" y="2982719"/>
                <a:ext cx="803360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326619" y="2996615"/>
                <a:ext cx="7042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0" dirty="0" smtClean="0"/>
                  <a:t>b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latin typeface="Cambria Math"/>
                      </a:rPr>
                      <m:t>=9,1</m:t>
                    </m:r>
                  </m:oMath>
                </a14:m>
                <a:endParaRPr lang="cs-CZ" sz="14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6619" y="2996615"/>
                <a:ext cx="704232" cy="307777"/>
              </a:xfrm>
              <a:prstGeom prst="rect">
                <a:avLst/>
              </a:prstGeom>
              <a:blipFill rotWithShape="1">
                <a:blip r:embed="rId5"/>
                <a:stretch>
                  <a:fillRect l="-2609" t="-2000"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335284" y="3316687"/>
                <a:ext cx="80265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𝑣</m:t>
                      </m:r>
                      <m:r>
                        <a:rPr lang="cs-CZ" sz="1400" b="0" i="1" smtClean="0">
                          <a:latin typeface="Cambria Math"/>
                        </a:rPr>
                        <m:t>=8,4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5284" y="3316687"/>
                <a:ext cx="802656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475656" y="39727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42392" y="22295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3045752" y="39727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985824" y="4037330"/>
                <a:ext cx="31861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824" y="4037330"/>
                <a:ext cx="318612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TextovéPole 47"/>
          <p:cNvSpPr txBox="1"/>
          <p:nvPr/>
        </p:nvSpPr>
        <p:spPr>
          <a:xfrm>
            <a:off x="2242392" y="397279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572144" y="3577524"/>
                <a:ext cx="328936" cy="4598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2144" y="3577524"/>
                <a:ext cx="328936" cy="459806"/>
              </a:xfrm>
              <a:prstGeom prst="rect">
                <a:avLst/>
              </a:prstGeom>
              <a:blipFill rotWithShape="1">
                <a:blip r:embed="rId8"/>
                <a:stretch>
                  <a:fillRect b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847480" y="2277914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pravoúhlém trojúhelníku BPC podle Pythagorovy věty platí: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22402" y="2913606"/>
                <a:ext cx="1826141" cy="6440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402" y="2913606"/>
                <a:ext cx="1826141" cy="64402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523144" y="3494132"/>
                <a:ext cx="1826141" cy="6195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3144" y="3494132"/>
                <a:ext cx="1826141" cy="61952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544749" y="4118634"/>
                <a:ext cx="192539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9,1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8,4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4749" y="4118634"/>
                <a:ext cx="1925399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622402" y="4764965"/>
                <a:ext cx="2165978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=82,81−70,56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402" y="4764965"/>
                <a:ext cx="2165978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544749" y="5433297"/>
                <a:ext cx="1024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4749" y="5433297"/>
                <a:ext cx="102463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Šipka doprava 49"/>
          <p:cNvSpPr/>
          <p:nvPr/>
        </p:nvSpPr>
        <p:spPr>
          <a:xfrm>
            <a:off x="5606133" y="5525630"/>
            <a:ext cx="348418" cy="18466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5954551" y="5400659"/>
                <a:ext cx="1849545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=7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4551" y="5400659"/>
                <a:ext cx="1849545" cy="40197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ovéPole 51"/>
          <p:cNvSpPr txBox="1"/>
          <p:nvPr/>
        </p:nvSpPr>
        <p:spPr>
          <a:xfrm>
            <a:off x="1326619" y="582195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Základna AB rovnoramenného trojúhelníku má délku 7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3" name="Přímá spojnice 52"/>
          <p:cNvCxnSpPr/>
          <p:nvPr/>
        </p:nvCxnSpPr>
        <p:spPr>
          <a:xfrm>
            <a:off x="1354792" y="6309320"/>
            <a:ext cx="5665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569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6" grpId="0" animBg="1"/>
      <p:bldP spid="10" grpId="0"/>
      <p:bldP spid="44" grpId="0"/>
      <p:bldP spid="45" grpId="0"/>
      <p:bldP spid="13" grpId="0"/>
      <p:bldP spid="46" grpId="0"/>
      <p:bldP spid="47" grpId="0"/>
      <p:bldP spid="14" grpId="0"/>
      <p:bldP spid="48" grpId="0"/>
      <p:bldP spid="49" grpId="0"/>
      <p:bldP spid="18" grpId="0"/>
      <p:bldP spid="19" grpId="0"/>
      <p:bldP spid="20" grpId="0"/>
      <p:bldP spid="21" grpId="0"/>
      <p:bldP spid="22" grpId="0"/>
      <p:bldP spid="24" grpId="0"/>
      <p:bldP spid="50" grpId="0" animBg="1"/>
      <p:bldP spid="51" grpId="0"/>
      <p:bldP spid="5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druhá odmocnina. Žák provádí výpočty druhých odmocnin zpaměti a využívá druhou odmocninu při řešení jednoduchých slovních úloh.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4805</TotalTime>
  <Words>779</Words>
  <Application>Microsoft Office PowerPoint</Application>
  <PresentationFormat>Předvádění na obrazovce (4:3)</PresentationFormat>
  <Paragraphs>122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350</cp:revision>
  <dcterms:created xsi:type="dcterms:W3CDTF">2013-01-11T17:11:37Z</dcterms:created>
  <dcterms:modified xsi:type="dcterms:W3CDTF">2014-09-24T10:53:13Z</dcterms:modified>
</cp:coreProperties>
</file>