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9" r:id="rId5"/>
    <p:sldId id="267" r:id="rId6"/>
    <p:sldId id="270" r:id="rId7"/>
    <p:sldId id="259" r:id="rId8"/>
    <p:sldId id="260" r:id="rId9"/>
    <p:sldId id="261" r:id="rId10"/>
    <p:sldId id="263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FFFFCC"/>
    <a:srgbClr val="FFFF99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6" d="100"/>
          <a:sy n="86" d="100"/>
        </p:scale>
        <p:origin x="-72" y="15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A44DE-06E9-4E9A-9ABA-07ADD5B428D5}" type="datetimeFigureOut">
              <a:rPr lang="cs-CZ" smtClean="0"/>
              <a:pPr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192D6-DADE-4879-BEFB-BB9CFFF2F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0890094"/>
              </p:ext>
            </p:extLst>
          </p:nvPr>
        </p:nvGraphicFramePr>
        <p:xfrm>
          <a:off x="611560" y="227687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9.3.2012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VY_32_INOVACE_07_ČESKÝ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Skloňování – vzory kuře, </a:t>
                      </a:r>
                    </a:p>
                    <a:p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                       stavení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66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SKLOŇOVÁNÍ</a:t>
            </a:r>
            <a:endParaRPr lang="cs-CZ" sz="54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886200"/>
            <a:ext cx="7128792" cy="1270992"/>
          </a:xfrm>
          <a:solidFill>
            <a:srgbClr val="FFFF99"/>
          </a:solidFill>
        </p:spPr>
        <p:txBody>
          <a:bodyPr>
            <a:normAutofit/>
          </a:bodyPr>
          <a:lstStyle/>
          <a:p>
            <a:r>
              <a:rPr lang="cs-CZ" sz="5400" b="1" smtClean="0">
                <a:solidFill>
                  <a:schemeClr val="tx1"/>
                </a:solidFill>
              </a:rPr>
              <a:t>VZORY KUŘE, STAVENÍ</a:t>
            </a:r>
            <a:endParaRPr lang="cs-CZ" sz="5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KUŘE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9971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600" b="1" i="1" dirty="0" smtClean="0">
                <a:solidFill>
                  <a:srgbClr val="FF0000"/>
                </a:solidFill>
              </a:rPr>
              <a:t>Mění se v těchto pádech koncovka? Pozoruj. Jaký je tvar v 6.pádě? Odhadni.</a:t>
            </a:r>
            <a:endParaRPr lang="cs-CZ" sz="2600" b="1" dirty="0" smtClean="0"/>
          </a:p>
          <a:p>
            <a:pPr>
              <a:buNone/>
            </a:pPr>
            <a:r>
              <a:rPr lang="cs-CZ" sz="3600" dirty="0" smtClean="0"/>
              <a:t>   </a:t>
            </a:r>
            <a:r>
              <a:rPr lang="cs-CZ" sz="4300" dirty="0" smtClean="0"/>
              <a:t>1. p.   kuř</a:t>
            </a:r>
            <a:r>
              <a:rPr lang="cs-CZ" sz="4300" b="1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300" dirty="0" smtClean="0"/>
              <a:t>   2. p.   kuř</a:t>
            </a:r>
            <a:r>
              <a:rPr lang="cs-CZ" sz="4300" b="1" dirty="0" smtClean="0">
                <a:solidFill>
                  <a:srgbClr val="FF0000"/>
                </a:solidFill>
              </a:rPr>
              <a:t>ete</a:t>
            </a:r>
          </a:p>
          <a:p>
            <a:pPr>
              <a:buNone/>
            </a:pPr>
            <a:r>
              <a:rPr lang="cs-CZ" sz="4300" dirty="0" smtClean="0"/>
              <a:t>   3. p.   kuř</a:t>
            </a:r>
            <a:r>
              <a:rPr lang="cs-CZ" sz="4300" b="1" dirty="0" smtClean="0">
                <a:solidFill>
                  <a:srgbClr val="FF0000"/>
                </a:solidFill>
              </a:rPr>
              <a:t>eti</a:t>
            </a:r>
          </a:p>
          <a:p>
            <a:pPr>
              <a:buNone/>
            </a:pPr>
            <a:r>
              <a:rPr lang="cs-CZ" sz="4300" dirty="0" smtClean="0"/>
              <a:t>   4. p.   kuř</a:t>
            </a:r>
            <a:r>
              <a:rPr lang="cs-CZ" sz="4300" b="1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300" dirty="0" smtClean="0"/>
              <a:t>   5. p.   kuř</a:t>
            </a:r>
            <a:r>
              <a:rPr lang="cs-CZ" sz="4300" b="1" dirty="0" smtClean="0">
                <a:solidFill>
                  <a:srgbClr val="FF0000"/>
                </a:solidFill>
              </a:rPr>
              <a:t>e</a:t>
            </a:r>
            <a:r>
              <a:rPr lang="cs-CZ" sz="4300" dirty="0" smtClean="0"/>
              <a:t>!</a:t>
            </a:r>
          </a:p>
          <a:p>
            <a:pPr>
              <a:buNone/>
            </a:pPr>
            <a:r>
              <a:rPr lang="cs-CZ" sz="4300" dirty="0" smtClean="0"/>
              <a:t>   6. p.   _____</a:t>
            </a:r>
            <a:endParaRPr lang="cs-CZ" sz="43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300" dirty="0" smtClean="0"/>
              <a:t>   7. p.   kuř</a:t>
            </a:r>
            <a:r>
              <a:rPr lang="cs-CZ" sz="4300" b="1" dirty="0" smtClean="0">
                <a:solidFill>
                  <a:srgbClr val="FF0000"/>
                </a:solidFill>
              </a:rPr>
              <a:t>etem         </a:t>
            </a:r>
            <a:r>
              <a:rPr lang="cs-CZ" sz="4000" b="1" smtClean="0"/>
              <a:t>číslo </a:t>
            </a:r>
            <a:r>
              <a:rPr lang="cs-CZ" sz="4000" b="1" smtClean="0"/>
              <a:t>jednotné</a:t>
            </a:r>
            <a:endParaRPr lang="cs-CZ" sz="4000" b="1" dirty="0"/>
          </a:p>
        </p:txBody>
      </p:sp>
      <p:pic>
        <p:nvPicPr>
          <p:cNvPr id="1026" name="Picture 2" descr="C:\Users\Langerová\AppData\Local\Microsoft\Windows\Temporary Internet Files\Content.IE5\64AXYS6H\MC900404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492896"/>
            <a:ext cx="2737693" cy="23983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KUŘE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9971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600" b="1" i="1" smtClean="0">
                <a:solidFill>
                  <a:srgbClr val="FF0000"/>
                </a:solidFill>
              </a:rPr>
              <a:t>Řešení.</a:t>
            </a:r>
            <a:endParaRPr lang="cs-CZ" sz="2600" b="1" smtClean="0"/>
          </a:p>
          <a:p>
            <a:pPr>
              <a:buNone/>
            </a:pPr>
            <a:r>
              <a:rPr lang="cs-CZ" sz="3600" smtClean="0"/>
              <a:t>   </a:t>
            </a:r>
            <a:r>
              <a:rPr lang="cs-CZ" sz="4300" smtClean="0"/>
              <a:t>1. p.   kuř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300" smtClean="0"/>
              <a:t>   2. p.   kuř</a:t>
            </a:r>
            <a:r>
              <a:rPr lang="cs-CZ" sz="4300" b="1" smtClean="0">
                <a:solidFill>
                  <a:srgbClr val="FF0000"/>
                </a:solidFill>
              </a:rPr>
              <a:t>ete</a:t>
            </a:r>
          </a:p>
          <a:p>
            <a:pPr>
              <a:buNone/>
            </a:pPr>
            <a:r>
              <a:rPr lang="cs-CZ" sz="4300" smtClean="0"/>
              <a:t>   3. p.   kuř</a:t>
            </a:r>
            <a:r>
              <a:rPr lang="cs-CZ" sz="4300" b="1" smtClean="0">
                <a:solidFill>
                  <a:srgbClr val="FF0000"/>
                </a:solidFill>
              </a:rPr>
              <a:t>eti</a:t>
            </a:r>
          </a:p>
          <a:p>
            <a:pPr>
              <a:buNone/>
            </a:pPr>
            <a:r>
              <a:rPr lang="cs-CZ" sz="4300" smtClean="0"/>
              <a:t>   4. p.   kuř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300" smtClean="0"/>
              <a:t>   5. p.   kuř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  <a:r>
              <a:rPr lang="cs-CZ" sz="4300" smtClean="0"/>
              <a:t>!</a:t>
            </a:r>
          </a:p>
          <a:p>
            <a:pPr>
              <a:buNone/>
            </a:pPr>
            <a:r>
              <a:rPr lang="cs-CZ" sz="4300" smtClean="0"/>
              <a:t>   6. p.   </a:t>
            </a:r>
            <a:r>
              <a:rPr lang="cs-CZ" sz="4300" b="1" smtClean="0"/>
              <a:t>kuřet</a:t>
            </a:r>
            <a:r>
              <a:rPr lang="cs-CZ" sz="4300" b="1" smtClean="0">
                <a:solidFill>
                  <a:srgbClr val="00B050"/>
                </a:solidFill>
              </a:rPr>
              <a:t>i</a:t>
            </a:r>
          </a:p>
          <a:p>
            <a:pPr>
              <a:buNone/>
            </a:pPr>
            <a:r>
              <a:rPr lang="cs-CZ" sz="4300" smtClean="0"/>
              <a:t>   7. p.   kuř</a:t>
            </a:r>
            <a:r>
              <a:rPr lang="cs-CZ" sz="4300" b="1" smtClean="0">
                <a:solidFill>
                  <a:srgbClr val="FF0000"/>
                </a:solidFill>
              </a:rPr>
              <a:t>etem         </a:t>
            </a:r>
            <a:r>
              <a:rPr lang="cs-CZ" sz="4000" b="1" smtClean="0"/>
              <a:t>číslo jednoné</a:t>
            </a:r>
            <a:endParaRPr lang="cs-CZ" sz="4000" b="1"/>
          </a:p>
        </p:txBody>
      </p:sp>
      <p:pic>
        <p:nvPicPr>
          <p:cNvPr id="1026" name="Picture 2" descr="C:\Users\Langerová\AppData\Local\Microsoft\Windows\Temporary Internet Files\Content.IE5\64AXYS6H\MC900404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492896"/>
            <a:ext cx="2737693" cy="23983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b="1" smtClean="0"/>
              <a:t>číslo množné</a:t>
            </a:r>
          </a:p>
          <a:p>
            <a:pPr>
              <a:buNone/>
            </a:pPr>
            <a:r>
              <a:rPr lang="cs-CZ" sz="4000" b="1" smtClean="0"/>
              <a:t>   </a:t>
            </a:r>
            <a:r>
              <a:rPr lang="cs-CZ" sz="4000" smtClean="0"/>
              <a:t>1. p.   kuř</a:t>
            </a:r>
            <a:r>
              <a:rPr lang="cs-CZ" sz="4000" b="1" smtClean="0">
                <a:solidFill>
                  <a:srgbClr val="FF0000"/>
                </a:solidFill>
              </a:rPr>
              <a:t>ata</a:t>
            </a:r>
          </a:p>
          <a:p>
            <a:pPr>
              <a:buNone/>
            </a:pPr>
            <a:r>
              <a:rPr lang="cs-CZ" sz="4000" b="1" smtClean="0"/>
              <a:t>   </a:t>
            </a:r>
            <a:r>
              <a:rPr lang="cs-CZ" sz="4000" smtClean="0"/>
              <a:t>2. p.   kuř</a:t>
            </a:r>
            <a:r>
              <a:rPr lang="cs-CZ" sz="4000" b="1" smtClean="0">
                <a:solidFill>
                  <a:srgbClr val="FF0000"/>
                </a:solidFill>
              </a:rPr>
              <a:t>at</a:t>
            </a:r>
          </a:p>
          <a:p>
            <a:pPr>
              <a:buNone/>
            </a:pPr>
            <a:r>
              <a:rPr lang="cs-CZ" sz="4000" b="1" smtClean="0"/>
              <a:t>   </a:t>
            </a:r>
            <a:r>
              <a:rPr lang="cs-CZ" sz="4000" smtClean="0"/>
              <a:t>3. p.   kuř</a:t>
            </a:r>
            <a:r>
              <a:rPr lang="cs-CZ" sz="4000" b="1" smtClean="0">
                <a:solidFill>
                  <a:srgbClr val="FF0000"/>
                </a:solidFill>
              </a:rPr>
              <a:t>atům</a:t>
            </a:r>
          </a:p>
          <a:p>
            <a:pPr>
              <a:buNone/>
            </a:pPr>
            <a:r>
              <a:rPr lang="cs-CZ" sz="4000" smtClean="0"/>
              <a:t>   4. p.   kuř</a:t>
            </a:r>
            <a:r>
              <a:rPr lang="cs-CZ" sz="4000" b="1" smtClean="0">
                <a:solidFill>
                  <a:srgbClr val="FF0000"/>
                </a:solidFill>
              </a:rPr>
              <a:t>ata</a:t>
            </a: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 </a:t>
            </a:r>
            <a:r>
              <a:rPr lang="cs-CZ" sz="4000" smtClean="0"/>
              <a:t>5. p.   kuřat</a:t>
            </a:r>
            <a:r>
              <a:rPr lang="cs-CZ" sz="4000" b="1" smtClean="0">
                <a:solidFill>
                  <a:srgbClr val="FF0000"/>
                </a:solidFill>
              </a:rPr>
              <a:t>a!</a:t>
            </a:r>
          </a:p>
          <a:p>
            <a:pPr>
              <a:buNone/>
            </a:pPr>
            <a:r>
              <a:rPr lang="cs-CZ" sz="4000" smtClean="0"/>
              <a:t>   6. p.   ______</a:t>
            </a:r>
            <a:endParaRPr lang="cs-CZ" sz="40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smtClean="0"/>
              <a:t>   7. p.   kuř</a:t>
            </a:r>
            <a:r>
              <a:rPr lang="cs-CZ" sz="4000" b="1" smtClean="0">
                <a:solidFill>
                  <a:srgbClr val="FF0000"/>
                </a:solidFill>
              </a:rPr>
              <a:t>aty    </a:t>
            </a:r>
          </a:p>
          <a:p>
            <a:pPr>
              <a:buNone/>
            </a:pPr>
            <a:endParaRPr lang="cs-CZ" sz="4000"/>
          </a:p>
        </p:txBody>
      </p:sp>
      <p:pic>
        <p:nvPicPr>
          <p:cNvPr id="4" name="Picture 4" descr="C:\Users\Langerová\AppData\Local\Microsoft\Windows\Temporary Internet Files\Content.IE5\BBZAMAU2\MC9002331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988840"/>
            <a:ext cx="4023178" cy="28903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b="1" smtClean="0"/>
              <a:t>číslo množné                       </a:t>
            </a:r>
            <a:r>
              <a:rPr lang="cs-CZ" sz="2400" b="1" i="1" smtClean="0">
                <a:solidFill>
                  <a:srgbClr val="FF0000"/>
                </a:solidFill>
              </a:rPr>
              <a:t>Řešení.</a:t>
            </a:r>
            <a:endParaRPr lang="cs-CZ" sz="2400" b="1" smtClean="0"/>
          </a:p>
          <a:p>
            <a:pPr>
              <a:buNone/>
            </a:pPr>
            <a:r>
              <a:rPr lang="cs-CZ" sz="4000" b="1" smtClean="0"/>
              <a:t>   </a:t>
            </a:r>
            <a:r>
              <a:rPr lang="cs-CZ" sz="4000" smtClean="0"/>
              <a:t>1. p.   kuř</a:t>
            </a:r>
            <a:r>
              <a:rPr lang="cs-CZ" sz="4000" b="1" smtClean="0">
                <a:solidFill>
                  <a:srgbClr val="FF0000"/>
                </a:solidFill>
              </a:rPr>
              <a:t>ata</a:t>
            </a:r>
          </a:p>
          <a:p>
            <a:pPr>
              <a:buNone/>
            </a:pPr>
            <a:r>
              <a:rPr lang="cs-CZ" sz="4000" b="1" smtClean="0"/>
              <a:t>   </a:t>
            </a:r>
            <a:r>
              <a:rPr lang="cs-CZ" sz="4000" smtClean="0"/>
              <a:t>2. p.   kuř</a:t>
            </a:r>
            <a:r>
              <a:rPr lang="cs-CZ" sz="4000" b="1" smtClean="0">
                <a:solidFill>
                  <a:srgbClr val="FF0000"/>
                </a:solidFill>
              </a:rPr>
              <a:t>at</a:t>
            </a:r>
          </a:p>
          <a:p>
            <a:pPr>
              <a:buNone/>
            </a:pPr>
            <a:r>
              <a:rPr lang="cs-CZ" sz="4000" b="1" smtClean="0"/>
              <a:t>   </a:t>
            </a:r>
            <a:r>
              <a:rPr lang="cs-CZ" sz="4000" smtClean="0"/>
              <a:t>3. p.   kuř</a:t>
            </a:r>
            <a:r>
              <a:rPr lang="cs-CZ" sz="4000" b="1" smtClean="0">
                <a:solidFill>
                  <a:srgbClr val="FF0000"/>
                </a:solidFill>
              </a:rPr>
              <a:t>atům</a:t>
            </a:r>
          </a:p>
          <a:p>
            <a:pPr>
              <a:buNone/>
            </a:pPr>
            <a:r>
              <a:rPr lang="cs-CZ" sz="4000" smtClean="0"/>
              <a:t>   4. p.   kuř</a:t>
            </a:r>
            <a:r>
              <a:rPr lang="cs-CZ" sz="4000" b="1" smtClean="0">
                <a:solidFill>
                  <a:srgbClr val="FF0000"/>
                </a:solidFill>
              </a:rPr>
              <a:t>ata</a:t>
            </a: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 </a:t>
            </a:r>
            <a:r>
              <a:rPr lang="cs-CZ" sz="4000" smtClean="0"/>
              <a:t>5. p.   kuřat</a:t>
            </a:r>
            <a:r>
              <a:rPr lang="cs-CZ" sz="4000" b="1" smtClean="0">
                <a:solidFill>
                  <a:srgbClr val="FF0000"/>
                </a:solidFill>
              </a:rPr>
              <a:t>a!</a:t>
            </a:r>
          </a:p>
          <a:p>
            <a:pPr>
              <a:buNone/>
            </a:pPr>
            <a:r>
              <a:rPr lang="cs-CZ" sz="4000" smtClean="0"/>
              <a:t>   6. p.   </a:t>
            </a:r>
            <a:r>
              <a:rPr lang="cs-CZ" sz="4000" b="1" smtClean="0"/>
              <a:t>kuřat</a:t>
            </a:r>
            <a:r>
              <a:rPr lang="cs-CZ" sz="4000" b="1" smtClean="0">
                <a:solidFill>
                  <a:srgbClr val="00B050"/>
                </a:solidFill>
              </a:rPr>
              <a:t>ech</a:t>
            </a:r>
          </a:p>
          <a:p>
            <a:pPr>
              <a:buNone/>
            </a:pPr>
            <a:r>
              <a:rPr lang="cs-CZ" sz="4000" smtClean="0"/>
              <a:t>   7. p.   kuř</a:t>
            </a:r>
            <a:r>
              <a:rPr lang="cs-CZ" sz="4000" b="1" smtClean="0">
                <a:solidFill>
                  <a:srgbClr val="FF0000"/>
                </a:solidFill>
              </a:rPr>
              <a:t>aty    </a:t>
            </a:r>
          </a:p>
          <a:p>
            <a:pPr>
              <a:buNone/>
            </a:pPr>
            <a:endParaRPr lang="cs-CZ" sz="4000"/>
          </a:p>
        </p:txBody>
      </p:sp>
      <p:pic>
        <p:nvPicPr>
          <p:cNvPr id="4" name="Picture 4" descr="C:\Users\Langerová\AppData\Local\Microsoft\Windows\Temporary Internet Files\Content.IE5\BBZAMAU2\MC9002331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988840"/>
            <a:ext cx="4023178" cy="28903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99FF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STAVENÍ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2800" b="1" i="1" smtClean="0">
                <a:solidFill>
                  <a:srgbClr val="FF0000"/>
                </a:solidFill>
              </a:rPr>
              <a:t>V kterých pádech je u tohoto vzoru stejná koncovka? 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  </a:t>
            </a:r>
            <a:r>
              <a:rPr lang="cs-CZ" sz="4300" smtClean="0"/>
              <a:t>1. p.   staven</a:t>
            </a:r>
            <a:r>
              <a:rPr lang="cs-CZ" sz="43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4300" smtClean="0"/>
              <a:t>  2. p.   staven</a:t>
            </a:r>
            <a:r>
              <a:rPr lang="cs-CZ" sz="43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4300" smtClean="0"/>
              <a:t>  3. p.   staven</a:t>
            </a:r>
            <a:r>
              <a:rPr lang="cs-CZ" sz="43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4300" b="1" smtClean="0">
                <a:solidFill>
                  <a:srgbClr val="FF0000"/>
                </a:solidFill>
              </a:rPr>
              <a:t>  </a:t>
            </a:r>
            <a:r>
              <a:rPr lang="cs-CZ" sz="4300" smtClean="0"/>
              <a:t>4. p.   staven</a:t>
            </a:r>
            <a:r>
              <a:rPr lang="cs-CZ" sz="43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4300" b="1" smtClean="0">
                <a:solidFill>
                  <a:srgbClr val="FF0000"/>
                </a:solidFill>
              </a:rPr>
              <a:t>  </a:t>
            </a:r>
            <a:r>
              <a:rPr lang="cs-CZ" sz="4300" smtClean="0"/>
              <a:t>5. p.   staven</a:t>
            </a:r>
            <a:r>
              <a:rPr lang="cs-CZ" sz="4300" b="1" smtClean="0">
                <a:solidFill>
                  <a:srgbClr val="FF0000"/>
                </a:solidFill>
              </a:rPr>
              <a:t>í</a:t>
            </a:r>
            <a:r>
              <a:rPr lang="cs-CZ" sz="4300" smtClean="0"/>
              <a:t>!</a:t>
            </a:r>
          </a:p>
          <a:p>
            <a:pPr>
              <a:buNone/>
            </a:pPr>
            <a:r>
              <a:rPr lang="cs-CZ" sz="4300" smtClean="0"/>
              <a:t>  6. p.   staven</a:t>
            </a:r>
            <a:r>
              <a:rPr lang="cs-CZ" sz="43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4300" smtClean="0"/>
              <a:t>  7. p.   staven</a:t>
            </a:r>
            <a:r>
              <a:rPr lang="cs-CZ" sz="4300" b="1" smtClean="0">
                <a:solidFill>
                  <a:srgbClr val="FF0000"/>
                </a:solidFill>
              </a:rPr>
              <a:t>ím           </a:t>
            </a:r>
            <a:r>
              <a:rPr lang="cs-CZ" sz="4000" b="1" smtClean="0"/>
              <a:t>číslo jednotné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3078" name="Picture 6" descr="C:\Users\Langerová\AppData\Local\Microsoft\Windows\Temporary Internet Files\Content.IE5\I3C6N6QB\MC9001859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492896"/>
            <a:ext cx="2489472" cy="24873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3600" b="1" smtClean="0"/>
              <a:t>číslo množné</a:t>
            </a:r>
          </a:p>
          <a:p>
            <a:pPr>
              <a:buNone/>
            </a:pPr>
            <a:r>
              <a:rPr lang="cs-CZ" sz="4000" smtClean="0"/>
              <a:t>  1. p.   staven</a:t>
            </a:r>
            <a:r>
              <a:rPr lang="cs-CZ" sz="40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4000" smtClean="0"/>
              <a:t>  2. p.   staven</a:t>
            </a:r>
            <a:r>
              <a:rPr lang="cs-CZ" sz="40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4000" smtClean="0"/>
              <a:t>  3. p.   staven</a:t>
            </a:r>
            <a:r>
              <a:rPr lang="cs-CZ" sz="4000" b="1" smtClean="0">
                <a:solidFill>
                  <a:srgbClr val="FF0000"/>
                </a:solidFill>
              </a:rPr>
              <a:t>ím</a:t>
            </a: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</a:t>
            </a:r>
            <a:r>
              <a:rPr lang="cs-CZ" sz="4000" smtClean="0"/>
              <a:t>4. p.   staven</a:t>
            </a:r>
            <a:r>
              <a:rPr lang="cs-CZ" sz="40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</a:t>
            </a:r>
            <a:r>
              <a:rPr lang="cs-CZ" sz="4000" smtClean="0"/>
              <a:t>5. p.   staven</a:t>
            </a:r>
            <a:r>
              <a:rPr lang="cs-CZ" sz="4000" b="1" smtClean="0">
                <a:solidFill>
                  <a:srgbClr val="FF0000"/>
                </a:solidFill>
              </a:rPr>
              <a:t>í</a:t>
            </a:r>
            <a:r>
              <a:rPr lang="cs-CZ" sz="4000" smtClean="0"/>
              <a:t>!</a:t>
            </a:r>
          </a:p>
          <a:p>
            <a:pPr>
              <a:buNone/>
            </a:pPr>
            <a:r>
              <a:rPr lang="cs-CZ" sz="4000" smtClean="0"/>
              <a:t>  6. p.   staven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sz="4000" smtClean="0"/>
              <a:t>  7. p.   staven</a:t>
            </a:r>
            <a:r>
              <a:rPr lang="cs-CZ" sz="4000" b="1" smtClean="0">
                <a:solidFill>
                  <a:srgbClr val="FF0000"/>
                </a:solidFill>
              </a:rPr>
              <a:t>ími</a:t>
            </a:r>
          </a:p>
          <a:p>
            <a:pPr>
              <a:buNone/>
            </a:pPr>
            <a:endParaRPr lang="cs-CZ" sz="4000"/>
          </a:p>
        </p:txBody>
      </p:sp>
      <p:pic>
        <p:nvPicPr>
          <p:cNvPr id="4098" name="Picture 2" descr="C:\Users\Langerová\AppData\Local\Microsoft\Windows\Temporary Internet Files\Content.IE5\64AXYS6H\MC90044173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4960" y="1484784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b="1" i="1" smtClean="0">
                <a:solidFill>
                  <a:srgbClr val="FF0000"/>
                </a:solidFill>
              </a:rPr>
              <a:t>Vytvoř a zapiš daný tvar podstatného jména.</a:t>
            </a:r>
            <a:endParaRPr lang="cs-CZ" sz="28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2. p. č. j. (Vrchlabí)         do_________</a:t>
            </a:r>
          </a:p>
          <a:p>
            <a:pPr>
              <a:buNone/>
            </a:pPr>
            <a:r>
              <a:rPr lang="cs-CZ" sz="3600" smtClean="0"/>
              <a:t>7. p. č. mn. (slůně)         se_________</a:t>
            </a:r>
          </a:p>
          <a:p>
            <a:pPr>
              <a:buNone/>
            </a:pPr>
            <a:r>
              <a:rPr lang="cs-CZ" sz="3600" smtClean="0"/>
              <a:t>3. p. č .j. (zelí)                  k__________</a:t>
            </a:r>
          </a:p>
          <a:p>
            <a:pPr>
              <a:buNone/>
            </a:pPr>
            <a:r>
              <a:rPr lang="cs-CZ" sz="3600" smtClean="0"/>
              <a:t>7. p. č. mn. (děvče)        s__________ </a:t>
            </a:r>
          </a:p>
          <a:p>
            <a:pPr>
              <a:buNone/>
            </a:pPr>
            <a:r>
              <a:rPr lang="cs-CZ" sz="3600" smtClean="0"/>
              <a:t>6. p. č. j. (pondělí)          v__________</a:t>
            </a:r>
          </a:p>
          <a:p>
            <a:pPr>
              <a:buNone/>
            </a:pPr>
            <a:r>
              <a:rPr lang="cs-CZ" sz="3600" smtClean="0"/>
              <a:t>6. p. č. j. (doupě)            v__________</a:t>
            </a:r>
          </a:p>
          <a:p>
            <a:pPr>
              <a:buNone/>
            </a:pPr>
            <a:r>
              <a:rPr lang="cs-CZ" sz="3600" smtClean="0"/>
              <a:t>4. p. č. j. (cukroví)          na_________ </a:t>
            </a:r>
          </a:p>
          <a:p>
            <a:pPr>
              <a:buNone/>
            </a:pPr>
            <a:r>
              <a:rPr lang="cs-CZ" sz="3600" smtClean="0"/>
              <a:t>4. p. č. mn. (zvíře)          pro________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i="1" smtClean="0">
                <a:solidFill>
                  <a:srgbClr val="FF0000"/>
                </a:solidFill>
              </a:rPr>
              <a:t>Řešení.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2. p. č. j. (Vrchlabí)         do </a:t>
            </a:r>
            <a:r>
              <a:rPr lang="cs-CZ" sz="3600" b="1" smtClean="0">
                <a:solidFill>
                  <a:srgbClr val="FF0000"/>
                </a:solidFill>
              </a:rPr>
              <a:t>Vrchlabí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7. p. č. mn. (slůně)         se </a:t>
            </a:r>
            <a:r>
              <a:rPr lang="cs-CZ" sz="3600" b="1" smtClean="0">
                <a:solidFill>
                  <a:srgbClr val="FF0000"/>
                </a:solidFill>
              </a:rPr>
              <a:t>slůňaty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3. p. č .j. (zelí)                  k </a:t>
            </a:r>
            <a:r>
              <a:rPr lang="cs-CZ" sz="3600" b="1" smtClean="0">
                <a:solidFill>
                  <a:srgbClr val="FF0000"/>
                </a:solidFill>
              </a:rPr>
              <a:t>zelí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7. p. č. mn. (děvče)        s </a:t>
            </a:r>
            <a:r>
              <a:rPr lang="cs-CZ" sz="3600" b="1" smtClean="0">
                <a:solidFill>
                  <a:srgbClr val="FF0000"/>
                </a:solidFill>
              </a:rPr>
              <a:t>děvčaty</a:t>
            </a:r>
            <a:r>
              <a:rPr lang="cs-CZ" sz="3600" b="1" smtClean="0"/>
              <a:t> </a:t>
            </a:r>
          </a:p>
          <a:p>
            <a:pPr>
              <a:buNone/>
            </a:pPr>
            <a:r>
              <a:rPr lang="cs-CZ" sz="3600" smtClean="0"/>
              <a:t>6. p. č. j. (pondělí)          v </a:t>
            </a:r>
            <a:r>
              <a:rPr lang="cs-CZ" sz="3600" b="1" smtClean="0">
                <a:solidFill>
                  <a:srgbClr val="FF0000"/>
                </a:solidFill>
              </a:rPr>
              <a:t>pondělí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6. p. č. j. (doupě)            v </a:t>
            </a:r>
            <a:r>
              <a:rPr lang="cs-CZ" sz="3600" b="1" smtClean="0">
                <a:solidFill>
                  <a:srgbClr val="FF0000"/>
                </a:solidFill>
              </a:rPr>
              <a:t>doupěti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4. p. č. j. (cukroví)          na </a:t>
            </a:r>
            <a:r>
              <a:rPr lang="cs-CZ" sz="3600" b="1" smtClean="0">
                <a:solidFill>
                  <a:srgbClr val="FF0000"/>
                </a:solidFill>
              </a:rPr>
              <a:t>cukroví</a:t>
            </a:r>
            <a:r>
              <a:rPr lang="cs-CZ" sz="3600" b="1" smtClean="0"/>
              <a:t> </a:t>
            </a:r>
          </a:p>
          <a:p>
            <a:pPr>
              <a:buNone/>
            </a:pPr>
            <a:r>
              <a:rPr lang="cs-CZ" sz="3600" smtClean="0"/>
              <a:t>4. p. č. mn. (zvíře)          pro </a:t>
            </a:r>
            <a:r>
              <a:rPr lang="cs-CZ" sz="3600" b="1" smtClean="0">
                <a:solidFill>
                  <a:srgbClr val="FF0000"/>
                </a:solidFill>
              </a:rPr>
              <a:t>zvířata</a:t>
            </a:r>
            <a:endParaRPr lang="cs-CZ" sz="3600" b="1"/>
          </a:p>
        </p:txBody>
      </p:sp>
      <p:pic>
        <p:nvPicPr>
          <p:cNvPr id="1028" name="Picture 4" descr="C:\Users\Langerová\AppData\Local\Microsoft\Windows\Temporary Internet Files\Content.IE5\9LRUEDN1\MC9004375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988840"/>
            <a:ext cx="1860550" cy="1876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r>
              <a:rPr lang="cs-CZ" sz="2800" smtClean="0"/>
              <a:t>Ilustrace:</a:t>
            </a:r>
          </a:p>
          <a:p>
            <a:pPr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None/>
            </a:pPr>
            <a:r>
              <a:rPr lang="cs-CZ" sz="2800" smtClean="0"/>
              <a:t>Citace:</a:t>
            </a:r>
          </a:p>
          <a:p>
            <a:pPr>
              <a:buNone/>
            </a:pPr>
            <a:r>
              <a:rPr lang="cs-CZ" sz="2800" i="1" smtClean="0"/>
              <a:t>Český jazyk 4</a:t>
            </a:r>
            <a:r>
              <a:rPr lang="cs-CZ" sz="2800" smtClean="0"/>
              <a:t>: </a:t>
            </a:r>
            <a:r>
              <a:rPr lang="cs-CZ" sz="2800" i="1" smtClean="0"/>
              <a:t>pro základní školy</a:t>
            </a:r>
            <a:r>
              <a:rPr lang="cs-CZ" sz="2800" smtClean="0"/>
              <a:t>. Praha: SPN -pedagogické nakladatelství, akciová společnost, 2009. ISBN 978-80-7235-423-8.</a:t>
            </a:r>
          </a:p>
          <a:p>
            <a:pPr>
              <a:buNone/>
            </a:pPr>
            <a:r>
              <a:rPr lang="cs-CZ" sz="2800" smtClean="0"/>
              <a:t> </a:t>
            </a:r>
          </a:p>
          <a:p>
            <a:pPr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80-7168-012-5. </a:t>
            </a:r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None/>
            </a:pPr>
            <a:r>
              <a:rPr lang="cs-CZ" sz="2800" smtClean="0"/>
              <a:t>učiva s vedením učitele, k opakování, k procvičení a k </a:t>
            </a:r>
          </a:p>
          <a:p>
            <a:pPr>
              <a:buNone/>
            </a:pPr>
            <a:r>
              <a:rPr lang="cs-CZ" sz="2800" smtClean="0"/>
              <a:t>upevnění již probraného učiva.</a:t>
            </a:r>
          </a:p>
          <a:p>
            <a:pPr>
              <a:buNone/>
            </a:pPr>
            <a:r>
              <a:rPr lang="cs-CZ" sz="2800" smtClean="0"/>
              <a:t>Pracovní list je možné použít k frontální práci žáků,</a:t>
            </a:r>
          </a:p>
          <a:p>
            <a:pPr>
              <a:buNone/>
            </a:pPr>
            <a:r>
              <a:rPr lang="cs-CZ" sz="2800" smtClean="0"/>
              <a:t>k práci ve skupinách i k samostatné práci.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663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SKLOŇOVÁNÍ</vt:lpstr>
      <vt:lpstr>VZOR KUŘE</vt:lpstr>
      <vt:lpstr>VZOR KUŘE</vt:lpstr>
      <vt:lpstr>Snímek 5</vt:lpstr>
      <vt:lpstr>Snímek 6</vt:lpstr>
      <vt:lpstr>VZOR  STAVENÍ</vt:lpstr>
      <vt:lpstr>Snímek 8</vt:lpstr>
      <vt:lpstr>Vytvoř a zapiš daný tvar podstatného jména.</vt:lpstr>
      <vt:lpstr>Řešení.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Vaše jméno</cp:lastModifiedBy>
  <cp:revision>38</cp:revision>
  <dcterms:created xsi:type="dcterms:W3CDTF">2012-02-12T07:36:28Z</dcterms:created>
  <dcterms:modified xsi:type="dcterms:W3CDTF">2012-04-14T08:55:07Z</dcterms:modified>
</cp:coreProperties>
</file>