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8"/>
  </p:notesMasterIdLst>
  <p:sldIdLst>
    <p:sldId id="256" r:id="rId2"/>
    <p:sldId id="257" r:id="rId3"/>
    <p:sldId id="324" r:id="rId4"/>
    <p:sldId id="369" r:id="rId5"/>
    <p:sldId id="370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CC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7884" autoAdjust="0"/>
  </p:normalViewPr>
  <p:slideViewPr>
    <p:cSldViewPr>
      <p:cViewPr>
        <p:scale>
          <a:sx n="77" d="100"/>
          <a:sy n="77" d="100"/>
        </p:scale>
        <p:origin x="-86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18" Type="http://schemas.openxmlformats.org/officeDocument/2006/relationships/image" Target="../media/image3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876" y="3512321"/>
            <a:ext cx="4618523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První písemná práce a její analýza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III-2-03-20_Vyrazy_a_jejich_upravy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Nadpis 1"/>
          <p:cNvSpPr txBox="1">
            <a:spLocks/>
          </p:cNvSpPr>
          <p:nvPr/>
        </p:nvSpPr>
        <p:spPr>
          <a:xfrm>
            <a:off x="395536" y="260648"/>
            <a:ext cx="828092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bIns="72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cs-CZ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písemná práce</a:t>
            </a:r>
            <a:endParaRPr lang="cs-CZ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Zástupný symbol pro text 2"/>
          <p:cNvSpPr txBox="1">
            <a:spLocks/>
          </p:cNvSpPr>
          <p:nvPr/>
        </p:nvSpPr>
        <p:spPr>
          <a:xfrm>
            <a:off x="395536" y="676955"/>
            <a:ext cx="4040188" cy="659352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Zástupný symbol pro text 3"/>
          <p:cNvSpPr txBox="1">
            <a:spLocks/>
          </p:cNvSpPr>
          <p:nvPr/>
        </p:nvSpPr>
        <p:spPr>
          <a:xfrm>
            <a:off x="4634681" y="676955"/>
            <a:ext cx="4041775" cy="65484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4"/>
              <p:cNvSpPr txBox="1">
                <a:spLocks/>
              </p:cNvSpPr>
              <p:nvPr/>
            </p:nvSpPr>
            <p:spPr>
              <a:xfrm>
                <a:off x="467544" y="1484784"/>
                <a:ext cx="4032448" cy="48245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 lnSpcReduction="10000"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342900" indent="-342900">
                  <a:buFont typeface="Wingdings 2"/>
                  <a:buAutoNum type="arabicPeriod"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Určete hodnotu číselného výrazu: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5,5:5,5−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+7:4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2. Napište číslo, které je: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- o 5 menší než číslo x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- o x větší než číslo y</a:t>
                </a: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3. Zjednodušte výraz:</a:t>
                </a:r>
              </a:p>
              <a:p>
                <a:pPr marL="0" indent="0">
                  <a:buFont typeface="Wingdings 2"/>
                  <a:buNone/>
                </a:pP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    3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+4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+12−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+7−</m:t>
                    </m:r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3m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 Správnost řešení ověřte pro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=1.</m:t>
                    </m:r>
                  </m:oMath>
                </a14:m>
                <a:endParaRPr lang="cs-CZ" sz="14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4. Rozložte na součin: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15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𝑦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−24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</m:oMath>
                </a14:m>
                <a:endParaRPr lang="cs-CZ" sz="14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4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−4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𝑎𝑏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𝑏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5. Sečtěte a stanovte podmínky: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4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−3</m:t>
                        </m:r>
                      </m:num>
                      <m:den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+3</m:t>
                        </m:r>
                      </m:den>
                    </m:f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f>
                      <m:f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num>
                      <m:den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den>
                    </m:f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6. Upravte: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4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𝑐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9</m:t>
                            </m:r>
                          </m:num>
                          <m:den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𝑐</m:t>
                            </m:r>
                          </m:den>
                        </m:f>
                      </m:e>
                    </m:d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f>
                      <m:f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3+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𝑐</m:t>
                        </m:r>
                      </m:num>
                      <m:den>
                        <m:sSup>
                          <m:sSupPr>
                            <m:ctrlP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𝑐</m:t>
                            </m:r>
                          </m:e>
                          <m:sup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484784"/>
                <a:ext cx="4032448" cy="4824536"/>
              </a:xfrm>
              <a:prstGeom prst="rect">
                <a:avLst/>
              </a:prstGeom>
              <a:blipFill rotWithShape="1">
                <a:blip r:embed="rId3"/>
                <a:stretch>
                  <a:fillRect l="-454" t="-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5"/>
              <p:cNvSpPr txBox="1">
                <a:spLocks/>
              </p:cNvSpPr>
              <p:nvPr/>
            </p:nvSpPr>
            <p:spPr>
              <a:xfrm>
                <a:off x="4644008" y="1484784"/>
                <a:ext cx="4032448" cy="48245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342900" indent="-342900">
                  <a:buFont typeface="Wingdings 2"/>
                  <a:buAutoNum type="arabicPeriod"/>
                </a:pP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Určete hodnotu číselného výrazu: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1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−3</m:t>
                          </m:r>
                        </m:e>
                      </m:d>
                      <m:r>
                        <a:rPr lang="cs-CZ" sz="140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lang="cs-CZ" sz="140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4,5+3 :2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∙2</m:t>
                      </m:r>
                    </m:oMath>
                  </m:oMathPara>
                </a14:m>
                <a:endParaRPr lang="cs-CZ" sz="1400" dirty="0" smtClean="0">
                  <a:latin typeface="Times New Roman" panose="02020603050405020304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 smtClean="0">
                  <a:latin typeface="Times New Roman" panose="02020603050405020304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2. Napište číslo, které je 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- o x menší než číslo 5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- třikrát větší než číslo m</a:t>
                </a: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3. Zjednodušte výraz:</a:t>
                </a:r>
              </a:p>
              <a:p>
                <a:pPr marL="0" indent="0">
                  <a:buFont typeface="Wingdings 2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7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−2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−11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+3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−13−2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𝑡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−2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6−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cs-CZ" sz="1400" dirty="0" smtClean="0">
                  <a:latin typeface="Times New Roman" panose="02020603050405020304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anose="02020603050405020304" pitchFamily="18" charset="0"/>
                    <a:cs typeface="Times New Roman" pitchFamily="18" charset="0"/>
                  </a:rPr>
                  <a:t> 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   Správnost řešení ověřte pro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=−1.</m:t>
                    </m:r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4. Rozložte na součin: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64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𝑏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+16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𝑏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z="14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81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𝑦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−4</m:t>
                    </m:r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5. Sečtěte a stanovte podmínky: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4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1+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den>
                    </m:f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f>
                      <m:f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1−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den>
                    </m:f>
                  </m:oMath>
                </a14:m>
                <a:endParaRPr lang="cs-CZ" sz="1400" dirty="0" smtClean="0">
                  <a:latin typeface="Times New Roman" panose="02020603050405020304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6. Upravte: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10</m:t>
                            </m:r>
                          </m:num>
                          <m:den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𝑟</m:t>
                            </m:r>
                          </m:den>
                        </m:f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+3</m:t>
                        </m:r>
                      </m:e>
                    </m:d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8" name="Zástupný symbol pro obsah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1484784"/>
                <a:ext cx="4032448" cy="4824536"/>
              </a:xfrm>
              <a:prstGeom prst="rect">
                <a:avLst/>
              </a:prstGeom>
              <a:blipFill rotWithShape="1">
                <a:blip r:embed="rId4"/>
                <a:stretch>
                  <a:fillRect l="-454" t="-1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TextovéPole 48"/>
          <p:cNvSpPr txBox="1"/>
          <p:nvPr/>
        </p:nvSpPr>
        <p:spPr>
          <a:xfrm>
            <a:off x="7452320" y="466213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ZADÁNÍ</a:t>
            </a:r>
            <a:endParaRPr lang="cs-CZ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Nadpis 1"/>
          <p:cNvSpPr txBox="1">
            <a:spLocks/>
          </p:cNvSpPr>
          <p:nvPr/>
        </p:nvSpPr>
        <p:spPr>
          <a:xfrm>
            <a:off x="395536" y="260648"/>
            <a:ext cx="8280920" cy="4825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bIns="72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Analýza písemné práce</a:t>
            </a:r>
            <a:endParaRPr lang="cs-CZ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Zástupný symbol pro text 2"/>
          <p:cNvSpPr txBox="1">
            <a:spLocks/>
          </p:cNvSpPr>
          <p:nvPr/>
        </p:nvSpPr>
        <p:spPr>
          <a:xfrm>
            <a:off x="395536" y="676955"/>
            <a:ext cx="4040188" cy="659352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Zástupný symbol pro text 3"/>
          <p:cNvSpPr txBox="1">
            <a:spLocks/>
          </p:cNvSpPr>
          <p:nvPr/>
        </p:nvSpPr>
        <p:spPr>
          <a:xfrm>
            <a:off x="4634681" y="676955"/>
            <a:ext cx="4041775" cy="65484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4"/>
              <p:cNvSpPr txBox="1">
                <a:spLocks/>
              </p:cNvSpPr>
              <p:nvPr/>
            </p:nvSpPr>
            <p:spPr>
              <a:xfrm>
                <a:off x="281311" y="1173433"/>
                <a:ext cx="4032448" cy="48245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342900" indent="-342900">
                  <a:buAutoNum type="arabicPeriod"/>
                </a:pP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5,5:5,5−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4</m:t>
                            </m:r>
                          </m:den>
                        </m:f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+7:4</m:t>
                        </m:r>
                      </m:e>
                    </m:d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−3</m:t>
                            </m:r>
                          </m:e>
                        </m:d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sz="1400" b="0" i="1" dirty="0" smtClean="0">
                  <a:latin typeface="Cambria Math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b="0" dirty="0" smtClean="0"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=1−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4</m:t>
                            </m:r>
                          </m:den>
                        </m:f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7</m:t>
                            </m:r>
                          </m:num>
                          <m:den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−9=1−</m:t>
                    </m:r>
                    <m:f>
                      <m:f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10</m:t>
                        </m:r>
                      </m:num>
                      <m:den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den>
                    </m:f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−9=</m:t>
                    </m:r>
                  </m:oMath>
                </a14:m>
                <a:endParaRPr lang="cs-CZ" sz="1400" b="0" i="1" dirty="0" smtClean="0">
                  <a:latin typeface="Cambria Math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b="0" dirty="0" smtClean="0"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=−8−2</m:t>
                    </m:r>
                    <m:f>
                      <m:f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=−10</m:t>
                    </m:r>
                    <m:f>
                      <m:f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.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číslo  </a:t>
                </a: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o 5 menší než číslo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x: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−5</m:t>
                    </m:r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  číslo </a:t>
                </a: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o x větší než číslo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y: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3.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3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−2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+4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𝑚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+12−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−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+7−</m:t>
                    </m:r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3m=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  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+19</m:t>
                    </m:r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7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311" y="1173433"/>
                <a:ext cx="4032448" cy="4824536"/>
              </a:xfrm>
              <a:prstGeom prst="rect">
                <a:avLst/>
              </a:prstGeom>
              <a:blipFill rotWithShape="1">
                <a:blip r:embed="rId3"/>
                <a:stretch>
                  <a:fillRect l="-3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5"/>
              <p:cNvSpPr txBox="1">
                <a:spLocks/>
              </p:cNvSpPr>
              <p:nvPr/>
            </p:nvSpPr>
            <p:spPr>
              <a:xfrm>
                <a:off x="4687281" y="1218464"/>
                <a:ext cx="4032448" cy="48245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342900" indent="-342900">
                  <a:buAutoNum type="arabicPeriod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14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−3</m:t>
                        </m:r>
                      </m:e>
                    </m:d>
                    <m:r>
                      <a:rPr lang="cs-CZ" sz="1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1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14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−2</m:t>
                            </m:r>
                          </m:e>
                        </m:d>
                      </m:e>
                      <m:sup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4,5+3 :2</m:t>
                        </m:r>
                      </m:e>
                    </m:d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∙2=</m:t>
                    </m:r>
                  </m:oMath>
                </a14:m>
                <a:endParaRPr lang="cs-CZ" sz="1400" b="0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b="0" dirty="0" smtClean="0"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  =−3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−8</m:t>
                        </m:r>
                      </m:e>
                    </m:d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14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14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9</m:t>
                            </m:r>
                          </m:num>
                          <m:den>
                            <m:r>
                              <a:rPr lang="cs-CZ" sz="14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14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14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14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∙2=</m:t>
                    </m:r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          =24−6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∙2=24−</m:t>
                    </m:r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12=12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8" name="Zástupný symbol pro obsah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7281" y="1218464"/>
                <a:ext cx="4032448" cy="4824536"/>
              </a:xfrm>
              <a:prstGeom prst="rect">
                <a:avLst/>
              </a:prstGeom>
              <a:blipFill rotWithShape="1">
                <a:blip r:embed="rId4"/>
                <a:stretch>
                  <a:fillRect l="-3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TextovéPole 48"/>
          <p:cNvSpPr txBox="1"/>
          <p:nvPr/>
        </p:nvSpPr>
        <p:spPr>
          <a:xfrm>
            <a:off x="7452320" y="466213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endParaRPr lang="cs-CZ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4658144" y="2389917"/>
                <a:ext cx="4572000" cy="954107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2.  číslo </a:t>
                </a:r>
                <a:r>
                  <a:rPr lang="cs-CZ" sz="1400" dirty="0">
                    <a:latin typeface="Times New Roman" panose="02020603050405020304" pitchFamily="18" charset="0"/>
                    <a:cs typeface="Times New Roman" pitchFamily="18" charset="0"/>
                  </a:rPr>
                  <a:t>o x menší než číslo 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5: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5−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  <a:p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     číslo </a:t>
                </a:r>
                <a:r>
                  <a:rPr lang="cs-CZ" sz="1400" dirty="0">
                    <a:latin typeface="Times New Roman" panose="02020603050405020304" pitchFamily="18" charset="0"/>
                    <a:cs typeface="Times New Roman" pitchFamily="18" charset="0"/>
                  </a:rPr>
                  <a:t>třikrát větší než číslo 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itchFamily="18" charset="0"/>
                  </a:rPr>
                  <a:t>m: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endParaRPr lang="cs-CZ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  <a:p>
                <a:endParaRPr lang="cs-CZ" sz="1400" dirty="0">
                  <a:latin typeface="Times New Roman" panose="02020603050405020304" pitchFamily="18" charset="0"/>
                  <a:cs typeface="Times New Roman" pitchFamily="18" charset="0"/>
                </a:endParaRPr>
              </a:p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3.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7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−2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−11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+3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−13−2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𝑡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−2</m:t>
                    </m:r>
                    <m:d>
                      <m:d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6−</m:t>
                        </m:r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=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8144" y="2389917"/>
                <a:ext cx="4572000" cy="954107"/>
              </a:xfrm>
              <a:prstGeom prst="rect">
                <a:avLst/>
              </a:prstGeom>
              <a:blipFill rotWithShape="1">
                <a:blip r:embed="rId5"/>
                <a:stretch>
                  <a:fillRect l="-267" t="-637" b="-50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13420" y="3874263"/>
                <a:ext cx="2880320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 smtClean="0"/>
                  <a:t>Zkouška pro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𝑚</m:t>
                    </m:r>
                    <m:r>
                      <a:rPr lang="cs-CZ" sz="1400" b="0" i="1" smtClean="0">
                        <a:latin typeface="Cambria Math"/>
                      </a:rPr>
                      <m:t>=1:</m:t>
                    </m:r>
                  </m:oMath>
                </a14:m>
                <a:r>
                  <a:rPr lang="cs-CZ" sz="1400" dirty="0" smtClean="0"/>
                  <a:t> </a:t>
                </a:r>
                <a:endParaRPr lang="cs-CZ" sz="1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420" y="3874263"/>
                <a:ext cx="2880320" cy="307777"/>
              </a:xfrm>
              <a:prstGeom prst="rect">
                <a:avLst/>
              </a:prstGeom>
              <a:blipFill rotWithShape="1">
                <a:blip r:embed="rId6"/>
                <a:stretch>
                  <a:fillRect l="-636" t="-2000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55630" y="4182038"/>
                <a:ext cx="403674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−2∙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+4∙1+12−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+7−3∙1=</m:t>
                      </m:r>
                    </m:oMath>
                  </m:oMathPara>
                </a14:m>
                <a:endParaRPr lang="cs-CZ" sz="1400" b="0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630" y="4182038"/>
                <a:ext cx="4036746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2694" y="4427026"/>
                <a:ext cx="398968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=3−2+4+12−1−1+7−3=26−7=19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694" y="4427026"/>
                <a:ext cx="3989682" cy="3077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55630" y="4797152"/>
                <a:ext cx="170655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+1+19=19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630" y="4797152"/>
                <a:ext cx="1706557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860032" y="3344024"/>
                <a:ext cx="297761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=−4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−13−2</m:t>
                      </m:r>
                      <m:r>
                        <a:rPr lang="cs-CZ" sz="1400" b="0" i="1" smtClean="0">
                          <a:latin typeface="Cambria Math"/>
                        </a:rPr>
                        <m:t>𝑡</m:t>
                      </m:r>
                      <m:r>
                        <a:rPr lang="cs-CZ" sz="1400" b="0" i="1" smtClean="0">
                          <a:latin typeface="Cambria Math"/>
                        </a:rPr>
                        <m:t>−12+2</m:t>
                      </m:r>
                      <m:r>
                        <a:rPr lang="cs-CZ" sz="1400" b="0" i="1" smtClean="0">
                          <a:latin typeface="Cambria Math"/>
                        </a:rPr>
                        <m:t>𝑡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3344024"/>
                <a:ext cx="2977610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860032" y="3651801"/>
                <a:ext cx="160249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=−4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−25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3651801"/>
                <a:ext cx="1602490" cy="3077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831820" y="3959578"/>
                <a:ext cx="2448272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 smtClean="0"/>
                  <a:t>Zkouška pro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𝑡</m:t>
                    </m:r>
                    <m:r>
                      <a:rPr lang="cs-CZ" sz="1400" b="0" i="1" smtClean="0">
                        <a:latin typeface="Cambria Math"/>
                      </a:rPr>
                      <m:t>=−1:</m:t>
                    </m:r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1820" y="3959578"/>
                <a:ext cx="2448272" cy="307777"/>
              </a:xfrm>
              <a:prstGeom prst="rect">
                <a:avLst/>
              </a:prstGeom>
              <a:blipFill rotWithShape="1">
                <a:blip r:embed="rId12"/>
                <a:stretch>
                  <a:fillRect l="-748" t="-2000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857894" y="4335926"/>
                <a:ext cx="3505832" cy="954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7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1400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e>
                      <m:sup>
                        <m:r>
                          <a:rPr lang="cs-CZ" sz="14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1400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e>
                      <m:sup>
                        <m:r>
                          <a:rPr lang="cs-CZ" sz="1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</a:rPr>
                      <m:t>−11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1400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e>
                      <m:sup>
                        <m:r>
                          <a:rPr lang="cs-CZ" sz="14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</a:rPr>
                      <m:t>+3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1400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e>
                      <m:sup>
                        <m:r>
                          <a:rPr lang="cs-CZ" sz="1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</a:rPr>
                      <m:t>−</m:t>
                    </m:r>
                  </m:oMath>
                </a14:m>
                <a:endParaRPr lang="cs-CZ" sz="1400" b="0" i="1" dirty="0" smtClean="0">
                  <a:latin typeface="Cambria Math"/>
                </a:endParaRPr>
              </a:p>
              <a:p>
                <a:r>
                  <a:rPr lang="cs-CZ" sz="14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−13−2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1400" b="0" i="1" smtClean="0">
                        <a:latin typeface="Cambria Math"/>
                      </a:rPr>
                      <m:t>−2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</a:rPr>
                          <m:t>6+1</m:t>
                        </m:r>
                      </m:e>
                    </m:d>
                    <m:r>
                      <a:rPr lang="cs-CZ" sz="1400" b="0" i="1" smtClean="0">
                        <a:latin typeface="Cambria Math"/>
                      </a:rPr>
                      <m:t>=−7−2+11+</m:t>
                    </m:r>
                  </m:oMath>
                </a14:m>
                <a:endParaRPr lang="cs-CZ" sz="1400" b="0" i="1" dirty="0" smtClean="0">
                  <a:latin typeface="Cambria Math"/>
                </a:endParaRPr>
              </a:p>
              <a:p>
                <a:r>
                  <a:rPr lang="cs-CZ" sz="14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1400" b="0" i="0" smtClean="0">
                        <a:latin typeface="Cambria Math"/>
                      </a:rPr>
                      <m:t>+</m:t>
                    </m:r>
                    <m:r>
                      <a:rPr lang="cs-CZ" sz="1400" b="0" i="1" smtClean="0">
                        <a:latin typeface="Cambria Math"/>
                      </a:rPr>
                      <m:t>3−13+2−14=−36+16=−20</m:t>
                    </m:r>
                  </m:oMath>
                </a14:m>
                <a:endParaRPr lang="cs-CZ" sz="1400" b="0" dirty="0" smtClean="0"/>
              </a:p>
              <a:p>
                <a:endParaRPr lang="cs-CZ" sz="1400" b="0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7894" y="4335926"/>
                <a:ext cx="3505832" cy="95410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877749" y="5167029"/>
                <a:ext cx="365151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−4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−25=4+1−25=−20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7749" y="5167029"/>
                <a:ext cx="3651512" cy="30777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317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Nadpis 1"/>
          <p:cNvSpPr txBox="1">
            <a:spLocks/>
          </p:cNvSpPr>
          <p:nvPr/>
        </p:nvSpPr>
        <p:spPr>
          <a:xfrm>
            <a:off x="395536" y="260648"/>
            <a:ext cx="8280920" cy="4825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bIns="72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Analýza písemné práce</a:t>
            </a:r>
            <a:endParaRPr lang="cs-CZ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Zástupný symbol pro text 2"/>
          <p:cNvSpPr txBox="1">
            <a:spLocks/>
          </p:cNvSpPr>
          <p:nvPr/>
        </p:nvSpPr>
        <p:spPr>
          <a:xfrm>
            <a:off x="395536" y="676955"/>
            <a:ext cx="4040188" cy="659352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Zástupný symbol pro text 3"/>
          <p:cNvSpPr txBox="1">
            <a:spLocks/>
          </p:cNvSpPr>
          <p:nvPr/>
        </p:nvSpPr>
        <p:spPr>
          <a:xfrm>
            <a:off x="4634681" y="676955"/>
            <a:ext cx="4041775" cy="65484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Zástupný symbol pro obsah 4"/>
          <p:cNvSpPr txBox="1">
            <a:spLocks/>
          </p:cNvSpPr>
          <p:nvPr/>
        </p:nvSpPr>
        <p:spPr>
          <a:xfrm>
            <a:off x="295058" y="1218464"/>
            <a:ext cx="4032448" cy="4824536"/>
          </a:xfrm>
          <a:prstGeom prst="rect">
            <a:avLst/>
          </a:prstGeom>
          <a:solidFill>
            <a:schemeClr val="bg1"/>
          </a:solidFill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5"/>
              <p:cNvSpPr txBox="1">
                <a:spLocks/>
              </p:cNvSpPr>
              <p:nvPr/>
            </p:nvSpPr>
            <p:spPr>
              <a:xfrm>
                <a:off x="4560946" y="1218464"/>
                <a:ext cx="4032448" cy="48245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endParaRPr lang="cs-CZ" sz="1400" b="0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b="0" dirty="0" smtClean="0"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  </m:t>
                    </m:r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8" name="Zástupný symbol pro obsah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0946" y="1218464"/>
                <a:ext cx="4032448" cy="48245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TextovéPole 48"/>
          <p:cNvSpPr txBox="1"/>
          <p:nvPr/>
        </p:nvSpPr>
        <p:spPr>
          <a:xfrm>
            <a:off x="7452320" y="466213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endParaRPr lang="cs-CZ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234870" y="1461955"/>
                <a:ext cx="4572000" cy="757067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4.   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15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𝑥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𝑦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−24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=3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𝑥𝑦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𝑦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−8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cs-CZ" sz="14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cs-CZ" sz="140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sz="1400" i="1" dirty="0">
                    <a:latin typeface="Cambria Math"/>
                    <a:cs typeface="Times New Roman" pitchFamily="18" charset="0"/>
                  </a:rPr>
                  <a:t> </a:t>
                </a:r>
                <a:r>
                  <a:rPr lang="cs-CZ" sz="1400" i="1" dirty="0" smtClean="0">
                    <a:latin typeface="Cambria Math"/>
                    <a:cs typeface="Times New Roman" pitchFamily="18" charset="0"/>
                  </a:rPr>
                  <a:t>         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4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−4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𝑎𝑏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𝑏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70" y="1461955"/>
                <a:ext cx="4572000" cy="757067"/>
              </a:xfrm>
              <a:prstGeom prst="rect">
                <a:avLst/>
              </a:prstGeom>
              <a:blipFill rotWithShape="1">
                <a:blip r:embed="rId4"/>
                <a:stretch>
                  <a:fillRect t="-8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395536" y="2553408"/>
                <a:ext cx="2773516" cy="55502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5.     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−3</m:t>
                          </m:r>
                        </m:num>
                        <m:den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+3</m:t>
                          </m:r>
                        </m:den>
                      </m:f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+2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+3</m:t>
                              </m:r>
                            </m:e>
                          </m:d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+3</m:t>
                              </m:r>
                            </m:e>
                          </m:d>
                        </m:den>
                      </m:f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553408"/>
                <a:ext cx="2773516" cy="55502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83568" y="3136786"/>
                <a:ext cx="1410130" cy="5550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+6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1400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136786"/>
                <a:ext cx="1410130" cy="55502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415630" y="3260409"/>
                <a:ext cx="977062" cy="307777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𝑥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≠0;−3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5630" y="3260409"/>
                <a:ext cx="977062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33078" y="4047738"/>
                <a:ext cx="3030766" cy="58067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6.   </m:t>
                      </m:r>
                      <m:d>
                        <m:d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𝑐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𝑐</m:t>
                              </m:r>
                            </m:den>
                          </m:f>
                        </m:e>
                      </m:d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: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3+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𝑐</m:t>
                          </m:r>
                        </m:num>
                        <m:den>
                          <m:sSup>
                            <m:sSupPr>
                              <m:ctrlP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−9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𝑐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𝑐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+3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078" y="4047738"/>
                <a:ext cx="3030766" cy="5806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765666" y="4631274"/>
                <a:ext cx="3091231" cy="5140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sz="1400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sz="1400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+3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5666" y="4631274"/>
                <a:ext cx="3091231" cy="514051"/>
              </a:xfrm>
              <a:prstGeom prst="rect">
                <a:avLst/>
              </a:prstGeom>
              <a:blipFill rotWithShape="1">
                <a:blip r:embed="rId9"/>
                <a:stretch>
                  <a:fillRect b="-11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93288" y="5270814"/>
                <a:ext cx="105503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3288" y="5270814"/>
                <a:ext cx="1055032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490498" y="5320917"/>
                <a:ext cx="964495" cy="307777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≠0;−3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0498" y="5320917"/>
                <a:ext cx="964495" cy="3077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4634681" y="1471156"/>
                <a:ext cx="4572000" cy="738664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marL="342900" indent="-342900">
                  <a:buAutoNum type="arabicPeriod" startAt="4"/>
                </a:pPr>
                <a14:m>
                  <m:oMath xmlns:m="http://schemas.openxmlformats.org/officeDocument/2006/math">
                    <m:r>
                      <a:rPr lang="cs-CZ" sz="1400" i="0" smtClean="0">
                        <a:latin typeface="Cambria Math"/>
                        <a:cs typeface="Times New Roman" pitchFamily="18" charset="0"/>
                      </a:rPr>
                      <m:t>64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1400" i="0">
                            <a:latin typeface="Cambria Math"/>
                            <a:cs typeface="Times New Roman" pitchFamily="18" charset="0"/>
                          </a:rPr>
                          <m:t>a</m:t>
                        </m:r>
                      </m:e>
                      <m:sup>
                        <m:r>
                          <a:rPr lang="cs-CZ" sz="1400" i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m:rPr>
                        <m:sty m:val="p"/>
                      </m:rPr>
                      <a:rPr lang="cs-CZ" sz="1400" i="0">
                        <a:latin typeface="Cambria Math"/>
                        <a:cs typeface="Times New Roman" pitchFamily="18" charset="0"/>
                      </a:rPr>
                      <m:t>b</m:t>
                    </m:r>
                    <m:r>
                      <a:rPr lang="cs-CZ" sz="1400" i="0">
                        <a:latin typeface="Cambria Math"/>
                        <a:cs typeface="Times New Roman" pitchFamily="18" charset="0"/>
                      </a:rPr>
                      <m:t>+16</m:t>
                    </m:r>
                    <m:r>
                      <m:rPr>
                        <m:sty m:val="p"/>
                      </m:rPr>
                      <a:rPr lang="cs-CZ" sz="1400" i="0">
                        <a:latin typeface="Cambria Math"/>
                        <a:cs typeface="Times New Roman" pitchFamily="18" charset="0"/>
                      </a:rPr>
                      <m:t>a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1400" i="0">
                            <a:latin typeface="Cambria Math"/>
                            <a:cs typeface="Times New Roman" pitchFamily="18" charset="0"/>
                          </a:rPr>
                          <m:t>b</m:t>
                        </m:r>
                      </m:e>
                      <m:sup>
                        <m:r>
                          <a:rPr lang="cs-CZ" sz="1400" i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sz="1400" b="0" i="0" smtClean="0">
                        <a:latin typeface="Cambria Math"/>
                        <a:cs typeface="Times New Roman" pitchFamily="18" charset="0"/>
                      </a:rPr>
                      <m:t>=16</m:t>
                    </m:r>
                    <m:r>
                      <m:rPr>
                        <m:sty m:val="p"/>
                      </m:rPr>
                      <a:rPr lang="cs-CZ" sz="1400" b="0" i="0" smtClean="0">
                        <a:latin typeface="Cambria Math"/>
                        <a:cs typeface="Times New Roman" pitchFamily="18" charset="0"/>
                      </a:rPr>
                      <m:t>ab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b="0" i="0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  <m:r>
                          <m:rPr>
                            <m:sty m:val="p"/>
                          </m:rPr>
                          <a:rPr lang="cs-CZ" sz="1400" b="0" i="0" smtClean="0">
                            <a:latin typeface="Cambria Math"/>
                            <a:cs typeface="Times New Roman" pitchFamily="18" charset="0"/>
                          </a:rPr>
                          <m:t>a</m:t>
                        </m:r>
                        <m:r>
                          <a:rPr lang="cs-CZ" sz="1400" b="0" i="0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1400" b="0" i="0" smtClean="0">
                                <a:latin typeface="Cambria Math"/>
                                <a:cs typeface="Times New Roman" pitchFamily="18" charset="0"/>
                              </a:rPr>
                              <m:t>b</m:t>
                            </m:r>
                          </m:e>
                          <m:sup>
                            <m:r>
                              <a:rPr lang="cs-CZ" sz="1400" b="0" i="0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d>
                  </m:oMath>
                </a14:m>
                <a:endParaRPr lang="cs-CZ" sz="1400" b="0" dirty="0" smtClean="0">
                  <a:latin typeface="Cambria Math"/>
                  <a:cs typeface="Times New Roman" pitchFamily="18" charset="0"/>
                </a:endParaRPr>
              </a:p>
              <a:p>
                <a:pPr marL="342900" indent="-342900">
                  <a:buAutoNum type="arabicPeriod" startAt="4"/>
                </a:pPr>
                <a:endParaRPr lang="cs-CZ" sz="1400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sz="1400" dirty="0">
                    <a:latin typeface="Cambria Math"/>
                    <a:cs typeface="Times New Roman" pitchFamily="18" charset="0"/>
                  </a:rPr>
                  <a:t> </a:t>
                </a:r>
                <a:r>
                  <a:rPr lang="cs-CZ" sz="1400" dirty="0" smtClean="0">
                    <a:latin typeface="Cambria Math"/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sz="1400" i="0">
                        <a:latin typeface="Cambria Math"/>
                        <a:cs typeface="Times New Roman" pitchFamily="18" charset="0"/>
                      </a:rPr>
                      <m:t>81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1400" i="0">
                            <a:latin typeface="Cambria Math"/>
                            <a:cs typeface="Times New Roman" pitchFamily="18" charset="0"/>
                          </a:rPr>
                          <m:t>y</m:t>
                        </m:r>
                      </m:e>
                      <m:sup>
                        <m:r>
                          <a:rPr lang="cs-CZ" sz="1400" i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1400" i="0">
                        <a:latin typeface="Cambria Math"/>
                        <a:cs typeface="Times New Roman" pitchFamily="18" charset="0"/>
                      </a:rPr>
                      <m:t>−4</m:t>
                    </m:r>
                    <m:r>
                      <a:rPr lang="cs-CZ" sz="1400" b="0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9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𝑦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−2</m:t>
                        </m:r>
                      </m:e>
                    </m:d>
                    <m:d>
                      <m:d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9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𝑦</m:t>
                        </m:r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+2</m:t>
                        </m:r>
                      </m:e>
                    </m:d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4681" y="1471156"/>
                <a:ext cx="4572000" cy="738664"/>
              </a:xfrm>
              <a:prstGeom prst="rect">
                <a:avLst/>
              </a:prstGeom>
              <a:blipFill rotWithShape="1">
                <a:blip r:embed="rId12"/>
                <a:stretch>
                  <a:fillRect l="-267" t="-820"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4634681" y="2553408"/>
                <a:ext cx="3077509" cy="52751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5.   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1+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den>
                      </m:f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1−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1−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+1+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num>
                        <m:den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1+</m:t>
                              </m:r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</m:d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1−</m:t>
                              </m:r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</m:d>
                        </m:den>
                      </m:f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4681" y="2553408"/>
                <a:ext cx="3077509" cy="52751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932040" y="3103215"/>
                <a:ext cx="1547218" cy="5275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1+</m:t>
                              </m:r>
                              <m:r>
                                <a:rPr lang="cs-CZ" sz="1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1−</m:t>
                              </m:r>
                              <m:r>
                                <a:rPr lang="cs-CZ" sz="1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3103215"/>
                <a:ext cx="1547218" cy="52751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899642" y="3278049"/>
                <a:ext cx="801758" cy="307777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≠±1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9642" y="3278049"/>
                <a:ext cx="801758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4709674" y="3954581"/>
                <a:ext cx="2588914" cy="57637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6.    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𝑟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:</m:t>
                      </m:r>
                      <m:d>
                        <m:d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10</m:t>
                              </m:r>
                            </m:num>
                            <m:den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𝑟</m:t>
                              </m:r>
                            </m:den>
                          </m:f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+3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𝑟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: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10+3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𝑟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𝑟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9674" y="3954581"/>
                <a:ext cx="2588914" cy="57637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966347" y="4521499"/>
                <a:ext cx="2075568" cy="5281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10+3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10+3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6347" y="4521499"/>
                <a:ext cx="2075568" cy="528158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899642" y="5062014"/>
                <a:ext cx="1093697" cy="49705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𝑟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≠0;−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9642" y="5062014"/>
                <a:ext cx="1093697" cy="497059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983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ověření výsledků vzdělávání z oblasti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úprav algebraických výrazů formou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písemné práce. Druhá část prezentace nabízí možnost kontroly řešení úloh.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PaedDr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František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Běloun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kol.: Sbírka úloh z matematiky pro základní školu, 7. 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1995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Prometheus, ISBN 80-85849-63-1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9143" y="263691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371260" y="2718182"/>
            <a:ext cx="83167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Milada Hudcová, Libuše Kubičíková: Sbírka úloh z matematiky pro SOU a SOŠ,  1.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5823</TotalTime>
  <Words>990</Words>
  <Application>Microsoft Office PowerPoint</Application>
  <PresentationFormat>Předvádění na obrazovce (4:3)</PresentationFormat>
  <Paragraphs>132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496</cp:revision>
  <dcterms:created xsi:type="dcterms:W3CDTF">2013-01-11T17:11:37Z</dcterms:created>
  <dcterms:modified xsi:type="dcterms:W3CDTF">2014-09-25T06:59:05Z</dcterms:modified>
</cp:coreProperties>
</file>