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7" r:id="rId2"/>
    <p:sldId id="256" r:id="rId3"/>
    <p:sldId id="260" r:id="rId4"/>
    <p:sldId id="261" r:id="rId5"/>
    <p:sldId id="258" r:id="rId6"/>
    <p:sldId id="259" r:id="rId7"/>
    <p:sldId id="262" r:id="rId8"/>
    <p:sldId id="263" r:id="rId9"/>
    <p:sldId id="264" r:id="rId10"/>
    <p:sldId id="265" r:id="rId11"/>
    <p:sldId id="268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Světlý styl 3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>
        <p:scale>
          <a:sx n="82" d="100"/>
          <a:sy n="82" d="100"/>
        </p:scale>
        <p:origin x="-1026" y="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621E78-E1DE-4C2A-94B9-64F881895F95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853FFA-B9DB-4625-918B-C91DB62678F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853FFA-B9DB-4625-918B-C91DB62678F1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853FFA-B9DB-4625-918B-C91DB62678F1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6191-3D42-4B9A-9CB7-63B0278F8292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42B13-1B07-4E26-B1FE-3C5A455E74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6191-3D42-4B9A-9CB7-63B0278F8292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42B13-1B07-4E26-B1FE-3C5A455E74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6191-3D42-4B9A-9CB7-63B0278F8292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42B13-1B07-4E26-B1FE-3C5A455E74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6191-3D42-4B9A-9CB7-63B0278F8292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42B13-1B07-4E26-B1FE-3C5A455E74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6191-3D42-4B9A-9CB7-63B0278F8292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42B13-1B07-4E26-B1FE-3C5A455E74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6191-3D42-4B9A-9CB7-63B0278F8292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42B13-1B07-4E26-B1FE-3C5A455E74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6191-3D42-4B9A-9CB7-63B0278F8292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42B13-1B07-4E26-B1FE-3C5A455E74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6191-3D42-4B9A-9CB7-63B0278F8292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42B13-1B07-4E26-B1FE-3C5A455E74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6191-3D42-4B9A-9CB7-63B0278F8292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42B13-1B07-4E26-B1FE-3C5A455E74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6191-3D42-4B9A-9CB7-63B0278F8292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42B13-1B07-4E26-B1FE-3C5A455E74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6191-3D42-4B9A-9CB7-63B0278F8292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42B13-1B07-4E26-B1FE-3C5A455E74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B46191-3D42-4B9A-9CB7-63B0278F8292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542B13-1B07-4E26-B1FE-3C5A455E748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50890094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Jitka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Langerová </a:t>
                      </a:r>
                    </a:p>
                    <a:p>
                      <a:r>
                        <a:rPr lang="cs-CZ" sz="2400" b="1" baseline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12.3.2012</a:t>
                      </a:r>
                      <a:endParaRPr lang="cs-CZ" sz="2400" b="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smtClean="0">
                          <a:latin typeface="Times New Roman" pitchFamily="18" charset="0"/>
                          <a:cs typeface="Times New Roman" pitchFamily="18" charset="0"/>
                        </a:rPr>
                        <a:t>VY_32_INOVACE_08_ČESKÝ</a:t>
                      </a:r>
                      <a:r>
                        <a:rPr lang="cs-CZ" sz="2400" baseline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</a:t>
                      </a:r>
                      <a:r>
                        <a:rPr lang="cs-CZ" sz="2400" b="1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="0" smtClean="0">
                          <a:latin typeface="Times New Roman" pitchFamily="18" charset="0"/>
                          <a:cs typeface="Times New Roman" pitchFamily="18" charset="0"/>
                        </a:rPr>
                        <a:t>Podstatná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 jména – Rod střední - cvičení   </a:t>
                      </a:r>
                      <a:r>
                        <a:rPr lang="cs-CZ" sz="2400" baseline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cs-CZ" sz="24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/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r>
                        <a:rPr lang="cs-CZ" sz="2400" b="1" baseline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4.-5.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5400" b="1" smtClean="0"/>
              <a:t>ROD STŘEDNÍ</a:t>
            </a:r>
            <a:endParaRPr lang="cs-CZ" sz="5400" b="1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3933056"/>
            <a:ext cx="6400800" cy="982960"/>
          </a:xfrm>
          <a:solidFill>
            <a:srgbClr val="FFCC66"/>
          </a:solidFill>
        </p:spPr>
        <p:txBody>
          <a:bodyPr>
            <a:normAutofit/>
          </a:bodyPr>
          <a:lstStyle/>
          <a:p>
            <a:r>
              <a:rPr lang="cs-CZ" sz="5400" b="1" smtClean="0">
                <a:solidFill>
                  <a:schemeClr val="tx1"/>
                </a:solidFill>
              </a:rPr>
              <a:t>CVIČENÍ</a:t>
            </a:r>
            <a:endParaRPr lang="cs-CZ" sz="5400" b="1">
              <a:solidFill>
                <a:schemeClr val="tx1"/>
              </a:solidFill>
            </a:endParaRPr>
          </a:p>
        </p:txBody>
      </p:sp>
      <p:pic>
        <p:nvPicPr>
          <p:cNvPr id="1031" name="Picture 7" descr="C:\Users\Langerová\AppData\Local\Microsoft\Windows\Temporary Internet Files\Content.IE5\WVAP25XG\MC9004300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1268760"/>
            <a:ext cx="1901825" cy="1136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pPr algn="l"/>
            <a:r>
              <a:rPr lang="cs-CZ" sz="3200" i="1" smtClean="0">
                <a:solidFill>
                  <a:srgbClr val="FF0000"/>
                </a:solidFill>
              </a:rPr>
              <a:t>Dopň y,ý,i,í.</a:t>
            </a:r>
            <a:endParaRPr lang="cs-CZ" sz="3200" i="1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smtClean="0"/>
              <a:t>umyté nádob_, ozářený světl_, krásné</a:t>
            </a:r>
          </a:p>
          <a:p>
            <a:pPr>
              <a:buNone/>
            </a:pPr>
            <a:r>
              <a:rPr lang="cs-CZ" sz="3600" smtClean="0"/>
              <a:t>okol_, na letišt_, za kol_, s koťat_, s práv_</a:t>
            </a:r>
          </a:p>
          <a:p>
            <a:pPr>
              <a:buNone/>
            </a:pPr>
            <a:r>
              <a:rPr lang="cs-CZ" sz="3600" smtClean="0"/>
              <a:t>dětí, obchoduje s dřív_m, zprávy o počas_,</a:t>
            </a:r>
          </a:p>
          <a:p>
            <a:pPr>
              <a:buNone/>
            </a:pPr>
            <a:r>
              <a:rPr lang="cs-CZ" sz="3600" smtClean="0"/>
              <a:t>v novém bludišt_, na zábradl_, s čistým</a:t>
            </a:r>
          </a:p>
          <a:p>
            <a:pPr>
              <a:buNone/>
            </a:pPr>
            <a:r>
              <a:rPr lang="cs-CZ" sz="3600" smtClean="0"/>
              <a:t>svědom_m, topit uhl_m, se zavazadl_,</a:t>
            </a:r>
          </a:p>
          <a:p>
            <a:pPr>
              <a:buNone/>
            </a:pPr>
            <a:r>
              <a:rPr lang="cs-CZ" sz="3600" smtClean="0"/>
              <a:t>přímořské podneb_, v nových bydlišt_ch,</a:t>
            </a:r>
          </a:p>
          <a:p>
            <a:pPr>
              <a:buNone/>
            </a:pPr>
            <a:r>
              <a:rPr lang="cs-CZ" sz="3600" smtClean="0"/>
              <a:t>veslovat pádl_, naše dědictv_, s kůzlat_</a:t>
            </a:r>
          </a:p>
          <a:p>
            <a:pPr>
              <a:buNone/>
            </a:pPr>
            <a:endParaRPr lang="cs-CZ" sz="3600"/>
          </a:p>
        </p:txBody>
      </p:sp>
      <p:pic>
        <p:nvPicPr>
          <p:cNvPr id="1032" name="Picture 8" descr="C:\Users\Langerová\AppData\Local\Microsoft\Windows\Temporary Internet Files\Content.IE5\02E5U0JE\MC90021584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3212976"/>
            <a:ext cx="1547664" cy="12967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pPr algn="l"/>
            <a:r>
              <a:rPr lang="cs-CZ" sz="3200" i="1" smtClean="0">
                <a:solidFill>
                  <a:srgbClr val="FF0000"/>
                </a:solidFill>
              </a:rPr>
              <a:t>Řešení.</a:t>
            </a:r>
            <a:endParaRPr lang="cs-CZ" sz="3200" i="1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smtClean="0"/>
              <a:t>umyté nádob</a:t>
            </a:r>
            <a:r>
              <a:rPr lang="cs-CZ" sz="3600" b="1" smtClean="0">
                <a:solidFill>
                  <a:srgbClr val="FF0000"/>
                </a:solidFill>
              </a:rPr>
              <a:t>í</a:t>
            </a:r>
            <a:r>
              <a:rPr lang="cs-CZ" sz="3600" smtClean="0"/>
              <a:t>, ozářený světl</a:t>
            </a:r>
            <a:r>
              <a:rPr lang="cs-CZ" sz="3600" b="1" smtClean="0">
                <a:solidFill>
                  <a:srgbClr val="FF0000"/>
                </a:solidFill>
              </a:rPr>
              <a:t>y</a:t>
            </a:r>
            <a:r>
              <a:rPr lang="cs-CZ" sz="3600" smtClean="0"/>
              <a:t>, krásné</a:t>
            </a:r>
          </a:p>
          <a:p>
            <a:pPr>
              <a:buNone/>
            </a:pPr>
            <a:r>
              <a:rPr lang="cs-CZ" sz="3600" smtClean="0"/>
              <a:t>okol</a:t>
            </a:r>
            <a:r>
              <a:rPr lang="cs-CZ" sz="3600" b="1" smtClean="0">
                <a:solidFill>
                  <a:srgbClr val="FF0000"/>
                </a:solidFill>
              </a:rPr>
              <a:t>í</a:t>
            </a:r>
            <a:r>
              <a:rPr lang="cs-CZ" sz="3600" smtClean="0"/>
              <a:t>, na letišt</a:t>
            </a:r>
            <a:r>
              <a:rPr lang="cs-CZ" sz="3600" b="1" smtClean="0">
                <a:solidFill>
                  <a:srgbClr val="FF0000"/>
                </a:solidFill>
              </a:rPr>
              <a:t>i</a:t>
            </a:r>
            <a:r>
              <a:rPr lang="cs-CZ" sz="3600" smtClean="0"/>
              <a:t>, pod kol</a:t>
            </a:r>
            <a:r>
              <a:rPr lang="cs-CZ" sz="3600" b="1" smtClean="0">
                <a:solidFill>
                  <a:srgbClr val="FF0000"/>
                </a:solidFill>
              </a:rPr>
              <a:t>y</a:t>
            </a:r>
            <a:r>
              <a:rPr lang="cs-CZ" sz="3600" smtClean="0"/>
              <a:t>, s koťat</a:t>
            </a:r>
            <a:r>
              <a:rPr lang="cs-CZ" sz="3600" b="1" smtClean="0">
                <a:solidFill>
                  <a:srgbClr val="FF0000"/>
                </a:solidFill>
              </a:rPr>
              <a:t>y</a:t>
            </a:r>
            <a:r>
              <a:rPr lang="cs-CZ" sz="3600" smtClean="0"/>
              <a:t>, s práv</a:t>
            </a:r>
            <a:r>
              <a:rPr lang="cs-CZ" sz="3600" b="1" smtClean="0">
                <a:solidFill>
                  <a:srgbClr val="FF0000"/>
                </a:solidFill>
              </a:rPr>
              <a:t>y</a:t>
            </a:r>
            <a:endParaRPr lang="cs-CZ" sz="3600" smtClean="0"/>
          </a:p>
          <a:p>
            <a:pPr>
              <a:buNone/>
            </a:pPr>
            <a:r>
              <a:rPr lang="cs-CZ" sz="3600" smtClean="0"/>
              <a:t>dětí, obchoduje s dřív</a:t>
            </a:r>
            <a:r>
              <a:rPr lang="cs-CZ" sz="3600" b="1" smtClean="0">
                <a:solidFill>
                  <a:srgbClr val="FF0000"/>
                </a:solidFill>
              </a:rPr>
              <a:t>í</a:t>
            </a:r>
            <a:r>
              <a:rPr lang="cs-CZ" sz="3600" smtClean="0"/>
              <a:t>m, zprávy o počas</a:t>
            </a:r>
            <a:r>
              <a:rPr lang="cs-CZ" sz="3600" b="1" smtClean="0">
                <a:solidFill>
                  <a:srgbClr val="FF0000"/>
                </a:solidFill>
              </a:rPr>
              <a:t>í</a:t>
            </a:r>
            <a:r>
              <a:rPr lang="cs-CZ" sz="3600" smtClean="0"/>
              <a:t>,</a:t>
            </a:r>
          </a:p>
          <a:p>
            <a:pPr>
              <a:buNone/>
            </a:pPr>
            <a:r>
              <a:rPr lang="cs-CZ" sz="3600" smtClean="0"/>
              <a:t>v novém bludišt</a:t>
            </a:r>
            <a:r>
              <a:rPr lang="cs-CZ" sz="3600" b="1" smtClean="0">
                <a:solidFill>
                  <a:srgbClr val="FF0000"/>
                </a:solidFill>
              </a:rPr>
              <a:t>i</a:t>
            </a:r>
            <a:r>
              <a:rPr lang="cs-CZ" sz="3600" smtClean="0"/>
              <a:t>, na zábradl</a:t>
            </a:r>
            <a:r>
              <a:rPr lang="cs-CZ" sz="3600" b="1" smtClean="0">
                <a:solidFill>
                  <a:srgbClr val="FF0000"/>
                </a:solidFill>
              </a:rPr>
              <a:t>í</a:t>
            </a:r>
            <a:r>
              <a:rPr lang="cs-CZ" sz="3600" smtClean="0"/>
              <a:t>, s čistým</a:t>
            </a:r>
          </a:p>
          <a:p>
            <a:pPr>
              <a:buNone/>
            </a:pPr>
            <a:r>
              <a:rPr lang="cs-CZ" sz="3600" smtClean="0"/>
              <a:t>svědom</a:t>
            </a:r>
            <a:r>
              <a:rPr lang="cs-CZ" sz="3600" b="1" smtClean="0">
                <a:solidFill>
                  <a:srgbClr val="FF0000"/>
                </a:solidFill>
              </a:rPr>
              <a:t>í</a:t>
            </a:r>
            <a:r>
              <a:rPr lang="cs-CZ" sz="3600" smtClean="0"/>
              <a:t>m, topit uhl</a:t>
            </a:r>
            <a:r>
              <a:rPr lang="cs-CZ" sz="3600" b="1" smtClean="0">
                <a:solidFill>
                  <a:srgbClr val="FF0000"/>
                </a:solidFill>
              </a:rPr>
              <a:t>í</a:t>
            </a:r>
            <a:r>
              <a:rPr lang="cs-CZ" sz="3600" smtClean="0"/>
              <a:t>m, se zavazadl</a:t>
            </a:r>
            <a:r>
              <a:rPr lang="cs-CZ" sz="3600" b="1" smtClean="0">
                <a:solidFill>
                  <a:srgbClr val="FF0000"/>
                </a:solidFill>
              </a:rPr>
              <a:t>y</a:t>
            </a:r>
            <a:r>
              <a:rPr lang="cs-CZ" sz="3600" smtClean="0"/>
              <a:t>,</a:t>
            </a:r>
          </a:p>
          <a:p>
            <a:pPr>
              <a:buNone/>
            </a:pPr>
            <a:r>
              <a:rPr lang="cs-CZ" sz="3600" smtClean="0"/>
              <a:t>přímořské podneb</a:t>
            </a:r>
            <a:r>
              <a:rPr lang="cs-CZ" sz="3600" b="1" smtClean="0">
                <a:solidFill>
                  <a:srgbClr val="FF0000"/>
                </a:solidFill>
              </a:rPr>
              <a:t>í</a:t>
            </a:r>
            <a:r>
              <a:rPr lang="cs-CZ" sz="3600" smtClean="0"/>
              <a:t>, v nových bydlišt</a:t>
            </a:r>
            <a:r>
              <a:rPr lang="cs-CZ" sz="3600" b="1" smtClean="0">
                <a:solidFill>
                  <a:srgbClr val="FF0000"/>
                </a:solidFill>
              </a:rPr>
              <a:t>í</a:t>
            </a:r>
            <a:r>
              <a:rPr lang="cs-CZ" sz="3600" smtClean="0"/>
              <a:t>ch,</a:t>
            </a:r>
          </a:p>
          <a:p>
            <a:pPr>
              <a:buNone/>
            </a:pPr>
            <a:r>
              <a:rPr lang="cs-CZ" sz="3600" smtClean="0"/>
              <a:t>veslovat pádl</a:t>
            </a:r>
            <a:r>
              <a:rPr lang="cs-CZ" sz="3600" b="1" smtClean="0">
                <a:solidFill>
                  <a:srgbClr val="FF0000"/>
                </a:solidFill>
              </a:rPr>
              <a:t>y</a:t>
            </a:r>
            <a:r>
              <a:rPr lang="cs-CZ" sz="3600" smtClean="0"/>
              <a:t>, naše dědictv</a:t>
            </a:r>
            <a:r>
              <a:rPr lang="cs-CZ" sz="3600" b="1" smtClean="0">
                <a:solidFill>
                  <a:srgbClr val="FF0000"/>
                </a:solidFill>
              </a:rPr>
              <a:t>í</a:t>
            </a:r>
            <a:r>
              <a:rPr lang="cs-CZ" sz="3600" smtClean="0"/>
              <a:t>, s kůzlat</a:t>
            </a:r>
            <a:r>
              <a:rPr lang="cs-CZ" sz="3600" b="1" smtClean="0">
                <a:solidFill>
                  <a:srgbClr val="FF0000"/>
                </a:solidFill>
              </a:rPr>
              <a:t>y</a:t>
            </a:r>
            <a:endParaRPr lang="cs-CZ" sz="3600" smtClean="0"/>
          </a:p>
          <a:p>
            <a:pPr>
              <a:buNone/>
            </a:pPr>
            <a:endParaRPr lang="cs-CZ" sz="3600"/>
          </a:p>
        </p:txBody>
      </p:sp>
      <p:pic>
        <p:nvPicPr>
          <p:cNvPr id="4" name="Picture 8" descr="C:\Users\Langerová\AppData\Local\Microsoft\Windows\Temporary Internet Files\Content.IE5\02E5U0JE\MC90021584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3140968"/>
            <a:ext cx="1547664" cy="12967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pPr algn="l"/>
            <a:r>
              <a:rPr lang="cs-CZ" sz="2800" i="1" smtClean="0">
                <a:solidFill>
                  <a:srgbClr val="FF0000"/>
                </a:solidFill>
              </a:rPr>
              <a:t>Vytvoř a zapiš tvary podstatných jmen v těchto pádech.</a:t>
            </a:r>
            <a:endParaRPr lang="cs-CZ" sz="2800" i="1">
              <a:solidFill>
                <a:srgbClr val="FF00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981072"/>
          <a:ext cx="8229600" cy="533400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1008043">
                <a:tc>
                  <a:txBody>
                    <a:bodyPr/>
                    <a:lstStyle/>
                    <a:p>
                      <a:pPr algn="ctr"/>
                      <a:endParaRPr lang="cs-CZ" smtClean="0"/>
                    </a:p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smtClean="0"/>
                    </a:p>
                    <a:p>
                      <a:pPr algn="ctr"/>
                      <a:r>
                        <a:rPr lang="cs-CZ" sz="3200" smtClean="0"/>
                        <a:t>3.p.č. mn.</a:t>
                      </a:r>
                      <a:endParaRPr lang="cs-CZ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smtClean="0"/>
                    </a:p>
                    <a:p>
                      <a:pPr algn="ctr"/>
                      <a:r>
                        <a:rPr lang="cs-CZ" sz="3200" smtClean="0"/>
                        <a:t>6. p. č. mn.</a:t>
                      </a:r>
                      <a:endParaRPr lang="cs-CZ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smtClean="0"/>
                    </a:p>
                    <a:p>
                      <a:pPr algn="ctr"/>
                      <a:r>
                        <a:rPr lang="cs-CZ" sz="3200" smtClean="0"/>
                        <a:t>7. p. č.mn</a:t>
                      </a:r>
                      <a:endParaRPr lang="cs-CZ" sz="3200"/>
                    </a:p>
                  </a:txBody>
                  <a:tcPr/>
                </a:tc>
              </a:tr>
              <a:tr h="1008043">
                <a:tc>
                  <a:txBody>
                    <a:bodyPr/>
                    <a:lstStyle/>
                    <a:p>
                      <a:pPr algn="ctr"/>
                      <a:endParaRPr lang="cs-CZ" sz="3200" b="1" smtClean="0"/>
                    </a:p>
                    <a:p>
                      <a:pPr algn="ctr"/>
                      <a:r>
                        <a:rPr lang="cs-CZ" sz="3200" b="1" smtClean="0"/>
                        <a:t>jádro</a:t>
                      </a:r>
                      <a:endParaRPr lang="cs-CZ" sz="3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1008043">
                <a:tc>
                  <a:txBody>
                    <a:bodyPr/>
                    <a:lstStyle/>
                    <a:p>
                      <a:pPr algn="ctr"/>
                      <a:endParaRPr lang="cs-CZ" sz="3200" b="1" smtClean="0"/>
                    </a:p>
                    <a:p>
                      <a:pPr algn="ctr"/>
                      <a:r>
                        <a:rPr lang="cs-CZ" sz="3200" b="1" smtClean="0"/>
                        <a:t>hříbě</a:t>
                      </a:r>
                      <a:endParaRPr lang="cs-CZ" sz="3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1008043">
                <a:tc>
                  <a:txBody>
                    <a:bodyPr/>
                    <a:lstStyle/>
                    <a:p>
                      <a:pPr algn="ctr"/>
                      <a:endParaRPr lang="cs-CZ" sz="3200" b="1" smtClean="0"/>
                    </a:p>
                    <a:p>
                      <a:pPr algn="ctr"/>
                      <a:r>
                        <a:rPr lang="cs-CZ" sz="3200" b="1" smtClean="0"/>
                        <a:t>srdce</a:t>
                      </a:r>
                      <a:endParaRPr lang="cs-CZ" sz="3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1008043">
                <a:tc>
                  <a:txBody>
                    <a:bodyPr/>
                    <a:lstStyle/>
                    <a:p>
                      <a:pPr algn="ctr"/>
                      <a:endParaRPr lang="cs-CZ" sz="3200" b="1" smtClean="0"/>
                    </a:p>
                    <a:p>
                      <a:pPr algn="ctr"/>
                      <a:r>
                        <a:rPr lang="cs-CZ" sz="3200" b="1" smtClean="0"/>
                        <a:t>přísloví</a:t>
                      </a:r>
                      <a:endParaRPr lang="cs-CZ" sz="3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pPr algn="l"/>
            <a:r>
              <a:rPr lang="cs-CZ" sz="2800" i="1" smtClean="0">
                <a:solidFill>
                  <a:srgbClr val="FF0000"/>
                </a:solidFill>
              </a:rPr>
              <a:t>Řešení.</a:t>
            </a:r>
            <a:endParaRPr lang="cs-CZ" sz="2800" i="1">
              <a:solidFill>
                <a:srgbClr val="FF00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981072"/>
          <a:ext cx="8229600" cy="533400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1008043">
                <a:tc>
                  <a:txBody>
                    <a:bodyPr/>
                    <a:lstStyle/>
                    <a:p>
                      <a:pPr algn="ctr"/>
                      <a:endParaRPr lang="cs-CZ" smtClean="0"/>
                    </a:p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smtClean="0"/>
                    </a:p>
                    <a:p>
                      <a:pPr algn="ctr"/>
                      <a:r>
                        <a:rPr lang="cs-CZ" sz="3200" smtClean="0"/>
                        <a:t>3.p.č. mn.</a:t>
                      </a:r>
                      <a:endParaRPr lang="cs-CZ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smtClean="0"/>
                    </a:p>
                    <a:p>
                      <a:pPr algn="ctr"/>
                      <a:r>
                        <a:rPr lang="cs-CZ" sz="3200" smtClean="0"/>
                        <a:t>6. p. č. mn.</a:t>
                      </a:r>
                      <a:endParaRPr lang="cs-CZ" sz="3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smtClean="0"/>
                    </a:p>
                    <a:p>
                      <a:pPr algn="ctr"/>
                      <a:r>
                        <a:rPr lang="cs-CZ" sz="3200" smtClean="0"/>
                        <a:t>7. p. č.mn</a:t>
                      </a:r>
                      <a:endParaRPr lang="cs-CZ" sz="3200"/>
                    </a:p>
                  </a:txBody>
                  <a:tcPr/>
                </a:tc>
              </a:tr>
              <a:tr h="1008043">
                <a:tc>
                  <a:txBody>
                    <a:bodyPr/>
                    <a:lstStyle/>
                    <a:p>
                      <a:pPr algn="ctr"/>
                      <a:endParaRPr lang="cs-CZ" sz="3200" b="1" smtClean="0"/>
                    </a:p>
                    <a:p>
                      <a:pPr algn="ctr"/>
                      <a:r>
                        <a:rPr lang="cs-CZ" sz="3200" b="1" smtClean="0"/>
                        <a:t>jádro</a:t>
                      </a:r>
                      <a:endParaRPr lang="cs-CZ" sz="3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b="1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cs-CZ" sz="3200" b="1" smtClean="0">
                          <a:solidFill>
                            <a:srgbClr val="FF0000"/>
                          </a:solidFill>
                        </a:rPr>
                        <a:t>jádrům</a:t>
                      </a:r>
                      <a:endParaRPr lang="cs-CZ" sz="32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b="1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cs-CZ" sz="3200" b="1" smtClean="0">
                          <a:solidFill>
                            <a:srgbClr val="FF0000"/>
                          </a:solidFill>
                        </a:rPr>
                        <a:t>jádrech</a:t>
                      </a:r>
                      <a:endParaRPr lang="cs-CZ" sz="32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b="1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cs-CZ" sz="3200" b="1" smtClean="0">
                          <a:solidFill>
                            <a:srgbClr val="FF0000"/>
                          </a:solidFill>
                        </a:rPr>
                        <a:t>jádry</a:t>
                      </a:r>
                      <a:endParaRPr lang="cs-CZ" sz="32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1008043">
                <a:tc>
                  <a:txBody>
                    <a:bodyPr/>
                    <a:lstStyle/>
                    <a:p>
                      <a:pPr algn="ctr"/>
                      <a:endParaRPr lang="cs-CZ" sz="3200" b="1" smtClean="0"/>
                    </a:p>
                    <a:p>
                      <a:pPr algn="ctr"/>
                      <a:r>
                        <a:rPr lang="cs-CZ" sz="3200" b="1" smtClean="0"/>
                        <a:t>hříbě</a:t>
                      </a:r>
                      <a:endParaRPr lang="cs-CZ" sz="3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b="1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cs-CZ" sz="3200" b="1" smtClean="0">
                          <a:solidFill>
                            <a:srgbClr val="FF0000"/>
                          </a:solidFill>
                        </a:rPr>
                        <a:t>hříbatům</a:t>
                      </a:r>
                      <a:endParaRPr lang="cs-CZ" sz="32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b="1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cs-CZ" sz="3200" b="1" smtClean="0">
                          <a:solidFill>
                            <a:srgbClr val="FF0000"/>
                          </a:solidFill>
                        </a:rPr>
                        <a:t>hříbatech</a:t>
                      </a:r>
                      <a:endParaRPr lang="cs-CZ" sz="32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b="1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cs-CZ" sz="3200" b="1" smtClean="0">
                          <a:solidFill>
                            <a:srgbClr val="FF0000"/>
                          </a:solidFill>
                        </a:rPr>
                        <a:t>hříbaty</a:t>
                      </a:r>
                      <a:endParaRPr lang="cs-CZ" sz="32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1008043">
                <a:tc>
                  <a:txBody>
                    <a:bodyPr/>
                    <a:lstStyle/>
                    <a:p>
                      <a:pPr algn="ctr"/>
                      <a:endParaRPr lang="cs-CZ" sz="3200" b="1" smtClean="0"/>
                    </a:p>
                    <a:p>
                      <a:pPr algn="ctr"/>
                      <a:r>
                        <a:rPr lang="cs-CZ" sz="3200" b="1" smtClean="0"/>
                        <a:t>srdce</a:t>
                      </a:r>
                      <a:endParaRPr lang="cs-CZ" sz="3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b="1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cs-CZ" sz="3200" b="1" smtClean="0">
                          <a:solidFill>
                            <a:srgbClr val="FF0000"/>
                          </a:solidFill>
                        </a:rPr>
                        <a:t>srdcím</a:t>
                      </a:r>
                      <a:endParaRPr lang="cs-CZ" sz="32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b="1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cs-CZ" sz="3200" b="1" smtClean="0">
                          <a:solidFill>
                            <a:srgbClr val="FF0000"/>
                          </a:solidFill>
                        </a:rPr>
                        <a:t>srdcích</a:t>
                      </a:r>
                      <a:endParaRPr lang="cs-CZ" sz="32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b="1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cs-CZ" sz="3200" b="1" smtClean="0">
                          <a:solidFill>
                            <a:srgbClr val="FF0000"/>
                          </a:solidFill>
                        </a:rPr>
                        <a:t>srdci</a:t>
                      </a:r>
                      <a:endParaRPr lang="cs-CZ" sz="32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1008043">
                <a:tc>
                  <a:txBody>
                    <a:bodyPr/>
                    <a:lstStyle/>
                    <a:p>
                      <a:pPr algn="ctr"/>
                      <a:endParaRPr lang="cs-CZ" sz="3200" b="1" smtClean="0"/>
                    </a:p>
                    <a:p>
                      <a:pPr algn="ctr"/>
                      <a:r>
                        <a:rPr lang="cs-CZ" sz="3200" b="1" smtClean="0"/>
                        <a:t>přísloví</a:t>
                      </a:r>
                      <a:endParaRPr lang="cs-CZ" sz="3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b="1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cs-CZ" sz="3200" b="1" smtClean="0">
                          <a:solidFill>
                            <a:srgbClr val="FF0000"/>
                          </a:solidFill>
                        </a:rPr>
                        <a:t>příslovím</a:t>
                      </a:r>
                      <a:endParaRPr lang="cs-CZ" sz="32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b="1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cs-CZ" sz="3200" b="1" smtClean="0">
                          <a:solidFill>
                            <a:srgbClr val="FF0000"/>
                          </a:solidFill>
                        </a:rPr>
                        <a:t>příslovích</a:t>
                      </a:r>
                      <a:endParaRPr lang="cs-CZ" sz="32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3200" b="1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r>
                        <a:rPr lang="cs-CZ" sz="3200" b="1" smtClean="0">
                          <a:solidFill>
                            <a:srgbClr val="FF0000"/>
                          </a:solidFill>
                        </a:rPr>
                        <a:t>příslovími</a:t>
                      </a:r>
                      <a:endParaRPr lang="cs-CZ" sz="3200" b="1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/>
          <a:p>
            <a:pPr algn="l"/>
            <a:r>
              <a:rPr lang="cs-CZ" sz="3200" i="1" smtClean="0">
                <a:solidFill>
                  <a:srgbClr val="FF0000"/>
                </a:solidFill>
              </a:rPr>
              <a:t>Jsou věty napsány správně? Označ.</a:t>
            </a:r>
            <a:endParaRPr lang="cs-CZ" sz="3200" i="1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smtClean="0"/>
              <a:t>ANO-NE:  Hezkými slovy mě nepřesvědčíš.</a:t>
            </a:r>
          </a:p>
          <a:p>
            <a:pPr>
              <a:buNone/>
            </a:pPr>
            <a:r>
              <a:rPr lang="cs-CZ" sz="3600" smtClean="0"/>
              <a:t>ANO-NE:  Petr se vrátil až v pondělý.</a:t>
            </a:r>
          </a:p>
          <a:p>
            <a:pPr>
              <a:buNone/>
            </a:pPr>
            <a:r>
              <a:rPr lang="cs-CZ" sz="3600" smtClean="0"/>
              <a:t>ANO-NE:  Koupila šátek z jemného hedvábí.</a:t>
            </a:r>
          </a:p>
          <a:p>
            <a:pPr>
              <a:buNone/>
            </a:pPr>
            <a:r>
              <a:rPr lang="cs-CZ" sz="3600" smtClean="0"/>
              <a:t>ANO-NE:  Na poly se pěstovala pšenice.</a:t>
            </a:r>
          </a:p>
          <a:p>
            <a:pPr>
              <a:buNone/>
            </a:pPr>
            <a:r>
              <a:rPr lang="cs-CZ" sz="3600" smtClean="0"/>
              <a:t>ANO-NE:  Objednal si pokoj v přízemí.</a:t>
            </a:r>
          </a:p>
          <a:p>
            <a:pPr>
              <a:buNone/>
            </a:pPr>
            <a:r>
              <a:rPr lang="cs-CZ" sz="3600" smtClean="0"/>
              <a:t>ANO-NE:  Jedla brambory s podmáslím.</a:t>
            </a:r>
          </a:p>
          <a:p>
            <a:pPr>
              <a:buNone/>
            </a:pPr>
            <a:r>
              <a:rPr lang="cs-CZ" sz="3600" smtClean="0"/>
              <a:t>ANO-NE:  Našeho přátelstvý si vážím.</a:t>
            </a:r>
            <a:endParaRPr lang="cs-CZ" sz="3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/>
          <a:p>
            <a:pPr algn="l"/>
            <a:r>
              <a:rPr lang="cs-CZ" sz="3200" i="1" smtClean="0">
                <a:solidFill>
                  <a:srgbClr val="FF0000"/>
                </a:solidFill>
              </a:rPr>
              <a:t>Řešení.</a:t>
            </a:r>
            <a:endParaRPr lang="cs-CZ" sz="3200" i="1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507288" cy="514543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b="1" smtClean="0">
                <a:solidFill>
                  <a:srgbClr val="FF0000"/>
                </a:solidFill>
              </a:rPr>
              <a:t>ANO</a:t>
            </a:r>
            <a:r>
              <a:rPr lang="cs-CZ" sz="3600" smtClean="0"/>
              <a:t>-NE:  Hezkými slovy mě nepřesvědčíš.</a:t>
            </a:r>
          </a:p>
          <a:p>
            <a:pPr>
              <a:buNone/>
            </a:pPr>
            <a:r>
              <a:rPr lang="cs-CZ" sz="3600" smtClean="0"/>
              <a:t>ANO-</a:t>
            </a:r>
            <a:r>
              <a:rPr lang="cs-CZ" sz="3600" b="1" smtClean="0">
                <a:solidFill>
                  <a:srgbClr val="FF0000"/>
                </a:solidFill>
              </a:rPr>
              <a:t>NE</a:t>
            </a:r>
            <a:r>
              <a:rPr lang="cs-CZ" sz="3600" smtClean="0"/>
              <a:t>:  Petr se vrátil až v pondělý.</a:t>
            </a:r>
          </a:p>
          <a:p>
            <a:pPr>
              <a:buNone/>
            </a:pPr>
            <a:r>
              <a:rPr lang="cs-CZ" sz="3600" b="1" smtClean="0">
                <a:solidFill>
                  <a:srgbClr val="FF0000"/>
                </a:solidFill>
              </a:rPr>
              <a:t>ANO</a:t>
            </a:r>
            <a:r>
              <a:rPr lang="cs-CZ" sz="3600" smtClean="0"/>
              <a:t>-NE:  Koupila šátek z jemného hedvábí.</a:t>
            </a:r>
          </a:p>
          <a:p>
            <a:pPr>
              <a:buNone/>
            </a:pPr>
            <a:r>
              <a:rPr lang="cs-CZ" sz="3600" smtClean="0"/>
              <a:t>ANO-</a:t>
            </a:r>
            <a:r>
              <a:rPr lang="cs-CZ" sz="3600" b="1" smtClean="0">
                <a:solidFill>
                  <a:srgbClr val="FF0000"/>
                </a:solidFill>
              </a:rPr>
              <a:t>NE</a:t>
            </a:r>
            <a:r>
              <a:rPr lang="cs-CZ" sz="3600" smtClean="0"/>
              <a:t>:  Na poly se pěstovala pšenice.</a:t>
            </a:r>
          </a:p>
          <a:p>
            <a:pPr>
              <a:buNone/>
            </a:pPr>
            <a:r>
              <a:rPr lang="cs-CZ" sz="3600" b="1" smtClean="0">
                <a:solidFill>
                  <a:srgbClr val="FF0000"/>
                </a:solidFill>
              </a:rPr>
              <a:t>ANO</a:t>
            </a:r>
            <a:r>
              <a:rPr lang="cs-CZ" sz="3600" smtClean="0"/>
              <a:t>-NE:  Objednal si pokoj v přízemí.</a:t>
            </a:r>
          </a:p>
          <a:p>
            <a:pPr>
              <a:buNone/>
            </a:pPr>
            <a:r>
              <a:rPr lang="cs-CZ" sz="3600" b="1" smtClean="0">
                <a:solidFill>
                  <a:srgbClr val="FF0000"/>
                </a:solidFill>
              </a:rPr>
              <a:t>ANO</a:t>
            </a:r>
            <a:r>
              <a:rPr lang="cs-CZ" sz="3600" smtClean="0"/>
              <a:t>-NE:  Jedla brambory s podmáslím.</a:t>
            </a:r>
          </a:p>
          <a:p>
            <a:pPr>
              <a:buNone/>
            </a:pPr>
            <a:r>
              <a:rPr lang="cs-CZ" sz="3600" smtClean="0"/>
              <a:t>ANO-</a:t>
            </a:r>
            <a:r>
              <a:rPr lang="cs-CZ" sz="3600" b="1" smtClean="0">
                <a:solidFill>
                  <a:srgbClr val="FF0000"/>
                </a:solidFill>
              </a:rPr>
              <a:t>NE</a:t>
            </a:r>
            <a:r>
              <a:rPr lang="cs-CZ" sz="3600" smtClean="0"/>
              <a:t>:  Našeho přátelstvý si vážím.</a:t>
            </a:r>
            <a:endParaRPr lang="cs-CZ" sz="3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2800" i="1" smtClean="0">
                <a:solidFill>
                  <a:srgbClr val="FF0000"/>
                </a:solidFill>
              </a:rPr>
              <a:t>V závorce označ správný tvar podstatného jména.</a:t>
            </a:r>
            <a:endParaRPr lang="cs-CZ" sz="2800" i="1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485740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smtClean="0"/>
              <a:t>Má rád omeletu s (vejci, vejcy). V hustém</a:t>
            </a:r>
          </a:p>
          <a:p>
            <a:pPr>
              <a:buNone/>
            </a:pPr>
            <a:r>
              <a:rPr lang="cs-CZ" sz="3600" smtClean="0"/>
              <a:t>(křoví, křový) našel hnízdo. Na zámku si </a:t>
            </a:r>
          </a:p>
          <a:p>
            <a:pPr>
              <a:buNone/>
            </a:pPr>
            <a:r>
              <a:rPr lang="cs-CZ" sz="3600" smtClean="0"/>
              <a:t>prohlédli sál se (zrcadli, zrcadly). Přeji jim</a:t>
            </a:r>
          </a:p>
          <a:p>
            <a:pPr>
              <a:buNone/>
            </a:pPr>
            <a:r>
              <a:rPr lang="cs-CZ" sz="3600" smtClean="0"/>
              <a:t>hodně (zdravý, zdraví). Káně zatřepalo</a:t>
            </a:r>
          </a:p>
          <a:p>
            <a:pPr>
              <a:buNone/>
            </a:pPr>
            <a:r>
              <a:rPr lang="cs-CZ" sz="3600" smtClean="0"/>
              <a:t>(křídli, křídly). Na (neby, nebi) nebyl ani</a:t>
            </a:r>
          </a:p>
          <a:p>
            <a:pPr>
              <a:buNone/>
            </a:pPr>
            <a:r>
              <a:rPr lang="cs-CZ" sz="3600" smtClean="0"/>
              <a:t>mráček. Snadno dosáhl (vítězstvý, vítězství).</a:t>
            </a:r>
          </a:p>
          <a:p>
            <a:pPr>
              <a:buNone/>
            </a:pPr>
            <a:r>
              <a:rPr lang="cs-CZ" sz="3600" smtClean="0"/>
              <a:t>Rád se myje tekutými (mýdli, mýdly).</a:t>
            </a:r>
            <a:endParaRPr lang="cs-CZ" sz="3600"/>
          </a:p>
        </p:txBody>
      </p:sp>
      <p:pic>
        <p:nvPicPr>
          <p:cNvPr id="4" name="Picture 6" descr="C:\Users\Langerová\AppData\Local\Microsoft\Windows\Temporary Internet Files\Content.IE5\02E5U0JE\MC90040408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28384" y="1772816"/>
            <a:ext cx="853768" cy="1003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2800" i="1" smtClean="0">
                <a:solidFill>
                  <a:srgbClr val="FF0000"/>
                </a:solidFill>
              </a:rPr>
              <a:t>Řešení.</a:t>
            </a:r>
            <a:endParaRPr lang="cs-CZ" sz="2800" i="1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485740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smtClean="0"/>
              <a:t>Má rád omeletu s (</a:t>
            </a:r>
            <a:r>
              <a:rPr lang="cs-CZ" sz="3600" b="1" smtClean="0">
                <a:solidFill>
                  <a:srgbClr val="FF0000"/>
                </a:solidFill>
              </a:rPr>
              <a:t>vejci</a:t>
            </a:r>
            <a:r>
              <a:rPr lang="cs-CZ" sz="3600" smtClean="0"/>
              <a:t>, vejcy). V hustém</a:t>
            </a:r>
          </a:p>
          <a:p>
            <a:pPr>
              <a:buNone/>
            </a:pPr>
            <a:r>
              <a:rPr lang="cs-CZ" sz="3600" smtClean="0"/>
              <a:t>(</a:t>
            </a:r>
            <a:r>
              <a:rPr lang="cs-CZ" sz="3600" b="1" smtClean="0">
                <a:solidFill>
                  <a:srgbClr val="FF0000"/>
                </a:solidFill>
              </a:rPr>
              <a:t>křoví</a:t>
            </a:r>
            <a:r>
              <a:rPr lang="cs-CZ" sz="3600" smtClean="0"/>
              <a:t>, křový) našel hnízdo. Na zámku si </a:t>
            </a:r>
          </a:p>
          <a:p>
            <a:pPr>
              <a:buNone/>
            </a:pPr>
            <a:r>
              <a:rPr lang="cs-CZ" sz="3600" smtClean="0"/>
              <a:t>prohlédli sál se (zrcadli, </a:t>
            </a:r>
            <a:r>
              <a:rPr lang="cs-CZ" sz="3600" b="1" smtClean="0">
                <a:solidFill>
                  <a:srgbClr val="FF0000"/>
                </a:solidFill>
              </a:rPr>
              <a:t>zrcadly</a:t>
            </a:r>
            <a:r>
              <a:rPr lang="cs-CZ" sz="3600" smtClean="0"/>
              <a:t>). Přeji jim</a:t>
            </a:r>
          </a:p>
          <a:p>
            <a:pPr>
              <a:buNone/>
            </a:pPr>
            <a:r>
              <a:rPr lang="cs-CZ" sz="3600" smtClean="0"/>
              <a:t>hodně (zdravý, </a:t>
            </a:r>
            <a:r>
              <a:rPr lang="cs-CZ" sz="3600" b="1" smtClean="0">
                <a:solidFill>
                  <a:srgbClr val="FF0000"/>
                </a:solidFill>
              </a:rPr>
              <a:t>zdraví</a:t>
            </a:r>
            <a:r>
              <a:rPr lang="cs-CZ" sz="3600" smtClean="0"/>
              <a:t>). Káně zatřepalo</a:t>
            </a:r>
          </a:p>
          <a:p>
            <a:pPr>
              <a:buNone/>
            </a:pPr>
            <a:r>
              <a:rPr lang="cs-CZ" sz="3600" smtClean="0"/>
              <a:t>(křídli, </a:t>
            </a:r>
            <a:r>
              <a:rPr lang="cs-CZ" sz="3600" b="1" smtClean="0">
                <a:solidFill>
                  <a:srgbClr val="FF0000"/>
                </a:solidFill>
              </a:rPr>
              <a:t>křídly</a:t>
            </a:r>
            <a:r>
              <a:rPr lang="cs-CZ" sz="3600" smtClean="0"/>
              <a:t>). Na (neby, </a:t>
            </a:r>
            <a:r>
              <a:rPr lang="cs-CZ" sz="3600" b="1" smtClean="0">
                <a:solidFill>
                  <a:srgbClr val="FF0000"/>
                </a:solidFill>
              </a:rPr>
              <a:t>nebi</a:t>
            </a:r>
            <a:r>
              <a:rPr lang="cs-CZ" sz="3600" smtClean="0"/>
              <a:t>) nebyl ani</a:t>
            </a:r>
          </a:p>
          <a:p>
            <a:pPr>
              <a:buNone/>
            </a:pPr>
            <a:r>
              <a:rPr lang="cs-CZ" sz="3600" smtClean="0"/>
              <a:t>mráček. Snadno dosáhl (vítězstvý, </a:t>
            </a:r>
            <a:r>
              <a:rPr lang="cs-CZ" sz="3600" b="1" smtClean="0">
                <a:solidFill>
                  <a:srgbClr val="FF0000"/>
                </a:solidFill>
              </a:rPr>
              <a:t>vítězství</a:t>
            </a:r>
            <a:r>
              <a:rPr lang="cs-CZ" sz="3600" smtClean="0"/>
              <a:t>).</a:t>
            </a:r>
          </a:p>
          <a:p>
            <a:pPr>
              <a:buNone/>
            </a:pPr>
            <a:r>
              <a:rPr lang="cs-CZ" sz="3600" smtClean="0"/>
              <a:t>Rád se myje tekutými (mýdli, </a:t>
            </a:r>
            <a:r>
              <a:rPr lang="cs-CZ" sz="3600" b="1" smtClean="0">
                <a:solidFill>
                  <a:srgbClr val="FF0000"/>
                </a:solidFill>
              </a:rPr>
              <a:t>mýdly</a:t>
            </a:r>
            <a:r>
              <a:rPr lang="cs-CZ" sz="3600" smtClean="0"/>
              <a:t>).</a:t>
            </a:r>
            <a:endParaRPr lang="cs-CZ" sz="3600"/>
          </a:p>
        </p:txBody>
      </p:sp>
      <p:pic>
        <p:nvPicPr>
          <p:cNvPr id="2054" name="Picture 6" descr="C:\Users\Langerová\AppData\Local\Microsoft\Windows\Temporary Internet Files\Content.IE5\02E5U0JE\MC90040408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28384" y="1772816"/>
            <a:ext cx="853768" cy="10036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486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smtClean="0"/>
              <a:t>Zdroj:</a:t>
            </a:r>
          </a:p>
          <a:p>
            <a:pPr>
              <a:buNone/>
            </a:pPr>
            <a:r>
              <a:rPr lang="cs-CZ" sz="2800" smtClean="0"/>
              <a:t>Vlastní tvorba</a:t>
            </a:r>
          </a:p>
          <a:p>
            <a:pPr>
              <a:buNone/>
            </a:pPr>
            <a:r>
              <a:rPr lang="cs-CZ" sz="2800" smtClean="0"/>
              <a:t>Ilustrace:</a:t>
            </a:r>
          </a:p>
          <a:p>
            <a:pPr>
              <a:buNone/>
            </a:pPr>
            <a:r>
              <a:rPr lang="cs-CZ" sz="2800" i="1" smtClean="0">
                <a:hlinkClick r:id="rId2"/>
              </a:rPr>
              <a:t>www.office.microsoft.com</a:t>
            </a:r>
            <a:endParaRPr lang="cs-CZ" sz="2800" i="1" smtClean="0"/>
          </a:p>
          <a:p>
            <a:pPr>
              <a:buNone/>
            </a:pPr>
            <a:r>
              <a:rPr lang="cs-CZ" sz="2800" smtClean="0"/>
              <a:t>Citace:</a:t>
            </a:r>
          </a:p>
          <a:p>
            <a:pPr>
              <a:buNone/>
            </a:pPr>
            <a:r>
              <a:rPr lang="cs-CZ" sz="2800" i="1" smtClean="0"/>
              <a:t>Český jazyk V SEŠITECH, TVAROSLOVÍ</a:t>
            </a:r>
            <a:r>
              <a:rPr lang="cs-CZ" sz="2800" smtClean="0"/>
              <a:t>: </a:t>
            </a:r>
            <a:r>
              <a:rPr lang="cs-CZ" sz="2800" i="1" smtClean="0"/>
              <a:t>PRO PRVNÍ STUPEŇ ZÁKLADNÍ ŠKOLY</a:t>
            </a:r>
            <a:r>
              <a:rPr lang="cs-CZ" sz="2800" smtClean="0"/>
              <a:t>. Praha: Nakladatelství Fortuna, 1993. ISBN 80-7168-012-5. </a:t>
            </a:r>
          </a:p>
          <a:p>
            <a:pPr>
              <a:buNone/>
            </a:pPr>
            <a:endParaRPr lang="cs-CZ" sz="3500" smtClean="0"/>
          </a:p>
          <a:p>
            <a:pPr>
              <a:buNone/>
            </a:pPr>
            <a:r>
              <a:rPr lang="cs-CZ" sz="3500" smtClean="0"/>
              <a:t> </a:t>
            </a:r>
          </a:p>
          <a:p>
            <a:pPr>
              <a:buNone/>
            </a:pPr>
            <a:endParaRPr lang="cs-CZ" sz="3500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507288" cy="557748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smtClean="0"/>
              <a:t>Anotace:</a:t>
            </a:r>
          </a:p>
          <a:p>
            <a:pPr>
              <a:buNone/>
            </a:pPr>
            <a:r>
              <a:rPr lang="cs-CZ" sz="2800" smtClean="0"/>
              <a:t>Materiál lze využít k procvičení, k opakování, k upevnění</a:t>
            </a:r>
          </a:p>
          <a:p>
            <a:pPr>
              <a:buNone/>
            </a:pPr>
            <a:r>
              <a:rPr lang="cs-CZ" sz="2800" smtClean="0"/>
              <a:t> a k prohloubení učiva o podstatných jménech rodu </a:t>
            </a:r>
          </a:p>
          <a:p>
            <a:pPr>
              <a:buNone/>
            </a:pPr>
            <a:r>
              <a:rPr lang="cs-CZ" sz="2800" smtClean="0"/>
              <a:t>středního (tvary podstatných jmen, pravopis koncovek,</a:t>
            </a:r>
          </a:p>
          <a:p>
            <a:pPr>
              <a:buNone/>
            </a:pPr>
            <a:r>
              <a:rPr lang="cs-CZ" sz="2800" smtClean="0"/>
              <a:t>práce s chybou). Pracovní listy lze použít pro frontální </a:t>
            </a:r>
          </a:p>
          <a:p>
            <a:pPr>
              <a:buNone/>
            </a:pPr>
            <a:r>
              <a:rPr lang="cs-CZ" sz="2800" smtClean="0"/>
              <a:t>práci žáků s vedením učitele, pro práci ve skupinách i pro </a:t>
            </a:r>
          </a:p>
          <a:p>
            <a:pPr>
              <a:buNone/>
            </a:pPr>
            <a:r>
              <a:rPr lang="cs-CZ" sz="2800" smtClean="0"/>
              <a:t>samostatnou práci.</a:t>
            </a:r>
          </a:p>
          <a:p>
            <a:pPr>
              <a:buNone/>
            </a:pPr>
            <a:endParaRPr lang="cs-CZ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609</Words>
  <Application>Microsoft Office PowerPoint</Application>
  <PresentationFormat>Předvádění na obrazovce (4:3)</PresentationFormat>
  <Paragraphs>140</Paragraphs>
  <Slides>12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ROD STŘEDNÍ</vt:lpstr>
      <vt:lpstr>Dopň y,ý,i,í.</vt:lpstr>
      <vt:lpstr>Řešení.</vt:lpstr>
      <vt:lpstr>Vytvoř a zapiš tvary podstatných jmen v těchto pádech.</vt:lpstr>
      <vt:lpstr>Řešení.</vt:lpstr>
      <vt:lpstr>Jsou věty napsány správně? Označ.</vt:lpstr>
      <vt:lpstr>Řešení.</vt:lpstr>
      <vt:lpstr>V závorce označ správný tvar podstatného jména.</vt:lpstr>
      <vt:lpstr>Řešení.</vt:lpstr>
      <vt:lpstr>Snímek 11</vt:lpstr>
      <vt:lpstr>Snímek 12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Langerová</dc:creator>
  <cp:lastModifiedBy>Langerová</cp:lastModifiedBy>
  <cp:revision>26</cp:revision>
  <dcterms:created xsi:type="dcterms:W3CDTF">2012-02-12T07:37:30Z</dcterms:created>
  <dcterms:modified xsi:type="dcterms:W3CDTF">2012-03-28T17:20:32Z</dcterms:modified>
</cp:coreProperties>
</file>