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50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6DC86-44F0-4FAE-B0DB-CF48AC78A2C2}" type="datetimeFigureOut">
              <a:rPr lang="cs-CZ" smtClean="0"/>
              <a:t>26.9.2014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8D74-3A06-48EF-8007-FDE1F28F6F7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6DC86-44F0-4FAE-B0DB-CF48AC78A2C2}" type="datetimeFigureOut">
              <a:rPr lang="cs-CZ" smtClean="0"/>
              <a:t>26.9.2014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8D74-3A06-48EF-8007-FDE1F28F6F7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6DC86-44F0-4FAE-B0DB-CF48AC78A2C2}" type="datetimeFigureOut">
              <a:rPr lang="cs-CZ" smtClean="0"/>
              <a:t>26.9.2014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8D74-3A06-48EF-8007-FDE1F28F6F7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6DC86-44F0-4FAE-B0DB-CF48AC78A2C2}" type="datetimeFigureOut">
              <a:rPr lang="cs-CZ" smtClean="0"/>
              <a:t>26.9.2014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8D74-3A06-48EF-8007-FDE1F28F6F7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6DC86-44F0-4FAE-B0DB-CF48AC78A2C2}" type="datetimeFigureOut">
              <a:rPr lang="cs-CZ" smtClean="0"/>
              <a:t>26.9.2014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8D74-3A06-48EF-8007-FDE1F28F6F7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6DC86-44F0-4FAE-B0DB-CF48AC78A2C2}" type="datetimeFigureOut">
              <a:rPr lang="cs-CZ" smtClean="0"/>
              <a:t>26.9.2014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8D74-3A06-48EF-8007-FDE1F28F6F7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6DC86-44F0-4FAE-B0DB-CF48AC78A2C2}" type="datetimeFigureOut">
              <a:rPr lang="cs-CZ" smtClean="0"/>
              <a:t>26.9.2014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8D74-3A06-48EF-8007-FDE1F28F6F7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6DC86-44F0-4FAE-B0DB-CF48AC78A2C2}" type="datetimeFigureOut">
              <a:rPr lang="cs-CZ" smtClean="0"/>
              <a:t>26.9.2014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8D74-3A06-48EF-8007-FDE1F28F6F7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6DC86-44F0-4FAE-B0DB-CF48AC78A2C2}" type="datetimeFigureOut">
              <a:rPr lang="cs-CZ" smtClean="0"/>
              <a:t>26.9.2014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8D74-3A06-48EF-8007-FDE1F28F6F7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6DC86-44F0-4FAE-B0DB-CF48AC78A2C2}" type="datetimeFigureOut">
              <a:rPr lang="cs-CZ" smtClean="0"/>
              <a:t>26.9.2014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8D74-3A06-48EF-8007-FDE1F28F6F7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6DC86-44F0-4FAE-B0DB-CF48AC78A2C2}" type="datetimeFigureOut">
              <a:rPr lang="cs-CZ" smtClean="0"/>
              <a:t>26.9.2014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8D74-3A06-48EF-8007-FDE1F28F6F7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66DC86-44F0-4FAE-B0DB-CF48AC78A2C2}" type="datetimeFigureOut">
              <a:rPr lang="cs-CZ" smtClean="0"/>
              <a:t>26.9.2014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2D8D74-3A06-48EF-8007-FDE1F28F6F7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chemeClr val="tx2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Znělé a neznělé souhlásky</a:t>
            </a:r>
            <a:br>
              <a:rPr lang="cs-CZ" dirty="0" smtClean="0"/>
            </a:br>
            <a:r>
              <a:rPr lang="cs-CZ" sz="2400" dirty="0" err="1" smtClean="0"/>
              <a:t>Mgr.Iveta</a:t>
            </a:r>
            <a:r>
              <a:rPr lang="cs-CZ" sz="2400" dirty="0" smtClean="0"/>
              <a:t> </a:t>
            </a:r>
            <a:r>
              <a:rPr lang="cs-CZ" sz="2400" dirty="0" err="1"/>
              <a:t>V</a:t>
            </a:r>
            <a:r>
              <a:rPr lang="cs-CZ" sz="2400" dirty="0" err="1" smtClean="0"/>
              <a:t>ališková</a:t>
            </a:r>
            <a:endParaRPr lang="cs-CZ" sz="2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4005064"/>
            <a:ext cx="6696743" cy="1408112"/>
          </a:xfrm>
          <a:prstGeom prst="rect">
            <a:avLst/>
          </a:prstGeom>
          <a:solidFill>
            <a:srgbClr val="FFFFFF"/>
          </a:solidFill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Některé souhlásky píšeme jinak,než je vyslovujeme.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Abychom zjistili, jak slovo napsat, můžeme si říci stejné slovo v jiném tvaru nebo slovo příbuzné, ve kterém je správný pravopis jednoznačně slyšet:</a:t>
            </a:r>
          </a:p>
          <a:p>
            <a:r>
              <a:rPr lang="cs-CZ" dirty="0" smtClean="0"/>
              <a:t>HOLU</a:t>
            </a:r>
            <a:r>
              <a:rPr lang="cs-CZ" dirty="0" smtClean="0">
                <a:solidFill>
                  <a:srgbClr val="FF0000"/>
                </a:solidFill>
              </a:rPr>
              <a:t>?</a:t>
            </a:r>
            <a:r>
              <a:rPr lang="cs-CZ" dirty="0" smtClean="0"/>
              <a:t>- HOLU</a:t>
            </a:r>
            <a:r>
              <a:rPr lang="cs-CZ" dirty="0" smtClean="0">
                <a:solidFill>
                  <a:srgbClr val="FF0000"/>
                </a:solidFill>
              </a:rPr>
              <a:t>BI</a:t>
            </a:r>
            <a:r>
              <a:rPr lang="cs-CZ" dirty="0" smtClean="0"/>
              <a:t> -HOLU</a:t>
            </a:r>
            <a:r>
              <a:rPr lang="cs-CZ" dirty="0" smtClean="0">
                <a:solidFill>
                  <a:srgbClr val="FF0000"/>
                </a:solidFill>
              </a:rPr>
              <a:t>BICE</a:t>
            </a:r>
            <a:r>
              <a:rPr lang="cs-CZ" dirty="0" smtClean="0"/>
              <a:t> </a:t>
            </a:r>
          </a:p>
          <a:p>
            <a:r>
              <a:rPr lang="cs-CZ" dirty="0" smtClean="0"/>
              <a:t>KLU</a:t>
            </a:r>
            <a:r>
              <a:rPr lang="cs-CZ" dirty="0" smtClean="0">
                <a:solidFill>
                  <a:srgbClr val="FF0000"/>
                </a:solidFill>
              </a:rPr>
              <a:t>?</a:t>
            </a:r>
            <a:r>
              <a:rPr lang="cs-CZ" dirty="0" smtClean="0"/>
              <a:t>KO – HODNĚ KLU</a:t>
            </a:r>
            <a:r>
              <a:rPr lang="cs-CZ" dirty="0" smtClean="0">
                <a:solidFill>
                  <a:srgbClr val="FF0000"/>
                </a:solidFill>
              </a:rPr>
              <a:t>BEK</a:t>
            </a:r>
            <a:r>
              <a:rPr lang="cs-CZ" dirty="0" smtClean="0"/>
              <a:t>- KLU</a:t>
            </a:r>
            <a:r>
              <a:rPr lang="cs-CZ" dirty="0" smtClean="0">
                <a:solidFill>
                  <a:srgbClr val="FF0000"/>
                </a:solidFill>
              </a:rPr>
              <a:t>BÍČKO</a:t>
            </a:r>
          </a:p>
          <a:p>
            <a:r>
              <a:rPr lang="cs-CZ" dirty="0" smtClean="0"/>
              <a:t>KNÍ?KA – HODNĚ KNÍ</a:t>
            </a:r>
            <a:r>
              <a:rPr lang="cs-CZ" dirty="0" smtClean="0">
                <a:solidFill>
                  <a:srgbClr val="FF0000"/>
                </a:solidFill>
              </a:rPr>
              <a:t>ŽEK</a:t>
            </a:r>
            <a:r>
              <a:rPr lang="cs-CZ" dirty="0" smtClean="0"/>
              <a:t> - KNÍ</a:t>
            </a:r>
            <a:r>
              <a:rPr lang="cs-CZ" dirty="0" smtClean="0">
                <a:solidFill>
                  <a:srgbClr val="FF0000"/>
                </a:solidFill>
              </a:rPr>
              <a:t>ŽEČKA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D</a:t>
            </a:r>
            <a:r>
              <a:rPr lang="cs-CZ" dirty="0" smtClean="0"/>
              <a:t>  NEBO </a:t>
            </a:r>
            <a:r>
              <a:rPr lang="cs-CZ" dirty="0" smtClean="0">
                <a:solidFill>
                  <a:srgbClr val="FF0000"/>
                </a:solidFill>
              </a:rPr>
              <a:t>T</a:t>
            </a:r>
            <a:r>
              <a:rPr lang="cs-CZ" dirty="0" smtClean="0"/>
              <a:t>, 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Ď</a:t>
            </a:r>
            <a:r>
              <a:rPr lang="cs-CZ" dirty="0" smtClean="0"/>
              <a:t> NEBO 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Ť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tx2">
              <a:lumMod val="60000"/>
              <a:lumOff val="40000"/>
            </a:schemeClr>
          </a:solidFill>
        </p:spPr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cs-CZ" sz="4400" dirty="0" smtClean="0"/>
              <a:t>   </a:t>
            </a:r>
            <a:r>
              <a:rPr lang="cs-CZ" sz="5900" dirty="0" smtClean="0"/>
              <a:t>SE</a:t>
            </a:r>
            <a:r>
              <a:rPr lang="cs-CZ" sz="59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Ď</a:t>
            </a:r>
            <a:r>
              <a:rPr lang="cs-CZ" sz="5900" dirty="0" smtClean="0"/>
              <a:t> ROVNĚ</a:t>
            </a:r>
          </a:p>
          <a:p>
            <a:pPr>
              <a:buNone/>
            </a:pPr>
            <a:r>
              <a:rPr lang="cs-CZ" sz="5900" dirty="0"/>
              <a:t> </a:t>
            </a:r>
            <a:r>
              <a:rPr lang="cs-CZ" sz="5900" dirty="0" smtClean="0"/>
              <a:t>  KRMÍ</a:t>
            </a:r>
            <a:r>
              <a:rPr lang="cs-CZ" sz="59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</a:t>
            </a:r>
            <a:r>
              <a:rPr lang="cs-CZ" sz="5900" dirty="0" smtClean="0"/>
              <a:t>KO</a:t>
            </a:r>
          </a:p>
          <a:p>
            <a:pPr>
              <a:buNone/>
            </a:pPr>
            <a:r>
              <a:rPr lang="cs-CZ" sz="5900" dirty="0"/>
              <a:t> </a:t>
            </a:r>
            <a:r>
              <a:rPr lang="cs-CZ" sz="5900" dirty="0" smtClean="0"/>
              <a:t>  SLA</a:t>
            </a:r>
            <a:r>
              <a:rPr lang="cs-CZ" sz="59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</a:t>
            </a:r>
            <a:r>
              <a:rPr lang="cs-CZ" sz="5900" dirty="0" smtClean="0"/>
              <a:t>KÉ OPLA</a:t>
            </a:r>
            <a:r>
              <a:rPr lang="cs-CZ" sz="59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</a:t>
            </a:r>
            <a:r>
              <a:rPr lang="cs-CZ" sz="5900" dirty="0" smtClean="0"/>
              <a:t>KY</a:t>
            </a:r>
          </a:p>
          <a:p>
            <a:pPr>
              <a:buNone/>
            </a:pPr>
            <a:r>
              <a:rPr lang="cs-CZ" sz="5900" dirty="0"/>
              <a:t> </a:t>
            </a:r>
            <a:r>
              <a:rPr lang="cs-CZ" sz="5900" dirty="0" smtClean="0"/>
              <a:t>  ŠKŮ</a:t>
            </a:r>
            <a:r>
              <a:rPr lang="cs-CZ" sz="59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</a:t>
            </a:r>
            <a:r>
              <a:rPr lang="cs-CZ" sz="5900" dirty="0" smtClean="0"/>
              <a:t>CE </a:t>
            </a:r>
          </a:p>
          <a:p>
            <a:pPr>
              <a:buNone/>
            </a:pPr>
            <a:r>
              <a:rPr lang="cs-CZ" sz="5900" dirty="0"/>
              <a:t> </a:t>
            </a:r>
            <a:r>
              <a:rPr lang="cs-CZ" sz="5900" dirty="0" smtClean="0"/>
              <a:t>  HÁ</a:t>
            </a:r>
            <a:r>
              <a:rPr lang="cs-CZ" sz="59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</a:t>
            </a:r>
            <a:r>
              <a:rPr lang="cs-CZ" sz="5900" dirty="0" smtClean="0"/>
              <a:t>KA </a:t>
            </a:r>
          </a:p>
          <a:p>
            <a:pPr>
              <a:buNone/>
            </a:pPr>
            <a:r>
              <a:rPr lang="cs-CZ" sz="5900" dirty="0"/>
              <a:t> </a:t>
            </a:r>
            <a:r>
              <a:rPr lang="cs-CZ" sz="5900" dirty="0" smtClean="0"/>
              <a:t>  SCHŮ</a:t>
            </a:r>
            <a:r>
              <a:rPr lang="cs-CZ" sz="59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</a:t>
            </a:r>
            <a:r>
              <a:rPr lang="cs-CZ" sz="5900" dirty="0" smtClean="0"/>
              <a:t>KY, </a:t>
            </a:r>
          </a:p>
          <a:p>
            <a:pPr>
              <a:buNone/>
            </a:pPr>
            <a:r>
              <a:rPr lang="cs-CZ" sz="5900" dirty="0"/>
              <a:t> </a:t>
            </a:r>
            <a:r>
              <a:rPr lang="cs-CZ" sz="5900" dirty="0" smtClean="0"/>
              <a:t>  LO</a:t>
            </a:r>
            <a:r>
              <a:rPr lang="cs-CZ" sz="59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Ď, </a:t>
            </a:r>
          </a:p>
          <a:p>
            <a:pPr>
              <a:buNone/>
            </a:pPr>
            <a:r>
              <a:rPr lang="cs-CZ" sz="59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59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</a:t>
            </a:r>
            <a:r>
              <a:rPr lang="cs-CZ" sz="5900" dirty="0" smtClean="0"/>
              <a:t>PLO</a:t>
            </a:r>
            <a:r>
              <a:rPr lang="cs-CZ" sz="59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 </a:t>
            </a:r>
            <a:r>
              <a:rPr lang="cs-CZ" sz="5900" dirty="0" smtClean="0"/>
              <a:t>JABLONĚ </a:t>
            </a:r>
          </a:p>
          <a:p>
            <a:pPr>
              <a:buNone/>
            </a:pPr>
            <a:r>
              <a:rPr lang="cs-CZ" sz="5900" dirty="0"/>
              <a:t> </a:t>
            </a:r>
            <a:r>
              <a:rPr lang="cs-CZ" sz="5900" dirty="0" smtClean="0"/>
              <a:t>  OMÍ</a:t>
            </a:r>
            <a:r>
              <a:rPr lang="cs-CZ" sz="59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</a:t>
            </a:r>
            <a:r>
              <a:rPr lang="cs-CZ" sz="5900" dirty="0" smtClean="0"/>
              <a:t>KA</a:t>
            </a:r>
            <a:endParaRPr lang="cs-CZ" sz="5900" dirty="0"/>
          </a:p>
          <a:p>
            <a:pPr>
              <a:buNone/>
            </a:pPr>
            <a:r>
              <a:rPr lang="cs-CZ" sz="5900" dirty="0" smtClean="0"/>
              <a:t>   KRO</a:t>
            </a:r>
            <a:r>
              <a:rPr lang="cs-CZ" sz="59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</a:t>
            </a:r>
            <a:r>
              <a:rPr lang="cs-CZ" sz="5900" dirty="0" smtClean="0"/>
              <a:t>KÉ  KOŤÁ</a:t>
            </a:r>
            <a:r>
              <a:rPr lang="cs-CZ" sz="59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</a:t>
            </a:r>
            <a:r>
              <a:rPr lang="cs-CZ" sz="5900" dirty="0" smtClean="0"/>
              <a:t>KO </a:t>
            </a:r>
          </a:p>
          <a:p>
            <a:pPr>
              <a:buNone/>
            </a:pPr>
            <a:r>
              <a:rPr lang="cs-CZ" sz="5900" dirty="0" smtClean="0"/>
              <a:t>   VYSOKÝ PLO</a:t>
            </a:r>
            <a:r>
              <a:rPr lang="cs-CZ" sz="59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</a:t>
            </a:r>
            <a:endParaRPr lang="cs-CZ" sz="59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" name="Obrázek 3" descr="kočka domácí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5936" y="2132856"/>
            <a:ext cx="4091947" cy="30689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</a:t>
            </a:r>
            <a:r>
              <a:rPr lang="cs-CZ" dirty="0" smtClean="0"/>
              <a:t> NEBO </a:t>
            </a:r>
            <a:r>
              <a:rPr lang="cs-CZ" dirty="0" smtClean="0">
                <a:solidFill>
                  <a:srgbClr val="FF0000"/>
                </a:solidFill>
              </a:rPr>
              <a:t>B, 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</a:t>
            </a:r>
            <a:r>
              <a:rPr lang="cs-CZ" dirty="0" smtClean="0"/>
              <a:t> NEBO </a:t>
            </a:r>
            <a:r>
              <a:rPr lang="cs-CZ" dirty="0" smtClean="0">
                <a:solidFill>
                  <a:srgbClr val="FF0000"/>
                </a:solidFill>
              </a:rPr>
              <a:t>Z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tx2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MRÁ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Z</a:t>
            </a:r>
          </a:p>
          <a:p>
            <a:r>
              <a:rPr lang="cs-CZ" dirty="0" smtClean="0"/>
              <a:t>VLA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</a:t>
            </a:r>
          </a:p>
          <a:p>
            <a:r>
              <a:rPr lang="cs-CZ" dirty="0" smtClean="0"/>
              <a:t>KO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</a:t>
            </a:r>
          </a:p>
          <a:p>
            <a:r>
              <a:rPr lang="cs-CZ" dirty="0" smtClean="0"/>
              <a:t>TRU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B</a:t>
            </a:r>
            <a:r>
              <a:rPr lang="cs-CZ" dirty="0" smtClean="0"/>
              <a:t>KA</a:t>
            </a:r>
          </a:p>
          <a:p>
            <a:r>
              <a:rPr lang="cs-CZ" dirty="0" smtClean="0"/>
              <a:t>SKOŘÁ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</a:t>
            </a:r>
            <a:r>
              <a:rPr lang="cs-CZ" dirty="0" smtClean="0"/>
              <a:t>KA</a:t>
            </a:r>
          </a:p>
          <a:p>
            <a:r>
              <a:rPr lang="cs-CZ" dirty="0" smtClean="0"/>
              <a:t>KLU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B</a:t>
            </a:r>
            <a:r>
              <a:rPr lang="cs-CZ" dirty="0" smtClean="0"/>
              <a:t>KO</a:t>
            </a:r>
          </a:p>
          <a:p>
            <a:r>
              <a:rPr lang="cs-CZ" dirty="0" smtClean="0"/>
              <a:t>HOLU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B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" name="Obrázek 3" descr="PC3005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91880" y="1916832"/>
            <a:ext cx="4956043" cy="37170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ZNĚLÉ A NEZNĚLÉ SOUHLÁSKY</a:t>
            </a:r>
            <a:br>
              <a:rPr lang="cs-CZ" dirty="0" smtClean="0"/>
            </a:br>
            <a:r>
              <a:rPr lang="cs-CZ" dirty="0" smtClean="0"/>
              <a:t> </a:t>
            </a:r>
            <a:r>
              <a:rPr lang="cs-CZ" sz="2700" dirty="0" smtClean="0"/>
              <a:t>III/2 Inovace a zkvalitnění výuky prostřednictvím ICT 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>
              <a:defRPr/>
            </a:pPr>
            <a:r>
              <a:rPr lang="cs-CZ" sz="2400" dirty="0"/>
              <a:t>číslo projektu : CZ.1.07/1.4.00/21.3770</a:t>
            </a:r>
          </a:p>
          <a:p>
            <a:pPr>
              <a:defRPr/>
            </a:pPr>
            <a:r>
              <a:rPr lang="cs-CZ" sz="2400" dirty="0"/>
              <a:t>Autor: </a:t>
            </a:r>
            <a:r>
              <a:rPr lang="cs-CZ" sz="2400" dirty="0" err="1"/>
              <a:t>Mgr.Iveta</a:t>
            </a:r>
            <a:r>
              <a:rPr lang="cs-CZ" sz="2400" dirty="0"/>
              <a:t> </a:t>
            </a:r>
            <a:r>
              <a:rPr lang="cs-CZ" sz="2400" dirty="0" err="1"/>
              <a:t>Vališková</a:t>
            </a:r>
            <a:endParaRPr lang="cs-CZ" sz="2400" dirty="0"/>
          </a:p>
          <a:p>
            <a:pPr>
              <a:defRPr/>
            </a:pPr>
            <a:r>
              <a:rPr lang="cs-CZ" sz="2400" dirty="0"/>
              <a:t>Škola: ZŠ a MŠ </a:t>
            </a:r>
            <a:r>
              <a:rPr lang="cs-CZ" sz="2400" dirty="0" err="1"/>
              <a:t>Dětenice</a:t>
            </a:r>
            <a:endParaRPr lang="cs-CZ" sz="2400" dirty="0"/>
          </a:p>
          <a:p>
            <a:pPr>
              <a:defRPr/>
            </a:pPr>
            <a:r>
              <a:rPr lang="cs-CZ" sz="2400" b="1" dirty="0"/>
              <a:t>Použitá </a:t>
            </a:r>
            <a:r>
              <a:rPr lang="cs-CZ" sz="2400" b="1" dirty="0" smtClean="0"/>
              <a:t>zdroje: </a:t>
            </a:r>
            <a:r>
              <a:rPr lang="cs-CZ" sz="2400" dirty="0" smtClean="0"/>
              <a:t>www.office.microsoft.com</a:t>
            </a:r>
            <a:endParaRPr lang="cs-CZ" sz="2400" dirty="0"/>
          </a:p>
          <a:p>
            <a:pPr>
              <a:defRPr/>
            </a:pPr>
            <a:r>
              <a:rPr lang="cs-CZ" sz="2400" b="1" dirty="0"/>
              <a:t>Obrázky, fotografie</a:t>
            </a:r>
            <a:r>
              <a:rPr lang="cs-CZ" sz="2400" dirty="0"/>
              <a:t>: </a:t>
            </a:r>
            <a:r>
              <a:rPr lang="cs-CZ" sz="2400" dirty="0" err="1"/>
              <a:t>Mgr.Iveta</a:t>
            </a:r>
            <a:r>
              <a:rPr lang="cs-CZ" sz="2400" dirty="0"/>
              <a:t> </a:t>
            </a:r>
            <a:r>
              <a:rPr lang="cs-CZ" sz="2400" dirty="0" err="1" smtClean="0"/>
              <a:t>Vališková</a:t>
            </a:r>
            <a:endParaRPr lang="cs-CZ" sz="2400" dirty="0" smtClean="0"/>
          </a:p>
          <a:p>
            <a:pPr>
              <a:defRPr/>
            </a:pPr>
            <a:r>
              <a:rPr lang="cs-CZ" sz="2400" dirty="0" smtClean="0"/>
              <a:t>Cíl: Materiál </a:t>
            </a:r>
            <a:r>
              <a:rPr lang="cs-CZ" sz="2400" dirty="0"/>
              <a:t>je určen k procvičení zdůvodňování a procvičení pravopisu u znělých a neznělých souhlásek.</a:t>
            </a:r>
          </a:p>
          <a:p>
            <a:pPr>
              <a:defRPr/>
            </a:pPr>
            <a:endParaRPr lang="cs-CZ" sz="2400" dirty="0" smtClean="0"/>
          </a:p>
          <a:p>
            <a:pPr>
              <a:defRPr/>
            </a:pPr>
            <a:endParaRPr lang="cs-CZ" dirty="0"/>
          </a:p>
          <a:p>
            <a:endParaRPr lang="cs-CZ" dirty="0"/>
          </a:p>
        </p:txBody>
      </p:sp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4797152"/>
            <a:ext cx="6696743" cy="1408112"/>
          </a:xfrm>
          <a:prstGeom prst="rect">
            <a:avLst/>
          </a:prstGeom>
          <a:solidFill>
            <a:srgbClr val="FFFFFF"/>
          </a:solidFill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149</Words>
  <Application>Microsoft Office PowerPoint</Application>
  <PresentationFormat>Předvádění na obrazovce (4:3)</PresentationFormat>
  <Paragraphs>34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Znělé a neznělé souhlásky Mgr.Iveta Vališková</vt:lpstr>
      <vt:lpstr>Některé souhlásky píšeme jinak,než je vyslovujeme.</vt:lpstr>
      <vt:lpstr>D  NEBO T, Ď NEBO Ť</vt:lpstr>
      <vt:lpstr>P NEBO B,  S NEBO Z</vt:lpstr>
      <vt:lpstr>ZNĚLÉ A NEZNĚLÉ SOUHLÁSKY  III/2 Inovace a zkvalitnění výuky prostřednictvím ICT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Znělé a neznělé souhlásky Mgr.Iveta Vališková</dc:title>
  <dc:creator>Uživatel</dc:creator>
  <cp:lastModifiedBy>Uživatel</cp:lastModifiedBy>
  <cp:revision>8</cp:revision>
  <dcterms:created xsi:type="dcterms:W3CDTF">2014-01-04T08:27:57Z</dcterms:created>
  <dcterms:modified xsi:type="dcterms:W3CDTF">2014-09-26T09:26:07Z</dcterms:modified>
</cp:coreProperties>
</file>