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6" r:id="rId2"/>
    <p:sldId id="256" r:id="rId3"/>
    <p:sldId id="260" r:id="rId4"/>
    <p:sldId id="261" r:id="rId5"/>
    <p:sldId id="264" r:id="rId6"/>
    <p:sldId id="265" r:id="rId7"/>
    <p:sldId id="258" r:id="rId8"/>
    <p:sldId id="259" r:id="rId9"/>
    <p:sldId id="262" r:id="rId10"/>
    <p:sldId id="263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CC"/>
    <a:srgbClr val="FF66CC"/>
    <a:srgbClr val="FF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4660"/>
  </p:normalViewPr>
  <p:slideViewPr>
    <p:cSldViewPr>
      <p:cViewPr>
        <p:scale>
          <a:sx n="82" d="100"/>
          <a:sy n="82" d="100"/>
        </p:scale>
        <p:origin x="-1014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0D4F31-4816-4FE7-BC1D-55AB55A8DE24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09BD69F-0737-4057-940F-02E6E356CB4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31708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9BD69F-0737-4057-940F-02E6E356CB4D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9BD69F-0737-4057-940F-02E6E356CB4D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DA55F-FFF0-4299-92F0-F96A1A720C49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A1E656-85E7-43B3-B528-7C7EE6E279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DA55F-FFF0-4299-92F0-F96A1A720C49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A1E656-85E7-43B3-B528-7C7EE6E279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DA55F-FFF0-4299-92F0-F96A1A720C49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A1E656-85E7-43B3-B528-7C7EE6E279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DA55F-FFF0-4299-92F0-F96A1A720C49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A1E656-85E7-43B3-B528-7C7EE6E279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DA55F-FFF0-4299-92F0-F96A1A720C49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A1E656-85E7-43B3-B528-7C7EE6E279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DA55F-FFF0-4299-92F0-F96A1A720C49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A1E656-85E7-43B3-B528-7C7EE6E279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DA55F-FFF0-4299-92F0-F96A1A720C49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A1E656-85E7-43B3-B528-7C7EE6E279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DA55F-FFF0-4299-92F0-F96A1A720C49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A1E656-85E7-43B3-B528-7C7EE6E279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DA55F-FFF0-4299-92F0-F96A1A720C49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A1E656-85E7-43B3-B528-7C7EE6E279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DA55F-FFF0-4299-92F0-F96A1A720C49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A1E656-85E7-43B3-B528-7C7EE6E279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DA55F-FFF0-4299-92F0-F96A1A720C49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A1E656-85E7-43B3-B528-7C7EE6E279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FDA55F-FFF0-4299-92F0-F96A1A720C49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A1E656-85E7-43B3-B528-7C7EE6E279F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55375204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Jitka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Langerová </a:t>
                      </a:r>
                    </a:p>
                    <a:p>
                      <a:r>
                        <a:rPr lang="cs-CZ" sz="2400" b="1" baseline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16.3.2012</a:t>
                      </a:r>
                      <a:endParaRPr lang="cs-CZ" sz="2400" b="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smtClean="0">
                          <a:latin typeface="Times New Roman" pitchFamily="18" charset="0"/>
                          <a:cs typeface="Times New Roman" pitchFamily="18" charset="0"/>
                        </a:rPr>
                        <a:t>VY_32_INOVACE_12_ČESKÝ</a:t>
                      </a:r>
                      <a:r>
                        <a:rPr lang="cs-CZ" sz="2400" baseline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Podstatná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jména – Rod ženský - cvičení  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pPr algn="l"/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4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. - 5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FF66CC"/>
          </a:solidFill>
        </p:spPr>
        <p:txBody>
          <a:bodyPr>
            <a:normAutofit/>
          </a:bodyPr>
          <a:lstStyle/>
          <a:p>
            <a:r>
              <a:rPr lang="cs-CZ" sz="5400" b="1" smtClean="0"/>
              <a:t>ROD ŽENSKÝ</a:t>
            </a:r>
            <a:endParaRPr lang="cs-CZ" sz="5400" b="1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054968"/>
          </a:xfrm>
          <a:solidFill>
            <a:srgbClr val="FF99CC"/>
          </a:solidFill>
        </p:spPr>
        <p:txBody>
          <a:bodyPr>
            <a:normAutofit/>
          </a:bodyPr>
          <a:lstStyle/>
          <a:p>
            <a:r>
              <a:rPr lang="cs-CZ" sz="5400" b="1" smtClean="0">
                <a:solidFill>
                  <a:schemeClr val="tx1"/>
                </a:solidFill>
              </a:rPr>
              <a:t>CVIČENÍ</a:t>
            </a:r>
            <a:endParaRPr lang="cs-CZ" sz="5400" b="1">
              <a:solidFill>
                <a:schemeClr val="tx1"/>
              </a:solidFill>
            </a:endParaRPr>
          </a:p>
        </p:txBody>
      </p:sp>
      <p:pic>
        <p:nvPicPr>
          <p:cNvPr id="1029" name="Picture 5" descr="C:\Users\Langerová\AppData\Local\Microsoft\Windows\Temporary Internet Files\Content.IE5\57257UL6\MC90021580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248" y="3789040"/>
            <a:ext cx="2054225" cy="21224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Autofit/>
          </a:bodyPr>
          <a:lstStyle/>
          <a:p>
            <a:pPr algn="l"/>
            <a:r>
              <a:rPr lang="cs-CZ" sz="3200" i="1" smtClean="0">
                <a:solidFill>
                  <a:srgbClr val="FF0000"/>
                </a:solidFill>
              </a:rPr>
              <a:t>Označ správný tvar podstatného jména.</a:t>
            </a:r>
            <a:endParaRPr lang="cs-CZ" sz="3200" i="1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80728"/>
            <a:ext cx="8640960" cy="5145435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3600" smtClean="0"/>
              <a:t>Mirek se zašpinil od (barvy, barvi). Sešli jsme</a:t>
            </a:r>
          </a:p>
          <a:p>
            <a:pPr>
              <a:buNone/>
            </a:pPr>
            <a:r>
              <a:rPr lang="cs-CZ" sz="3600" smtClean="0"/>
              <a:t>se u (Vltavi, Vltavy). Za (vsý, vsí) je už jen les.</a:t>
            </a:r>
          </a:p>
          <a:p>
            <a:pPr>
              <a:buNone/>
            </a:pPr>
            <a:r>
              <a:rPr lang="cs-CZ" sz="3600" smtClean="0"/>
              <a:t>Krev proudí (žílami, žílamy). Vlakem jel z</a:t>
            </a:r>
          </a:p>
          <a:p>
            <a:pPr>
              <a:buNone/>
            </a:pPr>
            <a:r>
              <a:rPr lang="cs-CZ" sz="3600" smtClean="0"/>
              <a:t>Prahy do (Bratislavi, Bratislavy). Napiš tu větu</a:t>
            </a:r>
          </a:p>
          <a:p>
            <a:pPr>
              <a:buNone/>
            </a:pPr>
            <a:r>
              <a:rPr lang="cs-CZ" sz="3600" smtClean="0"/>
              <a:t>na (tabuly, tabuli). Ve sněhu poznal (stopy,</a:t>
            </a:r>
          </a:p>
          <a:p>
            <a:pPr>
              <a:buNone/>
            </a:pPr>
            <a:r>
              <a:rPr lang="cs-CZ" sz="3600" smtClean="0"/>
              <a:t>stopi) (koroptvý, koroptví). Seděl na (židly, </a:t>
            </a:r>
          </a:p>
          <a:p>
            <a:pPr>
              <a:buNone/>
            </a:pPr>
            <a:r>
              <a:rPr lang="cs-CZ" sz="3600" smtClean="0"/>
              <a:t>židli) jako zařezaný. V posledním kole závodu</a:t>
            </a:r>
          </a:p>
          <a:p>
            <a:pPr>
              <a:buNone/>
            </a:pPr>
            <a:r>
              <a:rPr lang="cs-CZ" sz="3600" smtClean="0"/>
              <a:t>ji opustily (síly, síli). Měl to na (mysly, mysli).</a:t>
            </a:r>
            <a:endParaRPr lang="cs-CZ" sz="36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Autofit/>
          </a:bodyPr>
          <a:lstStyle/>
          <a:p>
            <a:pPr algn="l"/>
            <a:r>
              <a:rPr lang="cs-CZ" sz="3200" i="1" smtClean="0">
                <a:solidFill>
                  <a:srgbClr val="FF0000"/>
                </a:solidFill>
              </a:rPr>
              <a:t>Řešení.</a:t>
            </a:r>
            <a:endParaRPr lang="cs-CZ" sz="3200" i="1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80728"/>
            <a:ext cx="8640960" cy="5145435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3600" smtClean="0"/>
              <a:t>Mirek se zašpinil od (</a:t>
            </a:r>
            <a:r>
              <a:rPr lang="cs-CZ" sz="3600" b="1" smtClean="0">
                <a:solidFill>
                  <a:srgbClr val="FF0000"/>
                </a:solidFill>
              </a:rPr>
              <a:t>barvy</a:t>
            </a:r>
            <a:r>
              <a:rPr lang="cs-CZ" sz="3600" smtClean="0"/>
              <a:t>, barvi). Sešli jsme</a:t>
            </a:r>
          </a:p>
          <a:p>
            <a:pPr>
              <a:buNone/>
            </a:pPr>
            <a:r>
              <a:rPr lang="cs-CZ" sz="3600" smtClean="0"/>
              <a:t>se u (Vltavi, </a:t>
            </a:r>
            <a:r>
              <a:rPr lang="cs-CZ" sz="3600" b="1" smtClean="0">
                <a:solidFill>
                  <a:srgbClr val="FF0000"/>
                </a:solidFill>
              </a:rPr>
              <a:t>Vltavy</a:t>
            </a:r>
            <a:r>
              <a:rPr lang="cs-CZ" sz="3600" smtClean="0"/>
              <a:t>). Za (vsý, </a:t>
            </a:r>
            <a:r>
              <a:rPr lang="cs-CZ" sz="3600" b="1" smtClean="0">
                <a:solidFill>
                  <a:srgbClr val="FF0000"/>
                </a:solidFill>
              </a:rPr>
              <a:t>vsí</a:t>
            </a:r>
            <a:r>
              <a:rPr lang="cs-CZ" sz="3600" smtClean="0"/>
              <a:t>) je už jen les.</a:t>
            </a:r>
          </a:p>
          <a:p>
            <a:pPr>
              <a:buNone/>
            </a:pPr>
            <a:r>
              <a:rPr lang="cs-CZ" sz="3600" smtClean="0"/>
              <a:t>Krev proudí (</a:t>
            </a:r>
            <a:r>
              <a:rPr lang="cs-CZ" sz="3600" b="1" smtClean="0">
                <a:solidFill>
                  <a:srgbClr val="FF0000"/>
                </a:solidFill>
              </a:rPr>
              <a:t>žílami</a:t>
            </a:r>
            <a:r>
              <a:rPr lang="cs-CZ" sz="3600" smtClean="0"/>
              <a:t>, žílamy). Vlakem jel z</a:t>
            </a:r>
          </a:p>
          <a:p>
            <a:pPr>
              <a:buNone/>
            </a:pPr>
            <a:r>
              <a:rPr lang="cs-CZ" sz="3600" smtClean="0"/>
              <a:t>Prahy do (Bratislavi, </a:t>
            </a:r>
            <a:r>
              <a:rPr lang="cs-CZ" sz="3600" b="1" smtClean="0">
                <a:solidFill>
                  <a:srgbClr val="FF0000"/>
                </a:solidFill>
              </a:rPr>
              <a:t>Bratislavy</a:t>
            </a:r>
            <a:r>
              <a:rPr lang="cs-CZ" sz="3600" smtClean="0"/>
              <a:t>). Napiš tu větu</a:t>
            </a:r>
          </a:p>
          <a:p>
            <a:pPr>
              <a:buNone/>
            </a:pPr>
            <a:r>
              <a:rPr lang="cs-CZ" sz="3600" smtClean="0"/>
              <a:t>na (tabuly, </a:t>
            </a:r>
            <a:r>
              <a:rPr lang="cs-CZ" sz="3600" b="1" smtClean="0">
                <a:solidFill>
                  <a:srgbClr val="FF0000"/>
                </a:solidFill>
              </a:rPr>
              <a:t>tabuli</a:t>
            </a:r>
            <a:r>
              <a:rPr lang="cs-CZ" sz="3600" smtClean="0"/>
              <a:t>). Ve sněhu poznal (</a:t>
            </a:r>
            <a:r>
              <a:rPr lang="cs-CZ" sz="3600" b="1" smtClean="0">
                <a:solidFill>
                  <a:srgbClr val="FF0000"/>
                </a:solidFill>
              </a:rPr>
              <a:t>stopy</a:t>
            </a:r>
            <a:r>
              <a:rPr lang="cs-CZ" sz="3600" smtClean="0"/>
              <a:t>,</a:t>
            </a:r>
          </a:p>
          <a:p>
            <a:pPr>
              <a:buNone/>
            </a:pPr>
            <a:r>
              <a:rPr lang="cs-CZ" sz="3600" smtClean="0"/>
              <a:t>stopi) (koroptvý, </a:t>
            </a:r>
            <a:r>
              <a:rPr lang="cs-CZ" sz="3600" b="1" smtClean="0">
                <a:solidFill>
                  <a:srgbClr val="FF0000"/>
                </a:solidFill>
              </a:rPr>
              <a:t>koroptví</a:t>
            </a:r>
            <a:r>
              <a:rPr lang="cs-CZ" sz="3600" smtClean="0"/>
              <a:t>). Seděl na (židly, </a:t>
            </a:r>
          </a:p>
          <a:p>
            <a:pPr>
              <a:buNone/>
            </a:pPr>
            <a:r>
              <a:rPr lang="cs-CZ" sz="3600" b="1" smtClean="0">
                <a:solidFill>
                  <a:srgbClr val="FF0000"/>
                </a:solidFill>
              </a:rPr>
              <a:t>židli</a:t>
            </a:r>
            <a:r>
              <a:rPr lang="cs-CZ" sz="3600" smtClean="0"/>
              <a:t>) jako zařezaný. V posledním kole závodu</a:t>
            </a:r>
          </a:p>
          <a:p>
            <a:pPr>
              <a:buNone/>
            </a:pPr>
            <a:r>
              <a:rPr lang="cs-CZ" sz="3600" smtClean="0"/>
              <a:t>ji opustily (</a:t>
            </a:r>
            <a:r>
              <a:rPr lang="cs-CZ" sz="3600" b="1" smtClean="0">
                <a:solidFill>
                  <a:srgbClr val="FF0000"/>
                </a:solidFill>
              </a:rPr>
              <a:t>síly</a:t>
            </a:r>
            <a:r>
              <a:rPr lang="cs-CZ" sz="3600" smtClean="0"/>
              <a:t>, síli). Měl to na (mysly, </a:t>
            </a:r>
            <a:r>
              <a:rPr lang="cs-CZ" sz="3600" b="1" smtClean="0">
                <a:solidFill>
                  <a:srgbClr val="FF0000"/>
                </a:solidFill>
              </a:rPr>
              <a:t>mysli</a:t>
            </a:r>
            <a:r>
              <a:rPr lang="cs-CZ" sz="3600" smtClean="0"/>
              <a:t>).</a:t>
            </a:r>
            <a:endParaRPr lang="cs-CZ" sz="36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i="1" smtClean="0">
                <a:solidFill>
                  <a:srgbClr val="FF0000"/>
                </a:solidFill>
              </a:rPr>
              <a:t>Jsou věty napsány správně? Označ.</a:t>
            </a:r>
            <a:endParaRPr lang="cs-CZ" sz="3200" i="1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3600" dirty="0" smtClean="0"/>
              <a:t>ANO - NE</a:t>
            </a:r>
            <a:r>
              <a:rPr lang="cs-CZ" sz="3600" dirty="0" smtClean="0"/>
              <a:t>:  Navštívil tetu v Přibyslavy.</a:t>
            </a:r>
          </a:p>
          <a:p>
            <a:pPr>
              <a:buNone/>
            </a:pPr>
            <a:r>
              <a:rPr lang="cs-CZ" sz="3600" dirty="0" smtClean="0"/>
              <a:t>ANO - NE</a:t>
            </a:r>
            <a:r>
              <a:rPr lang="cs-CZ" sz="3600" dirty="0" smtClean="0"/>
              <a:t>:  V petrželi je hodně vitamínů.</a:t>
            </a:r>
          </a:p>
          <a:p>
            <a:pPr>
              <a:buNone/>
            </a:pPr>
            <a:r>
              <a:rPr lang="cs-CZ" sz="3600" dirty="0" smtClean="0"/>
              <a:t>ANO - NE</a:t>
            </a:r>
            <a:r>
              <a:rPr lang="cs-CZ" sz="3600" dirty="0" smtClean="0"/>
              <a:t>:  Dodržuj zásady správné </a:t>
            </a:r>
            <a:r>
              <a:rPr lang="cs-CZ" sz="3600" dirty="0" err="1" smtClean="0"/>
              <a:t>výživi</a:t>
            </a:r>
            <a:r>
              <a:rPr lang="cs-CZ" sz="3600" dirty="0" smtClean="0"/>
              <a:t>.</a:t>
            </a:r>
          </a:p>
          <a:p>
            <a:pPr>
              <a:buNone/>
            </a:pPr>
            <a:r>
              <a:rPr lang="cs-CZ" sz="3600" dirty="0" smtClean="0"/>
              <a:t>ANO - NE</a:t>
            </a:r>
            <a:r>
              <a:rPr lang="cs-CZ" sz="3600" dirty="0" smtClean="0"/>
              <a:t>:  Pozoroval odlétající </a:t>
            </a:r>
            <a:r>
              <a:rPr lang="cs-CZ" sz="3600" dirty="0" err="1" smtClean="0"/>
              <a:t>husi</a:t>
            </a:r>
            <a:r>
              <a:rPr lang="cs-CZ" sz="3600" dirty="0" smtClean="0"/>
              <a:t>.</a:t>
            </a:r>
          </a:p>
          <a:p>
            <a:pPr>
              <a:buNone/>
            </a:pPr>
            <a:r>
              <a:rPr lang="cs-CZ" sz="3600" dirty="0" smtClean="0"/>
              <a:t>ANO - NE</a:t>
            </a:r>
            <a:r>
              <a:rPr lang="cs-CZ" sz="3600" dirty="0" smtClean="0"/>
              <a:t>:  V neděli jeli na výstavu pavouků.</a:t>
            </a:r>
          </a:p>
          <a:p>
            <a:pPr>
              <a:buNone/>
            </a:pPr>
            <a:r>
              <a:rPr lang="cs-CZ" sz="3600" dirty="0" smtClean="0"/>
              <a:t>ANO - NE</a:t>
            </a:r>
            <a:r>
              <a:rPr lang="cs-CZ" sz="3600" dirty="0" smtClean="0"/>
              <a:t>:  Dal tulipány do </a:t>
            </a:r>
            <a:r>
              <a:rPr lang="cs-CZ" sz="3600" dirty="0" err="1" smtClean="0"/>
              <a:t>vázi</a:t>
            </a:r>
            <a:r>
              <a:rPr lang="cs-CZ" sz="3600" dirty="0" smtClean="0"/>
              <a:t>.</a:t>
            </a:r>
          </a:p>
          <a:p>
            <a:pPr>
              <a:buNone/>
            </a:pPr>
            <a:r>
              <a:rPr lang="cs-CZ" sz="3600" dirty="0" smtClean="0"/>
              <a:t>ANO - NE</a:t>
            </a:r>
            <a:r>
              <a:rPr lang="cs-CZ" sz="3600" dirty="0" smtClean="0"/>
              <a:t>:  Přišel domů až za tmy.</a:t>
            </a:r>
            <a:endParaRPr lang="cs-CZ" sz="3600" dirty="0"/>
          </a:p>
        </p:txBody>
      </p:sp>
      <p:pic>
        <p:nvPicPr>
          <p:cNvPr id="1026" name="Picture 2" descr="C:\Users\Langerová\AppData\Local\Microsoft\Windows\Temporary Internet Files\Content.IE5\I3C6N6QB\MC90021493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24328" y="-1895"/>
            <a:ext cx="1459638" cy="1728192"/>
          </a:xfrm>
          <a:prstGeom prst="rect">
            <a:avLst/>
          </a:prstGeom>
          <a:noFill/>
        </p:spPr>
      </p:pic>
      <p:pic>
        <p:nvPicPr>
          <p:cNvPr id="5" name="Picture 3" descr="C:\Users\Langerová\AppData\Local\Microsoft\Windows\Temporary Internet Files\Content.IE5\9LRUEDN1\MC90003415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4365104"/>
            <a:ext cx="1404535" cy="16561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i="1" smtClean="0">
                <a:solidFill>
                  <a:srgbClr val="FF0000"/>
                </a:solidFill>
              </a:rPr>
              <a:t>Řešení.</a:t>
            </a:r>
            <a:endParaRPr lang="cs-CZ" sz="3200" i="1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3600" dirty="0" smtClean="0"/>
              <a:t>ANO - </a:t>
            </a:r>
            <a:r>
              <a:rPr lang="cs-CZ" sz="3600" b="1" dirty="0" smtClean="0">
                <a:solidFill>
                  <a:srgbClr val="FF0000"/>
                </a:solidFill>
              </a:rPr>
              <a:t>NE</a:t>
            </a:r>
            <a:r>
              <a:rPr lang="cs-CZ" sz="3600" dirty="0" smtClean="0"/>
              <a:t>:  Navštívil tetu v Přibyslavy.</a:t>
            </a:r>
          </a:p>
          <a:p>
            <a:pPr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ANO </a:t>
            </a:r>
            <a:r>
              <a:rPr lang="cs-CZ" sz="3600" dirty="0" smtClean="0"/>
              <a:t>- NE</a:t>
            </a:r>
            <a:r>
              <a:rPr lang="cs-CZ" sz="3600" dirty="0" smtClean="0"/>
              <a:t>:  V petrželi je hodně vitamínů.</a:t>
            </a:r>
          </a:p>
          <a:p>
            <a:pPr>
              <a:buNone/>
            </a:pPr>
            <a:r>
              <a:rPr lang="cs-CZ" sz="3600" dirty="0" smtClean="0"/>
              <a:t>ANO - </a:t>
            </a:r>
            <a:r>
              <a:rPr lang="cs-CZ" sz="3600" b="1" dirty="0" smtClean="0">
                <a:solidFill>
                  <a:srgbClr val="FF0000"/>
                </a:solidFill>
              </a:rPr>
              <a:t>NE</a:t>
            </a:r>
            <a:r>
              <a:rPr lang="cs-CZ" sz="3600" dirty="0" smtClean="0"/>
              <a:t>:  Dodržuj zásady správné </a:t>
            </a:r>
            <a:r>
              <a:rPr lang="cs-CZ" sz="3600" dirty="0" err="1" smtClean="0"/>
              <a:t>výživi</a:t>
            </a:r>
            <a:r>
              <a:rPr lang="cs-CZ" sz="3600" dirty="0" smtClean="0"/>
              <a:t>.</a:t>
            </a:r>
          </a:p>
          <a:p>
            <a:pPr>
              <a:buNone/>
            </a:pPr>
            <a:r>
              <a:rPr lang="cs-CZ" sz="3600" dirty="0" smtClean="0"/>
              <a:t>ANO - </a:t>
            </a:r>
            <a:r>
              <a:rPr lang="cs-CZ" sz="3600" b="1" dirty="0" smtClean="0">
                <a:solidFill>
                  <a:srgbClr val="FF0000"/>
                </a:solidFill>
              </a:rPr>
              <a:t>NE</a:t>
            </a:r>
            <a:r>
              <a:rPr lang="cs-CZ" sz="3600" dirty="0" smtClean="0"/>
              <a:t>:  Pozoroval odlétající </a:t>
            </a:r>
            <a:r>
              <a:rPr lang="cs-CZ" sz="3600" dirty="0" err="1" smtClean="0"/>
              <a:t>husi</a:t>
            </a:r>
            <a:r>
              <a:rPr lang="cs-CZ" sz="3600" dirty="0" smtClean="0"/>
              <a:t>.</a:t>
            </a:r>
          </a:p>
          <a:p>
            <a:pPr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ANO </a:t>
            </a:r>
            <a:r>
              <a:rPr lang="cs-CZ" sz="3600" dirty="0" smtClean="0"/>
              <a:t>- NE</a:t>
            </a:r>
            <a:r>
              <a:rPr lang="cs-CZ" sz="3600" dirty="0" smtClean="0"/>
              <a:t>:  V neděli jeli na výstavu pavouků.</a:t>
            </a:r>
          </a:p>
          <a:p>
            <a:pPr>
              <a:buNone/>
            </a:pPr>
            <a:r>
              <a:rPr lang="cs-CZ" sz="3600" dirty="0" smtClean="0"/>
              <a:t>ANO - </a:t>
            </a:r>
            <a:r>
              <a:rPr lang="cs-CZ" sz="3600" b="1" dirty="0" smtClean="0">
                <a:solidFill>
                  <a:srgbClr val="FF0000"/>
                </a:solidFill>
              </a:rPr>
              <a:t>NE</a:t>
            </a:r>
            <a:r>
              <a:rPr lang="cs-CZ" sz="3600" dirty="0" smtClean="0"/>
              <a:t>:  Dal tulipány do </a:t>
            </a:r>
            <a:r>
              <a:rPr lang="cs-CZ" sz="3600" dirty="0" err="1" smtClean="0"/>
              <a:t>vázi</a:t>
            </a:r>
            <a:r>
              <a:rPr lang="cs-CZ" sz="3600" dirty="0" smtClean="0"/>
              <a:t>.</a:t>
            </a:r>
          </a:p>
          <a:p>
            <a:pPr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ANO </a:t>
            </a:r>
            <a:r>
              <a:rPr lang="cs-CZ" sz="3600" dirty="0" smtClean="0"/>
              <a:t>- NE</a:t>
            </a:r>
            <a:r>
              <a:rPr lang="cs-CZ" sz="3600" dirty="0" smtClean="0"/>
              <a:t>:  Přišel domů až za tmy.</a:t>
            </a:r>
            <a:endParaRPr lang="cs-CZ" sz="3600" dirty="0"/>
          </a:p>
        </p:txBody>
      </p:sp>
      <p:pic>
        <p:nvPicPr>
          <p:cNvPr id="4" name="Picture 2" descr="C:\Users\Langerová\AppData\Local\Microsoft\Windows\Temporary Internet Files\Content.IE5\I3C6N6QB\MC90021493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52320" y="332656"/>
            <a:ext cx="1459638" cy="1728192"/>
          </a:xfrm>
          <a:prstGeom prst="rect">
            <a:avLst/>
          </a:prstGeom>
          <a:noFill/>
        </p:spPr>
      </p:pic>
      <p:pic>
        <p:nvPicPr>
          <p:cNvPr id="2051" name="Picture 3" descr="C:\Users\Langerová\AppData\Local\Microsoft\Windows\Temporary Internet Files\Content.IE5\9LRUEDN1\MC90003415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4365104"/>
            <a:ext cx="1404535" cy="16561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pPr algn="l"/>
            <a:r>
              <a:rPr lang="cs-CZ" sz="3200" i="1" smtClean="0">
                <a:solidFill>
                  <a:srgbClr val="FF0000"/>
                </a:solidFill>
              </a:rPr>
              <a:t>Zapiš podstatné jméno a urči jeho vzor.</a:t>
            </a:r>
            <a:endParaRPr lang="cs-CZ" sz="3200" i="1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80728"/>
            <a:ext cx="8435279" cy="5256584"/>
          </a:xfrm>
        </p:spPr>
        <p:txBody>
          <a:bodyPr>
            <a:normAutofit fontScale="85000" lnSpcReduction="10000"/>
          </a:bodyPr>
          <a:lstStyle/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r>
              <a:rPr lang="cs-CZ" sz="3900" smtClean="0"/>
              <a:t> </a:t>
            </a:r>
            <a:r>
              <a:rPr lang="cs-CZ" sz="3900" b="1" smtClean="0"/>
              <a:t>o</a:t>
            </a:r>
            <a:r>
              <a:rPr lang="cs-CZ" sz="3900" smtClean="0"/>
              <a:t> _ _ _ </a:t>
            </a:r>
            <a:r>
              <a:rPr lang="cs-CZ" sz="3900" b="1" smtClean="0"/>
              <a:t>e </a:t>
            </a:r>
            <a:r>
              <a:rPr lang="cs-CZ" sz="3900" smtClean="0"/>
              <a:t>                               </a:t>
            </a:r>
            <a:r>
              <a:rPr lang="cs-CZ" sz="3900" b="1" smtClean="0"/>
              <a:t>v</a:t>
            </a:r>
            <a:r>
              <a:rPr lang="cs-CZ" sz="3900" smtClean="0"/>
              <a:t> _ _ _ _ _ </a:t>
            </a:r>
            <a:r>
              <a:rPr lang="cs-CZ" sz="3900" b="1" smtClean="0"/>
              <a:t>a</a:t>
            </a:r>
          </a:p>
          <a:p>
            <a:pPr>
              <a:buNone/>
            </a:pPr>
            <a:r>
              <a:rPr lang="cs-CZ" smtClean="0"/>
              <a:t>  _______                                            __________ </a:t>
            </a:r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r>
              <a:rPr lang="cs-CZ" sz="3900" smtClean="0"/>
              <a:t> </a:t>
            </a:r>
            <a:r>
              <a:rPr lang="cs-CZ" sz="3900" b="1" smtClean="0"/>
              <a:t>o</a:t>
            </a:r>
            <a:r>
              <a:rPr lang="cs-CZ" sz="3900" smtClean="0"/>
              <a:t> _ _ </a:t>
            </a:r>
            <a:r>
              <a:rPr lang="cs-CZ" sz="3900" b="1" smtClean="0"/>
              <a:t>v  </a:t>
            </a:r>
            <a:r>
              <a:rPr lang="cs-CZ" sz="3900" smtClean="0"/>
              <a:t>                                  </a:t>
            </a:r>
            <a:r>
              <a:rPr lang="cs-CZ" sz="3900" b="1" smtClean="0"/>
              <a:t>m</a:t>
            </a:r>
            <a:r>
              <a:rPr lang="cs-CZ" sz="3900" smtClean="0"/>
              <a:t> _ _ _</a:t>
            </a:r>
            <a:r>
              <a:rPr lang="cs-CZ" sz="3900" b="1" smtClean="0"/>
              <a:t>v</a:t>
            </a:r>
          </a:p>
          <a:p>
            <a:pPr>
              <a:buNone/>
            </a:pPr>
            <a:r>
              <a:rPr lang="cs-CZ" sz="3600" smtClean="0"/>
              <a:t> ______                                      _______</a:t>
            </a:r>
          </a:p>
          <a:p>
            <a:pPr>
              <a:buNone/>
            </a:pPr>
            <a:r>
              <a:rPr lang="cs-CZ" smtClean="0"/>
              <a:t>                     </a:t>
            </a:r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/>
          </a:p>
        </p:txBody>
      </p:sp>
      <p:pic>
        <p:nvPicPr>
          <p:cNvPr id="1031" name="Picture 7" descr="C:\Users\Langerová\AppData\Local\Microsoft\Windows\Temporary Internet Files\Content.IE5\YARO4BVB\MC90032647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836712"/>
            <a:ext cx="1389336" cy="1134031"/>
          </a:xfrm>
          <a:prstGeom prst="rect">
            <a:avLst/>
          </a:prstGeom>
          <a:noFill/>
        </p:spPr>
      </p:pic>
      <p:pic>
        <p:nvPicPr>
          <p:cNvPr id="1032" name="Picture 8" descr="C:\Users\Langerová\AppData\Local\Microsoft\Windows\Temporary Internet Files\Content.IE5\02E5U0JE\MC90043813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908720"/>
            <a:ext cx="1132952" cy="1057548"/>
          </a:xfrm>
          <a:prstGeom prst="rect">
            <a:avLst/>
          </a:prstGeom>
          <a:noFill/>
        </p:spPr>
      </p:pic>
      <p:pic>
        <p:nvPicPr>
          <p:cNvPr id="1033" name="Picture 9" descr="C:\Users\Langerová\AppData\Local\Microsoft\Windows\Temporary Internet Files\Content.IE5\UR7EPXDA\MC90021562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552" y="3140968"/>
            <a:ext cx="1462311" cy="1307905"/>
          </a:xfrm>
          <a:prstGeom prst="rect">
            <a:avLst/>
          </a:prstGeom>
          <a:noFill/>
        </p:spPr>
      </p:pic>
      <p:pic>
        <p:nvPicPr>
          <p:cNvPr id="1034" name="Picture 10" descr="C:\Users\Langerová\AppData\Local\Microsoft\Windows\Temporary Internet Files\Content.IE5\ZPZZEWJV\MC90019343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88024" y="3356992"/>
            <a:ext cx="2320817" cy="11521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pPr algn="l"/>
            <a:r>
              <a:rPr lang="cs-CZ" sz="3200" i="1" smtClean="0">
                <a:solidFill>
                  <a:srgbClr val="FF0000"/>
                </a:solidFill>
              </a:rPr>
              <a:t>Řešení.</a:t>
            </a:r>
            <a:endParaRPr lang="cs-CZ" sz="3200" i="1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80728"/>
            <a:ext cx="8435279" cy="5256584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r>
              <a:rPr lang="cs-CZ" smtClean="0"/>
              <a:t> </a:t>
            </a:r>
            <a:r>
              <a:rPr lang="cs-CZ" sz="3600" b="1" smtClean="0"/>
              <a:t>o</a:t>
            </a:r>
            <a:r>
              <a:rPr lang="cs-CZ" sz="3600" smtClean="0"/>
              <a:t> </a:t>
            </a:r>
            <a:r>
              <a:rPr lang="cs-CZ" sz="3600" b="1" smtClean="0">
                <a:solidFill>
                  <a:srgbClr val="FF0000"/>
                </a:solidFill>
              </a:rPr>
              <a:t>p i c</a:t>
            </a:r>
            <a:r>
              <a:rPr lang="cs-CZ" sz="3600" smtClean="0"/>
              <a:t> </a:t>
            </a:r>
            <a:r>
              <a:rPr lang="cs-CZ" sz="3600" b="1" smtClean="0"/>
              <a:t>e  </a:t>
            </a:r>
            <a:r>
              <a:rPr lang="cs-CZ" sz="3600" smtClean="0"/>
              <a:t>                              </a:t>
            </a:r>
            <a:r>
              <a:rPr lang="cs-CZ" sz="3600" b="1" smtClean="0"/>
              <a:t>v</a:t>
            </a:r>
            <a:r>
              <a:rPr lang="cs-CZ" sz="3600" smtClean="0"/>
              <a:t> </a:t>
            </a:r>
            <a:r>
              <a:rPr lang="cs-CZ" sz="3600" b="1" smtClean="0">
                <a:solidFill>
                  <a:srgbClr val="FF0000"/>
                </a:solidFill>
              </a:rPr>
              <a:t>e v e r k </a:t>
            </a:r>
            <a:r>
              <a:rPr lang="cs-CZ" sz="3600" b="1" smtClean="0"/>
              <a:t>a</a:t>
            </a:r>
          </a:p>
          <a:p>
            <a:pPr>
              <a:buNone/>
            </a:pPr>
            <a:r>
              <a:rPr lang="cs-CZ" smtClean="0"/>
              <a:t>  </a:t>
            </a:r>
            <a:r>
              <a:rPr lang="cs-CZ" sz="3500" b="1" smtClean="0">
                <a:solidFill>
                  <a:srgbClr val="FF0000"/>
                </a:solidFill>
              </a:rPr>
              <a:t>růže</a:t>
            </a:r>
            <a:r>
              <a:rPr lang="cs-CZ" sz="3500" smtClean="0"/>
              <a:t>                                             </a:t>
            </a:r>
            <a:r>
              <a:rPr lang="cs-CZ" sz="3500" b="1" smtClean="0">
                <a:solidFill>
                  <a:srgbClr val="FF0000"/>
                </a:solidFill>
              </a:rPr>
              <a:t>žena</a:t>
            </a:r>
            <a:r>
              <a:rPr lang="cs-CZ" sz="3500" smtClean="0"/>
              <a:t> </a:t>
            </a:r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r>
              <a:rPr lang="cs-CZ" sz="3600" smtClean="0"/>
              <a:t> </a:t>
            </a:r>
            <a:r>
              <a:rPr lang="cs-CZ" sz="3600" b="1" smtClean="0"/>
              <a:t>o</a:t>
            </a:r>
            <a:r>
              <a:rPr lang="cs-CZ" sz="3600" smtClean="0"/>
              <a:t> </a:t>
            </a:r>
            <a:r>
              <a:rPr lang="cs-CZ" sz="3600" b="1" smtClean="0">
                <a:solidFill>
                  <a:srgbClr val="FF0000"/>
                </a:solidFill>
              </a:rPr>
              <a:t>b u</a:t>
            </a:r>
            <a:r>
              <a:rPr lang="cs-CZ" sz="3600" smtClean="0"/>
              <a:t> </a:t>
            </a:r>
            <a:r>
              <a:rPr lang="cs-CZ" sz="3600" b="1" smtClean="0"/>
              <a:t>v   </a:t>
            </a:r>
            <a:r>
              <a:rPr lang="cs-CZ" sz="3600" smtClean="0"/>
              <a:t>                                 </a:t>
            </a:r>
            <a:r>
              <a:rPr lang="cs-CZ" sz="3600" b="1" smtClean="0"/>
              <a:t>m</a:t>
            </a:r>
            <a:r>
              <a:rPr lang="cs-CZ" sz="3600" smtClean="0"/>
              <a:t> </a:t>
            </a:r>
            <a:r>
              <a:rPr lang="cs-CZ" sz="3600" b="1" smtClean="0">
                <a:solidFill>
                  <a:srgbClr val="FF0000"/>
                </a:solidFill>
              </a:rPr>
              <a:t>r k e </a:t>
            </a:r>
            <a:r>
              <a:rPr lang="cs-CZ" sz="3600" b="1" smtClean="0"/>
              <a:t>v</a:t>
            </a:r>
          </a:p>
          <a:p>
            <a:pPr>
              <a:buNone/>
            </a:pPr>
            <a:r>
              <a:rPr lang="cs-CZ" sz="3600" smtClean="0"/>
              <a:t>  </a:t>
            </a:r>
            <a:r>
              <a:rPr lang="cs-CZ" sz="3600" b="1" smtClean="0">
                <a:solidFill>
                  <a:srgbClr val="FF0000"/>
                </a:solidFill>
              </a:rPr>
              <a:t>kost</a:t>
            </a:r>
            <a:r>
              <a:rPr lang="cs-CZ" sz="3600" smtClean="0"/>
              <a:t>                                           </a:t>
            </a:r>
            <a:r>
              <a:rPr lang="cs-CZ" sz="3600" b="1" smtClean="0">
                <a:solidFill>
                  <a:srgbClr val="FF0000"/>
                </a:solidFill>
              </a:rPr>
              <a:t>píseň</a:t>
            </a:r>
            <a:r>
              <a:rPr lang="cs-CZ" sz="3600" smtClean="0">
                <a:solidFill>
                  <a:srgbClr val="FF0000"/>
                </a:solidFill>
              </a:rPr>
              <a:t>  </a:t>
            </a:r>
          </a:p>
          <a:p>
            <a:pPr>
              <a:buNone/>
            </a:pPr>
            <a:r>
              <a:rPr lang="cs-CZ" smtClean="0"/>
              <a:t>                     </a:t>
            </a:r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/>
          </a:p>
        </p:txBody>
      </p:sp>
      <p:pic>
        <p:nvPicPr>
          <p:cNvPr id="1031" name="Picture 7" descr="C:\Users\Langerová\AppData\Local\Microsoft\Windows\Temporary Internet Files\Content.IE5\YARO4BVB\MC90032647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836712"/>
            <a:ext cx="1389336" cy="1134031"/>
          </a:xfrm>
          <a:prstGeom prst="rect">
            <a:avLst/>
          </a:prstGeom>
          <a:noFill/>
        </p:spPr>
      </p:pic>
      <p:pic>
        <p:nvPicPr>
          <p:cNvPr id="1032" name="Picture 8" descr="C:\Users\Langerová\AppData\Local\Microsoft\Windows\Temporary Internet Files\Content.IE5\02E5U0JE\MC90043813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908720"/>
            <a:ext cx="1132952" cy="1057548"/>
          </a:xfrm>
          <a:prstGeom prst="rect">
            <a:avLst/>
          </a:prstGeom>
          <a:noFill/>
        </p:spPr>
      </p:pic>
      <p:pic>
        <p:nvPicPr>
          <p:cNvPr id="1033" name="Picture 9" descr="C:\Users\Langerová\AppData\Local\Microsoft\Windows\Temporary Internet Files\Content.IE5\UR7EPXDA\MC90021562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552" y="3140968"/>
            <a:ext cx="1462311" cy="1307905"/>
          </a:xfrm>
          <a:prstGeom prst="rect">
            <a:avLst/>
          </a:prstGeom>
          <a:noFill/>
        </p:spPr>
      </p:pic>
      <p:pic>
        <p:nvPicPr>
          <p:cNvPr id="2050" name="Picture 2" descr="C:\Users\Langerová\AppData\Local\Microsoft\Windows\Temporary Internet Files\Content.IE5\TI16TYLH\MC900191577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932040" y="3140968"/>
            <a:ext cx="1903810" cy="15350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pPr algn="l"/>
            <a:r>
              <a:rPr lang="cs-CZ" sz="3200" i="1" smtClean="0">
                <a:solidFill>
                  <a:srgbClr val="FF0000"/>
                </a:solidFill>
              </a:rPr>
              <a:t>Doplň y, ý, i, í.</a:t>
            </a:r>
            <a:endParaRPr lang="cs-CZ" sz="3200" i="1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smtClean="0"/>
              <a:t>za malou chvíl_, svlékl si košil_, moderní</a:t>
            </a:r>
          </a:p>
          <a:p>
            <a:pPr>
              <a:buNone/>
            </a:pPr>
            <a:r>
              <a:rPr lang="cs-CZ" sz="3600" smtClean="0"/>
              <a:t>stavb_, psovité šelm_, stoleté líp_, na jedl_,</a:t>
            </a:r>
          </a:p>
          <a:p>
            <a:pPr>
              <a:buNone/>
            </a:pPr>
            <a:r>
              <a:rPr lang="cs-CZ" sz="3600" smtClean="0"/>
              <a:t>za krásam_ hor, díval se na televiz_, koláč</a:t>
            </a:r>
          </a:p>
          <a:p>
            <a:pPr>
              <a:buNone/>
            </a:pPr>
            <a:r>
              <a:rPr lang="cs-CZ" sz="3600" smtClean="0"/>
              <a:t>s borůvkam_, drahé perl_, žížal_ v zem_,</a:t>
            </a:r>
          </a:p>
          <a:p>
            <a:pPr>
              <a:buNone/>
            </a:pPr>
            <a:r>
              <a:rPr lang="cs-CZ" sz="3600" smtClean="0"/>
              <a:t>házel koul_, uhodil se do hlav_, v krychl_,</a:t>
            </a:r>
          </a:p>
          <a:p>
            <a:pPr>
              <a:buNone/>
            </a:pPr>
            <a:r>
              <a:rPr lang="cs-CZ" sz="3600" smtClean="0"/>
              <a:t>splašené kobyl_, lehnout si do tráv_,</a:t>
            </a:r>
          </a:p>
          <a:p>
            <a:pPr>
              <a:buNone/>
            </a:pPr>
            <a:r>
              <a:rPr lang="cs-CZ" sz="3600" smtClean="0"/>
              <a:t>ve staré rokl_, v láhv_ je málo vod_ </a:t>
            </a:r>
            <a:endParaRPr lang="cs-CZ" sz="3600"/>
          </a:p>
        </p:txBody>
      </p:sp>
      <p:pic>
        <p:nvPicPr>
          <p:cNvPr id="2051" name="Picture 3" descr="C:\Users\Langerová\AppData\Local\Microsoft\Windows\Temporary Internet Files\Content.IE5\64AXYS6H\MC90033124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52320" y="4581128"/>
            <a:ext cx="1097568" cy="9361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pPr algn="l"/>
            <a:r>
              <a:rPr lang="cs-CZ" sz="3200" i="1" smtClean="0">
                <a:solidFill>
                  <a:srgbClr val="FF0000"/>
                </a:solidFill>
              </a:rPr>
              <a:t>Řešení.</a:t>
            </a:r>
            <a:endParaRPr lang="cs-CZ" sz="3200" i="1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smtClean="0"/>
              <a:t>za malou chvíl</a:t>
            </a:r>
            <a:r>
              <a:rPr lang="cs-CZ" sz="3600" b="1" smtClean="0">
                <a:solidFill>
                  <a:srgbClr val="FF0000"/>
                </a:solidFill>
              </a:rPr>
              <a:t>i</a:t>
            </a:r>
            <a:r>
              <a:rPr lang="cs-CZ" sz="3600" smtClean="0"/>
              <a:t>, svlékl si košil</a:t>
            </a:r>
            <a:r>
              <a:rPr lang="cs-CZ" sz="3600" b="1" smtClean="0">
                <a:solidFill>
                  <a:srgbClr val="FF0000"/>
                </a:solidFill>
              </a:rPr>
              <a:t>i</a:t>
            </a:r>
            <a:r>
              <a:rPr lang="cs-CZ" sz="3600" smtClean="0"/>
              <a:t>, moderní</a:t>
            </a:r>
          </a:p>
          <a:p>
            <a:pPr>
              <a:buNone/>
            </a:pPr>
            <a:r>
              <a:rPr lang="cs-CZ" sz="3600" smtClean="0"/>
              <a:t>stavb</a:t>
            </a:r>
            <a:r>
              <a:rPr lang="cs-CZ" sz="3600" b="1" smtClean="0">
                <a:solidFill>
                  <a:srgbClr val="FF0000"/>
                </a:solidFill>
              </a:rPr>
              <a:t>y</a:t>
            </a:r>
            <a:r>
              <a:rPr lang="cs-CZ" sz="3600" smtClean="0"/>
              <a:t>, psovité šelm</a:t>
            </a:r>
            <a:r>
              <a:rPr lang="cs-CZ" sz="3600" b="1" smtClean="0">
                <a:solidFill>
                  <a:srgbClr val="FF0000"/>
                </a:solidFill>
              </a:rPr>
              <a:t>y</a:t>
            </a:r>
            <a:r>
              <a:rPr lang="cs-CZ" sz="3600" smtClean="0"/>
              <a:t>, stoleté líp</a:t>
            </a:r>
            <a:r>
              <a:rPr lang="cs-CZ" sz="3600" b="1" smtClean="0">
                <a:solidFill>
                  <a:srgbClr val="FF0000"/>
                </a:solidFill>
              </a:rPr>
              <a:t>y</a:t>
            </a:r>
            <a:r>
              <a:rPr lang="cs-CZ" sz="3600" smtClean="0"/>
              <a:t>, na jedl</a:t>
            </a:r>
            <a:r>
              <a:rPr lang="cs-CZ" sz="3600" b="1" smtClean="0">
                <a:solidFill>
                  <a:srgbClr val="FF0000"/>
                </a:solidFill>
              </a:rPr>
              <a:t>i</a:t>
            </a:r>
            <a:r>
              <a:rPr lang="cs-CZ" sz="3600" smtClean="0"/>
              <a:t>,</a:t>
            </a:r>
          </a:p>
          <a:p>
            <a:pPr>
              <a:buNone/>
            </a:pPr>
            <a:r>
              <a:rPr lang="cs-CZ" sz="3600" smtClean="0"/>
              <a:t>za krásam</a:t>
            </a:r>
            <a:r>
              <a:rPr lang="cs-CZ" sz="3600" b="1" smtClean="0">
                <a:solidFill>
                  <a:srgbClr val="FF0000"/>
                </a:solidFill>
              </a:rPr>
              <a:t>i</a:t>
            </a:r>
            <a:r>
              <a:rPr lang="cs-CZ" sz="3600" smtClean="0"/>
              <a:t> hor, díval se na televiz</a:t>
            </a:r>
            <a:r>
              <a:rPr lang="cs-CZ" sz="3600" b="1" smtClean="0">
                <a:solidFill>
                  <a:srgbClr val="FF0000"/>
                </a:solidFill>
              </a:rPr>
              <a:t>i</a:t>
            </a:r>
            <a:r>
              <a:rPr lang="cs-CZ" sz="3600" smtClean="0"/>
              <a:t>, koláč</a:t>
            </a:r>
          </a:p>
          <a:p>
            <a:pPr>
              <a:buNone/>
            </a:pPr>
            <a:r>
              <a:rPr lang="cs-CZ" sz="3600" smtClean="0"/>
              <a:t>s borůvkam</a:t>
            </a:r>
            <a:r>
              <a:rPr lang="cs-CZ" sz="3600" b="1" smtClean="0">
                <a:solidFill>
                  <a:srgbClr val="FF0000"/>
                </a:solidFill>
              </a:rPr>
              <a:t>i</a:t>
            </a:r>
            <a:r>
              <a:rPr lang="cs-CZ" sz="3600" smtClean="0"/>
              <a:t>, drahé perl</a:t>
            </a:r>
            <a:r>
              <a:rPr lang="cs-CZ" sz="3600" b="1" smtClean="0">
                <a:solidFill>
                  <a:srgbClr val="FF0000"/>
                </a:solidFill>
              </a:rPr>
              <a:t>y</a:t>
            </a:r>
            <a:r>
              <a:rPr lang="cs-CZ" sz="3600" smtClean="0"/>
              <a:t>, žížal</a:t>
            </a:r>
            <a:r>
              <a:rPr lang="cs-CZ" sz="3600" b="1" smtClean="0">
                <a:solidFill>
                  <a:srgbClr val="FF0000"/>
                </a:solidFill>
              </a:rPr>
              <a:t>y</a:t>
            </a:r>
            <a:r>
              <a:rPr lang="cs-CZ" sz="3600" smtClean="0"/>
              <a:t> v zem</a:t>
            </a:r>
            <a:r>
              <a:rPr lang="cs-CZ" sz="3600" b="1" smtClean="0">
                <a:solidFill>
                  <a:srgbClr val="FF0000"/>
                </a:solidFill>
              </a:rPr>
              <a:t>i</a:t>
            </a:r>
            <a:r>
              <a:rPr lang="cs-CZ" sz="3600" smtClean="0"/>
              <a:t>,</a:t>
            </a:r>
          </a:p>
          <a:p>
            <a:pPr>
              <a:buNone/>
            </a:pPr>
            <a:r>
              <a:rPr lang="cs-CZ" sz="3600" smtClean="0"/>
              <a:t>házel koul</a:t>
            </a:r>
            <a:r>
              <a:rPr lang="cs-CZ" sz="3600" b="1" smtClean="0">
                <a:solidFill>
                  <a:srgbClr val="FF0000"/>
                </a:solidFill>
              </a:rPr>
              <a:t>í</a:t>
            </a:r>
            <a:r>
              <a:rPr lang="cs-CZ" sz="3600" smtClean="0"/>
              <a:t>, uhodil se do hlav</a:t>
            </a:r>
            <a:r>
              <a:rPr lang="cs-CZ" sz="3600" b="1" smtClean="0">
                <a:solidFill>
                  <a:srgbClr val="FF0000"/>
                </a:solidFill>
              </a:rPr>
              <a:t>y</a:t>
            </a:r>
            <a:r>
              <a:rPr lang="cs-CZ" sz="3600" smtClean="0"/>
              <a:t>, v krychl</a:t>
            </a:r>
            <a:r>
              <a:rPr lang="cs-CZ" sz="3600" b="1" smtClean="0">
                <a:solidFill>
                  <a:srgbClr val="FF0000"/>
                </a:solidFill>
              </a:rPr>
              <a:t>i</a:t>
            </a:r>
            <a:r>
              <a:rPr lang="cs-CZ" sz="3600" smtClean="0"/>
              <a:t>,</a:t>
            </a:r>
          </a:p>
          <a:p>
            <a:pPr>
              <a:buNone/>
            </a:pPr>
            <a:r>
              <a:rPr lang="cs-CZ" sz="3600" smtClean="0"/>
              <a:t>splašené kobyl</a:t>
            </a:r>
            <a:r>
              <a:rPr lang="cs-CZ" sz="3600" b="1" smtClean="0">
                <a:solidFill>
                  <a:srgbClr val="FF0000"/>
                </a:solidFill>
              </a:rPr>
              <a:t>y</a:t>
            </a:r>
            <a:r>
              <a:rPr lang="cs-CZ" sz="3600" smtClean="0"/>
              <a:t>, lehnout si do tráv</a:t>
            </a:r>
            <a:r>
              <a:rPr lang="cs-CZ" sz="3600" b="1" smtClean="0">
                <a:solidFill>
                  <a:srgbClr val="FF0000"/>
                </a:solidFill>
              </a:rPr>
              <a:t>y</a:t>
            </a:r>
            <a:r>
              <a:rPr lang="cs-CZ" sz="3600" smtClean="0"/>
              <a:t>,</a:t>
            </a:r>
          </a:p>
          <a:p>
            <a:pPr>
              <a:buNone/>
            </a:pPr>
            <a:r>
              <a:rPr lang="cs-CZ" sz="3600" smtClean="0"/>
              <a:t>ve staré rokl</a:t>
            </a:r>
            <a:r>
              <a:rPr lang="cs-CZ" sz="3600" b="1" smtClean="0">
                <a:solidFill>
                  <a:srgbClr val="FF0000"/>
                </a:solidFill>
              </a:rPr>
              <a:t>i</a:t>
            </a:r>
            <a:r>
              <a:rPr lang="cs-CZ" sz="3600" smtClean="0"/>
              <a:t>, v láhv</a:t>
            </a:r>
            <a:r>
              <a:rPr lang="cs-CZ" sz="3600" b="1" smtClean="0">
                <a:solidFill>
                  <a:srgbClr val="FF0000"/>
                </a:solidFill>
              </a:rPr>
              <a:t>i</a:t>
            </a:r>
            <a:r>
              <a:rPr lang="cs-CZ" sz="3600" smtClean="0"/>
              <a:t> je málo vod</a:t>
            </a:r>
            <a:r>
              <a:rPr lang="cs-CZ" sz="3600" b="1" smtClean="0">
                <a:solidFill>
                  <a:srgbClr val="FF0000"/>
                </a:solidFill>
              </a:rPr>
              <a:t>y</a:t>
            </a:r>
            <a:r>
              <a:rPr lang="cs-CZ" sz="3600" smtClean="0"/>
              <a:t> </a:t>
            </a:r>
            <a:endParaRPr lang="cs-CZ" sz="3600"/>
          </a:p>
        </p:txBody>
      </p:sp>
      <p:pic>
        <p:nvPicPr>
          <p:cNvPr id="2051" name="Picture 3" descr="C:\Users\Langerová\AppData\Local\Microsoft\Windows\Temporary Internet Files\Content.IE5\64AXYS6H\MC90033124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80312" y="4653136"/>
            <a:ext cx="1097568" cy="9361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604867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smtClean="0"/>
              <a:t>Zdroj:</a:t>
            </a:r>
          </a:p>
          <a:p>
            <a:pPr>
              <a:buNone/>
            </a:pPr>
            <a:r>
              <a:rPr lang="cs-CZ" sz="2800" smtClean="0"/>
              <a:t>Vlastní tvorba</a:t>
            </a:r>
          </a:p>
          <a:p>
            <a:pPr>
              <a:buNone/>
            </a:pPr>
            <a:r>
              <a:rPr lang="cs-CZ" sz="2800" smtClean="0"/>
              <a:t>Ilustrace:</a:t>
            </a:r>
          </a:p>
          <a:p>
            <a:pPr>
              <a:buNone/>
            </a:pPr>
            <a:r>
              <a:rPr lang="cs-CZ" sz="2800" i="1" smtClean="0">
                <a:hlinkClick r:id="rId2"/>
              </a:rPr>
              <a:t>www.office.microsoft.com</a:t>
            </a:r>
            <a:endParaRPr lang="cs-CZ" sz="2800" i="1" smtClean="0"/>
          </a:p>
          <a:p>
            <a:pPr>
              <a:buNone/>
            </a:pPr>
            <a:r>
              <a:rPr lang="cs-CZ" sz="2800" smtClean="0"/>
              <a:t>Citace:</a:t>
            </a:r>
          </a:p>
          <a:p>
            <a:pPr>
              <a:buNone/>
            </a:pPr>
            <a:r>
              <a:rPr lang="cs-CZ" sz="2800" i="1" smtClean="0"/>
              <a:t>Český jazyk V SEŠITECH, TVAROSLOVÍ</a:t>
            </a:r>
            <a:r>
              <a:rPr lang="cs-CZ" sz="2800" smtClean="0"/>
              <a:t>: </a:t>
            </a:r>
            <a:r>
              <a:rPr lang="cs-CZ" sz="2800" i="1" smtClean="0"/>
              <a:t>PRO PRVNÍ STUPEŇ ZÁKLADNÍ ŠKOLY</a:t>
            </a:r>
            <a:r>
              <a:rPr lang="cs-CZ" sz="2800" smtClean="0"/>
              <a:t>. Praha: Nakladatelství Fortuna, 1993. ISBN 80-7168-012-5</a:t>
            </a:r>
          </a:p>
          <a:p>
            <a:pPr>
              <a:buNone/>
            </a:pPr>
            <a:r>
              <a:rPr lang="cs-CZ" sz="2800" smtClean="0"/>
              <a:t> </a:t>
            </a:r>
          </a:p>
          <a:p>
            <a:pPr>
              <a:buNone/>
            </a:pPr>
            <a:endParaRPr lang="cs-CZ" sz="4100" smtClean="0"/>
          </a:p>
          <a:p>
            <a:pPr>
              <a:buNone/>
            </a:pPr>
            <a:endParaRPr lang="cs-CZ" sz="4100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507288" cy="557748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/>
              <a:t>Anotace:</a:t>
            </a:r>
          </a:p>
          <a:p>
            <a:pPr>
              <a:buNone/>
            </a:pPr>
            <a:r>
              <a:rPr lang="cs-CZ" sz="2800" dirty="0" smtClean="0"/>
              <a:t>Materiál lze využít k procvičení, k opakování, k upevnění</a:t>
            </a:r>
          </a:p>
          <a:p>
            <a:pPr>
              <a:buNone/>
            </a:pPr>
            <a:r>
              <a:rPr lang="cs-CZ" sz="2800" smtClean="0"/>
              <a:t>a k prohloubení učiva o podstatných jménech rodu </a:t>
            </a:r>
          </a:p>
          <a:p>
            <a:pPr>
              <a:buNone/>
            </a:pPr>
            <a:r>
              <a:rPr lang="cs-CZ" sz="2800" dirty="0" smtClean="0"/>
              <a:t>ženského (vzory podstatných jmen, pravopis koncovek,</a:t>
            </a:r>
          </a:p>
          <a:p>
            <a:pPr>
              <a:buNone/>
            </a:pPr>
            <a:r>
              <a:rPr lang="cs-CZ" sz="2800" dirty="0" smtClean="0"/>
              <a:t>práce s chybou). Pracovní listy lze použít pro frontální </a:t>
            </a:r>
          </a:p>
          <a:p>
            <a:pPr>
              <a:buNone/>
            </a:pPr>
            <a:r>
              <a:rPr lang="cs-CZ" sz="2800" dirty="0" smtClean="0"/>
              <a:t>práci žáků s vedením učitele, pro práci ve skupinách i pro </a:t>
            </a:r>
          </a:p>
          <a:p>
            <a:pPr>
              <a:buNone/>
            </a:pPr>
            <a:r>
              <a:rPr lang="cs-CZ" sz="2800" dirty="0" smtClean="0"/>
              <a:t>samostatnou práci.</a:t>
            </a:r>
          </a:p>
          <a:p>
            <a:pPr>
              <a:buNone/>
            </a:pPr>
            <a:endParaRPr lang="cs-CZ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</TotalTime>
  <Words>706</Words>
  <Application>Microsoft Office PowerPoint</Application>
  <PresentationFormat>Předvádění na obrazovce (4:3)</PresentationFormat>
  <Paragraphs>114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ROD ŽENSKÝ</vt:lpstr>
      <vt:lpstr>Označ správný tvar podstatného jména.</vt:lpstr>
      <vt:lpstr>Řešení.</vt:lpstr>
      <vt:lpstr>Jsou věty napsány správně? Označ.</vt:lpstr>
      <vt:lpstr>Řešení.</vt:lpstr>
      <vt:lpstr>Zapiš podstatné jméno a urči jeho vzor.</vt:lpstr>
      <vt:lpstr>Řešení.</vt:lpstr>
      <vt:lpstr>Doplň y, ý, i, í.</vt:lpstr>
      <vt:lpstr>Řešení.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Langerová</dc:creator>
  <cp:lastModifiedBy>Učitel</cp:lastModifiedBy>
  <cp:revision>23</cp:revision>
  <dcterms:created xsi:type="dcterms:W3CDTF">2012-02-12T07:40:04Z</dcterms:created>
  <dcterms:modified xsi:type="dcterms:W3CDTF">2012-04-13T21:10:04Z</dcterms:modified>
</cp:coreProperties>
</file>