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97" r:id="rId4"/>
    <p:sldId id="306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42" autoAdjust="0"/>
    <p:restoredTop sz="94671" autoAdjust="0"/>
  </p:normalViewPr>
  <p:slideViewPr>
    <p:cSldViewPr>
      <p:cViewPr>
        <p:scale>
          <a:sx n="70" d="100"/>
          <a:sy n="70" d="100"/>
        </p:scale>
        <p:origin x="-101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80.png"/><Relationship Id="rId7" Type="http://schemas.openxmlformats.org/officeDocument/2006/relationships/image" Target="../media/image12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0.png"/><Relationship Id="rId5" Type="http://schemas.openxmlformats.org/officeDocument/2006/relationships/image" Target="../media/image100.png"/><Relationship Id="rId4" Type="http://schemas.openxmlformats.org/officeDocument/2006/relationships/image" Target="../media/image9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509784"/>
            <a:ext cx="586945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Ř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ešení lineárních rovnic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34096" y="40743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III-2-04-02_Rovnice_a_nerovnice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5"/>
            <a:ext cx="19080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Opakování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6842" y="177281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84976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je lineární rovnice?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552" y="395045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7048" y="2213917"/>
            <a:ext cx="7289367" cy="1296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každá rovnice, kterou můžeme zapsat ve tvaru </a:t>
            </a:r>
          </a:p>
          <a:p>
            <a:pPr algn="ctr"/>
            <a:r>
              <a:rPr lang="cs-CZ" sz="2400" dirty="0" smtClean="0"/>
              <a:t> </a:t>
            </a:r>
            <a:r>
              <a:rPr lang="cs-CZ" sz="2400" b="1" dirty="0"/>
              <a:t>a x + b = 0,</a:t>
            </a:r>
          </a:p>
          <a:p>
            <a:r>
              <a:rPr lang="cs-CZ" sz="2400" dirty="0" smtClean="0"/>
              <a:t>kde  </a:t>
            </a:r>
            <a:r>
              <a:rPr lang="cs-CZ" sz="2400" dirty="0"/>
              <a:t>a, b jsou libovolná reálná čísla, x je neznámá</a:t>
            </a:r>
            <a:r>
              <a:rPr lang="cs-CZ" sz="1600" dirty="0"/>
              <a:t>.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950454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ekvivalentní úpravy využíváme při řešení rovnic?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653135"/>
            <a:ext cx="6912768" cy="156966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Přičtení stejného výrazu k oběma stranám rovnice nebo jeho odečtení od obou stran.</a:t>
            </a:r>
          </a:p>
          <a:p>
            <a:r>
              <a:rPr lang="cs-CZ" sz="2400" dirty="0"/>
              <a:t>Vynásobení nebo vydělení obou stran rovnice stejným nenulovým číslem.</a:t>
            </a:r>
          </a:p>
        </p:txBody>
      </p:sp>
    </p:spTree>
    <p:extLst>
      <p:ext uri="{BB962C8B-B14F-4D97-AF65-F5344CB8AC3E}">
        <p14:creationId xmlns:p14="http://schemas.microsoft.com/office/powerpoint/2010/main" val="138133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6" grpId="0" animBg="1"/>
      <p:bldP spid="7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7262" y="1156102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rovnici a proveďte zkoušku: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186" y="107915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19249" y="1986944"/>
                <a:ext cx="1822935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+3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9249" y="1986944"/>
                <a:ext cx="1822935" cy="6183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203848" y="2111465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2111465"/>
                <a:ext cx="72167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93525" y="2768084"/>
                <a:ext cx="267941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3525" y="2768084"/>
                <a:ext cx="2679418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50557" y="3399830"/>
                <a:ext cx="19523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34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557" y="3399830"/>
                <a:ext cx="195232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51736" y="3378042"/>
                <a:ext cx="743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1736" y="3378042"/>
                <a:ext cx="743089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550557" y="3933056"/>
                <a:ext cx="163233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=−25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0557" y="3933056"/>
                <a:ext cx="163233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504735" y="3933056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r>
                        <a:rPr lang="cs-CZ" b="0" i="1" smtClean="0">
                          <a:latin typeface="Cambria Math"/>
                        </a:rPr>
                        <m:t>24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4735" y="3933056"/>
                <a:ext cx="837089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95604" y="4378588"/>
                <a:ext cx="1263487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604" y="4378588"/>
                <a:ext cx="1263487" cy="61651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5853522" y="374737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Zkouška: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371578" y="4488233"/>
                <a:ext cx="4283968" cy="5068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𝐿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24</m:t>
                            </m:r>
                          </m:den>
                        </m:f>
                      </m:e>
                    </m:d>
                    <m:r>
                      <a:rPr lang="cs-CZ" b="0" i="0" smtClean="0">
                        <a:latin typeface="Cambria Math"/>
                        <a:ea typeface="Cambria Math"/>
                      </a:rPr>
                      <m:t>+</m:t>
                    </m:r>
                  </m:oMath>
                </a14:m>
                <a:r>
                  <a:rPr lang="cs-CZ" dirty="0" smtClean="0">
                    <a:latin typeface="+mj-lt"/>
                  </a:rPr>
                  <a:t>3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dirty="0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dirty="0" smtClean="0"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dirty="0" smtClean="0">
                                <a:latin typeface="Cambria Math"/>
                              </a:rPr>
                              <m:t>25</m:t>
                            </m:r>
                          </m:num>
                          <m:den>
                            <m:r>
                              <a:rPr lang="cs-CZ" b="0" i="1" dirty="0" smtClean="0">
                                <a:latin typeface="Cambria Math"/>
                              </a:rPr>
                              <m:t>24</m:t>
                            </m:r>
                          </m:den>
                        </m:f>
                      </m:e>
                    </m:d>
                    <m:r>
                      <a:rPr lang="cs-CZ" b="0" i="0" dirty="0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24</m:t>
                        </m:r>
                      </m:den>
                    </m:f>
                    <m:r>
                      <a:rPr lang="cs-CZ" b="0" i="0" dirty="0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75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24</m:t>
                        </m:r>
                      </m:den>
                    </m:f>
                    <m:r>
                      <a:rPr lang="cs-CZ" b="0" i="0" dirty="0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dirty="0" smtClean="0">
                            <a:latin typeface="Cambria Math"/>
                          </a:rPr>
                          <m:t>85</m:t>
                        </m:r>
                      </m:num>
                      <m:den>
                        <m:r>
                          <a:rPr lang="cs-CZ" b="0" i="1" dirty="0" smtClean="0">
                            <a:latin typeface="Cambria Math"/>
                          </a:rPr>
                          <m:t>24</m:t>
                        </m:r>
                      </m:den>
                    </m:f>
                  </m:oMath>
                </a14:m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1578" y="4488233"/>
                <a:ext cx="4283968" cy="506870"/>
              </a:xfrm>
              <a:prstGeom prst="rect">
                <a:avLst/>
              </a:prstGeom>
              <a:blipFill rotWithShape="1">
                <a:blip r:embed="rId10"/>
                <a:stretch>
                  <a:fillRect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19600" y="5104640"/>
                <a:ext cx="3579826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−25−60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9600" y="5104640"/>
                <a:ext cx="3579826" cy="61651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19600" y="5721155"/>
                <a:ext cx="8202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𝐿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𝑃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19600" y="5721155"/>
                <a:ext cx="820225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ovéPole 19"/>
          <p:cNvSpPr txBox="1"/>
          <p:nvPr/>
        </p:nvSpPr>
        <p:spPr>
          <a:xfrm>
            <a:off x="4395614" y="6090487"/>
            <a:ext cx="4064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jediné řešení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>
            <a:off x="1822599" y="4995103"/>
            <a:ext cx="1408244" cy="0"/>
          </a:xfrm>
          <a:prstGeom prst="line">
            <a:avLst/>
          </a:prstGeom>
          <a:ln w="25400" cmpd="thinThick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366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34076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Řešte </a:t>
            </a:r>
            <a:r>
              <a:rPr lang="cs-CZ" dirty="0" smtClean="0"/>
              <a:t>rovnici: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0843" y="11824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92188" y="1916832"/>
                <a:ext cx="31961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−4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−2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+6</m:t>
                            </m:r>
                          </m:e>
                        </m:d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latin typeface="+mj-lt"/>
                  </a:rPr>
                  <a:t> 5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latin typeface="+mj-lt"/>
                  </a:rPr>
                  <a:t> + 3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2188" y="1916832"/>
                <a:ext cx="3196196" cy="369332"/>
              </a:xfrm>
              <a:prstGeom prst="rect">
                <a:avLst/>
              </a:prstGeom>
              <a:blipFill rotWithShape="1">
                <a:blip r:embed="rId2"/>
                <a:stretch>
                  <a:fillRect t="-8197" r="-76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95636" y="2372320"/>
                <a:ext cx="321415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−4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−12 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latin typeface="+mj-lt"/>
                  </a:rPr>
                  <a:t> 5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>
                    <a:latin typeface="+mj-lt"/>
                  </a:rPr>
                  <a:t> + 3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5636" y="2372320"/>
                <a:ext cx="3214150" cy="369332"/>
              </a:xfrm>
              <a:prstGeom prst="rect">
                <a:avLst/>
              </a:prstGeom>
              <a:blipFill rotWithShape="1">
                <a:blip r:embed="rId3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99593" y="2768084"/>
                <a:ext cx="28727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−4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−12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latin typeface="+mj-lt"/>
                  </a:rPr>
                  <a:t> 5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>
                    <a:latin typeface="+mj-lt"/>
                  </a:rPr>
                  <a:t>  + 3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9593" y="2768084"/>
                <a:ext cx="2872709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897432" y="3137416"/>
                <a:ext cx="25123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+4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+48=5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</m:t>
                    </m:r>
                  </m:oMath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7432" y="3137416"/>
                <a:ext cx="251235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385261" y="3506748"/>
                <a:ext cx="19972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+48=5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5261" y="3506748"/>
                <a:ext cx="199721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932040" y="3506748"/>
                <a:ext cx="1080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/ - 5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506748"/>
                <a:ext cx="108012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4520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002469" y="3876080"/>
                <a:ext cx="92845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48=3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2469" y="3876080"/>
                <a:ext cx="92845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1195636" y="4760277"/>
            <a:ext cx="67168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Protože neplatí rovnost 48 = 3, uvedená rovnice nemá řešení. Neexistuje žádné reálné číslo, pro které by nastala rovnost.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743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340768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Řešte </a:t>
            </a:r>
            <a:r>
              <a:rPr lang="cs-CZ" dirty="0" smtClean="0"/>
              <a:t>rovnici: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0843" y="11824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222276" y="1748200"/>
                <a:ext cx="31791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9 −2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3 −2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 </m:t>
                    </m:r>
                  </m:oMath>
                </a14:m>
                <a:r>
                  <a:rPr lang="cs-CZ" dirty="0" smtClean="0">
                    <a:latin typeface="+mj-lt"/>
                  </a:rPr>
                  <a:t>4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 </m:t>
                    </m:r>
                  </m:oMath>
                </a14:m>
                <a:r>
                  <a:rPr lang="cs-CZ" dirty="0" smtClean="0">
                    <a:latin typeface="+mj-lt"/>
                  </a:rPr>
                  <a:t>1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276" y="1748200"/>
                <a:ext cx="3179140" cy="369332"/>
              </a:xfrm>
              <a:prstGeom prst="rect">
                <a:avLst/>
              </a:prstGeom>
              <a:blipFill rotWithShape="1">
                <a:blip r:embed="rId2"/>
                <a:stretch>
                  <a:fillRect t="-8333" r="-576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30563" y="2331612"/>
                <a:ext cx="27794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9 −6+4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+4 −1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0563" y="2331612"/>
                <a:ext cx="277947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85815" y="2787134"/>
                <a:ext cx="1868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5815" y="2787134"/>
                <a:ext cx="186897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04742" y="2787134"/>
                <a:ext cx="9361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/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 </m:t>
                    </m:r>
                  </m:oMath>
                </a14:m>
                <a:r>
                  <a:rPr lang="cs-CZ" dirty="0" smtClean="0">
                    <a:latin typeface="+mj-lt"/>
                  </a:rPr>
                  <a:t>4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𝑥</m:t>
                    </m:r>
                  </m:oMath>
                </a14:m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742" y="2787134"/>
                <a:ext cx="936104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19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520191" y="3156466"/>
                <a:ext cx="800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3=3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0191" y="3156466"/>
                <a:ext cx="80021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604742" y="3156466"/>
                <a:ext cx="97537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/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−</m:t>
                    </m:r>
                  </m:oMath>
                </a14:m>
                <a:r>
                  <a:rPr lang="cs-CZ" dirty="0" smtClean="0">
                    <a:latin typeface="+mj-lt"/>
                  </a:rPr>
                  <a:t> 3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4742" y="3156466"/>
                <a:ext cx="97537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500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557693" y="3525798"/>
            <a:ext cx="863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 0 = 0</a:t>
            </a:r>
            <a:endParaRPr lang="cs-CZ" dirty="0">
              <a:latin typeface="+mj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22277" y="3940076"/>
            <a:ext cx="66620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Získaný pravdivý výrok 0 = 0 nezávisí na neznámé x, proto za x můžeme dosadit jakékoli reálné číslo. Řešením rovnice jsou tedy všechna reálná čísla.</a:t>
            </a:r>
            <a:endParaRPr lang="cs-CZ" dirty="0">
              <a:latin typeface="+mj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22277" y="4863406"/>
            <a:ext cx="63020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Orientační zkoušku můžeme provést dosazením libovolného čísla.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222277" y="5589240"/>
                <a:ext cx="57259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L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= 9 - 2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3 −2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= 9 -2 = 7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22277" y="5589240"/>
                <a:ext cx="5725987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95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017521" y="6119732"/>
                <a:ext cx="433758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+mj-lt"/>
                  </a:rPr>
                  <a:t>    P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= 4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1+1</m:t>
                        </m:r>
                      </m:e>
                    </m:d>
                  </m:oMath>
                </a14:m>
                <a:r>
                  <a:rPr lang="cs-CZ" dirty="0" smtClean="0">
                    <a:latin typeface="+mj-lt"/>
                  </a:rPr>
                  <a:t> - 1 = 8 – 1 = 7</a:t>
                </a:r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7521" y="6119732"/>
                <a:ext cx="4337581" cy="369332"/>
              </a:xfrm>
              <a:prstGeom prst="rect">
                <a:avLst/>
              </a:prstGeom>
              <a:blipFill rotWithShape="1">
                <a:blip r:embed="rId9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5092427" y="6096604"/>
            <a:ext cx="1371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dbl" dirty="0" smtClean="0"/>
              <a:t>L = P</a:t>
            </a:r>
            <a:endParaRPr lang="cs-CZ" u="dbl" dirty="0"/>
          </a:p>
        </p:txBody>
      </p:sp>
    </p:spTree>
    <p:extLst>
      <p:ext uri="{BB962C8B-B14F-4D97-AF65-F5344CB8AC3E}">
        <p14:creationId xmlns:p14="http://schemas.microsoft.com/office/powerpoint/2010/main" val="223865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196752"/>
            <a:ext cx="1296000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Shrnutí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1404" y="1779392"/>
            <a:ext cx="7321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Lineární rovnice může mít:</a:t>
            </a:r>
          </a:p>
          <a:p>
            <a:endParaRPr lang="cs-CZ" dirty="0" smtClean="0"/>
          </a:p>
          <a:p>
            <a:pPr marL="342900" indent="-342900">
              <a:buAutoNum type="arabicPeriod"/>
            </a:pPr>
            <a:endParaRPr lang="cs-CZ" dirty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4392" y="2333389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1.  </a:t>
            </a:r>
            <a:r>
              <a:rPr lang="cs-CZ" b="1" dirty="0" smtClean="0"/>
              <a:t>Jedno </a:t>
            </a:r>
            <a:r>
              <a:rPr lang="cs-CZ" b="1" dirty="0"/>
              <a:t>řešení</a:t>
            </a:r>
            <a:r>
              <a:rPr lang="cs-CZ" dirty="0"/>
              <a:t>,	x = a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956" y="2979720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2.  </a:t>
            </a:r>
            <a:r>
              <a:rPr lang="cs-CZ" b="1" dirty="0" smtClean="0">
                <a:latin typeface="+mj-lt"/>
              </a:rPr>
              <a:t>Nekonečně </a:t>
            </a:r>
            <a:r>
              <a:rPr lang="cs-CZ" b="1" dirty="0">
                <a:latin typeface="+mj-lt"/>
              </a:rPr>
              <a:t>mnoho řešení,   </a:t>
            </a:r>
            <a:r>
              <a:rPr lang="cs-CZ" dirty="0">
                <a:latin typeface="+mj-lt"/>
              </a:rPr>
              <a:t>(dojdeme-li při řešení rovnice k </a:t>
            </a:r>
            <a:r>
              <a:rPr lang="cs-CZ" dirty="0" smtClean="0">
                <a:latin typeface="+mj-lt"/>
              </a:rPr>
              <a:t>  </a:t>
            </a:r>
          </a:p>
          <a:p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rovnosti </a:t>
            </a:r>
            <a:r>
              <a:rPr lang="cs-CZ" dirty="0">
                <a:latin typeface="+mj-lt"/>
              </a:rPr>
              <a:t>0 = 0, vyhovuje takové rovnici každé reálné číslo)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022" y="3441385"/>
            <a:ext cx="69326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b="1" dirty="0">
                <a:latin typeface="+mj-lt"/>
              </a:rPr>
              <a:t>Žádné  řešení</a:t>
            </a:r>
            <a:r>
              <a:rPr lang="cs-CZ" dirty="0">
                <a:latin typeface="+mj-lt"/>
              </a:rPr>
              <a:t>,	(dojdeme-li při řešení rovnice k  nesprávné   rovnosti</a:t>
            </a:r>
            <a:r>
              <a:rPr lang="cs-CZ" dirty="0" smtClean="0">
                <a:latin typeface="+mj-lt"/>
              </a:rPr>
              <a:t>, </a:t>
            </a:r>
            <a:r>
              <a:rPr lang="cs-CZ" dirty="0">
                <a:latin typeface="+mj-lt"/>
              </a:rPr>
              <a:t>např. 0 = 1,  takové rovnici nevyhovuje žádné reálné číslo)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7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0843" y="118242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82420"/>
            <a:ext cx="56166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Zjistěte, která z následujících rovnic má jedno řešení, nekonečně mnoho řešení, žádné řešení: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423442" y="2340018"/>
                <a:ext cx="289092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3442" y="2340018"/>
                <a:ext cx="2890920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5220072" y="249289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Jediné řešení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03648" y="3645024"/>
                <a:ext cx="39545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+4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3645024"/>
                <a:ext cx="3954544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5263480" y="3632448"/>
            <a:ext cx="1454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Žádné řešení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23442" y="4725144"/>
                <a:ext cx="2737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3442" y="4725144"/>
                <a:ext cx="2737322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292402" y="4725145"/>
            <a:ext cx="274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Nekonečné mnoho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96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684488"/>
                <a:ext cx="289092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−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684488"/>
                <a:ext cx="2890920" cy="6127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19550" y="1855748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9550" y="1855748"/>
                <a:ext cx="59343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19031" y="2398752"/>
                <a:ext cx="33005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3−12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−6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031" y="2398752"/>
                <a:ext cx="330051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37396" y="2952750"/>
                <a:ext cx="30637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3−12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+12=4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396" y="2952750"/>
                <a:ext cx="306378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306563" y="3383796"/>
                <a:ext cx="21254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15−12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=4−2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6563" y="3383796"/>
                <a:ext cx="212545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848237" y="3383796"/>
                <a:ext cx="9162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/+12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8237" y="3383796"/>
                <a:ext cx="91621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840940" y="3805466"/>
                <a:ext cx="1591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15=4+10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0940" y="3805466"/>
                <a:ext cx="159107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01183" y="3805466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1183" y="3805466"/>
                <a:ext cx="657552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40940" y="4246188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11=10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40940" y="4246188"/>
                <a:ext cx="118712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887798" y="4240492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7798" y="4240492"/>
                <a:ext cx="837089" cy="369332"/>
              </a:xfrm>
              <a:prstGeom prst="rect">
                <a:avLst/>
              </a:prstGeom>
              <a:blipFill rotWithShape="1">
                <a:blip r:embed="rId11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969180" y="4653344"/>
                <a:ext cx="949299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𝟏𝟏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9180" y="4653344"/>
                <a:ext cx="949299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550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885528" y="1998132"/>
                <a:ext cx="39545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  <m:r>
                        <a:rPr lang="cs-CZ" b="0" i="0" smtClean="0">
                          <a:latin typeface="Cambria Math"/>
                        </a:rPr>
                        <m:t>+4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528" y="1998132"/>
                <a:ext cx="3954544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85528" y="123740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43608" y="2556986"/>
                <a:ext cx="28094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−3+3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556986"/>
                <a:ext cx="2809487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80851" y="3103602"/>
                <a:ext cx="1868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−3=5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0851" y="3103602"/>
                <a:ext cx="186897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052099" y="3103602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2099" y="3103602"/>
                <a:ext cx="78797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042103" y="3689598"/>
                <a:ext cx="11624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2103" y="3689598"/>
                <a:ext cx="116249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042103" y="4869160"/>
            <a:ext cx="1802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Rovnost neplatí 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3956881" y="4932668"/>
            <a:ext cx="489204" cy="24231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21882" y="4856186"/>
            <a:ext cx="275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rovnice nemá 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9529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885528" y="2092206"/>
                <a:ext cx="27373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=−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528" y="2092206"/>
                <a:ext cx="2737322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885528" y="123740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85528" y="2615298"/>
                <a:ext cx="2257400" cy="3755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=−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+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x</m:t>
                      </m:r>
                    </m:oMath>
                  </m:oMathPara>
                </a14:m>
                <a:endParaRPr lang="cs-CZ" dirty="0">
                  <a:latin typeface="+mj-lt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5528" y="2615298"/>
                <a:ext cx="2257400" cy="3755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318474" y="2621518"/>
                <a:ext cx="7727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8474" y="2621518"/>
                <a:ext cx="77271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01688" y="3137416"/>
                <a:ext cx="8045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1688" y="3137416"/>
                <a:ext cx="8045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318474" y="3137416"/>
                <a:ext cx="65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8474" y="3137416"/>
                <a:ext cx="65973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03867" y="3544848"/>
                <a:ext cx="8002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3867" y="3544848"/>
                <a:ext cx="80021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885528" y="4348708"/>
            <a:ext cx="38861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Rovnost platí pro jakékoli reálné číslo</a:t>
            </a:r>
            <a:endParaRPr lang="cs-CZ" dirty="0"/>
          </a:p>
        </p:txBody>
      </p:sp>
      <p:sp>
        <p:nvSpPr>
          <p:cNvPr id="10" name="Šipka doprava 9"/>
          <p:cNvSpPr/>
          <p:nvPr/>
        </p:nvSpPr>
        <p:spPr>
          <a:xfrm>
            <a:off x="4901222" y="4412216"/>
            <a:ext cx="489204" cy="242316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4331366"/>
            <a:ext cx="3286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Rovnice má nekonečně mnoho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315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lineárních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rovnice s využitím ekvivalentních úprav. Provádí zkoušku správnosti řešení.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2743</TotalTime>
  <Words>838</Words>
  <Application>Microsoft Office PowerPoint</Application>
  <PresentationFormat>Předvádění na obrazovce (4:3)</PresentationFormat>
  <Paragraphs>116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Vyhlídalová</cp:lastModifiedBy>
  <cp:revision>165</cp:revision>
  <dcterms:created xsi:type="dcterms:W3CDTF">2013-01-11T17:11:37Z</dcterms:created>
  <dcterms:modified xsi:type="dcterms:W3CDTF">2014-09-29T07:25:51Z</dcterms:modified>
</cp:coreProperties>
</file>