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18" autoAdjust="0"/>
    <p:restoredTop sz="94671" autoAdjust="0"/>
  </p:normalViewPr>
  <p:slideViewPr>
    <p:cSldViewPr>
      <p:cViewPr>
        <p:scale>
          <a:sx n="78" d="100"/>
          <a:sy n="78" d="100"/>
        </p:scale>
        <p:origin x="-786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err="1" smtClean="0"/>
              <a:t>délkyy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77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29.9.2014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61882" y="3509784"/>
            <a:ext cx="46075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Lineární  rovnice</a:t>
            </a: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ve slovních úlohách II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9224" y="692696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27081" y="381506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III-2-04-06_Rovnice_a_nerovnice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6036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8352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Lineární rovnice ve slovních úlohách</a:t>
            </a:r>
            <a:endParaRPr lang="cs-CZ" b="1" dirty="0"/>
          </a:p>
        </p:txBody>
      </p:sp>
      <p:cxnSp>
        <p:nvCxnSpPr>
          <p:cNvPr id="4" name="Přímá spojnice 3"/>
          <p:cNvCxnSpPr/>
          <p:nvPr/>
        </p:nvCxnSpPr>
        <p:spPr>
          <a:xfrm flipH="1">
            <a:off x="2627784" y="1086972"/>
            <a:ext cx="40324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467544" y="1340768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Připomeňte si doporučený postup při řešení slovních úloh!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132856"/>
            <a:ext cx="7200800" cy="258532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Zadání úlohy si pozorně přečteme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Označíme neznámou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Všechny známé údaje vyjádříme pomocí vhodně zvolené neznámé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 Sestavíme rovnici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Rovnici vyřešíme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 Správnost řešení můžeme ověřit zkouškou (vypočítaná hodnota musí      vyhovovat podmínkám úlohy!)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7. Napíšeme odpověď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12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3904" y="1036767"/>
            <a:ext cx="871363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691680" y="902531"/>
                <a:ext cx="7128792" cy="13149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Tyč má být rozříznuta na čtyři části tak, že délka první části má být rovna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cs-CZ" dirty="0" smtClean="0"/>
                  <a:t> délky  celé tyče, délka druhé části třetině délky celé tyče a další dvě části mají mít stejnou délku po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55 cm. Určete délky  prvních dvou částí tyče a délku celé tyče.  Šířku řezů zanedbejte.</a:t>
                </a:r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1680" y="902531"/>
                <a:ext cx="7128792" cy="1314912"/>
              </a:xfrm>
              <a:prstGeom prst="rect">
                <a:avLst/>
              </a:prstGeom>
              <a:blipFill rotWithShape="1">
                <a:blip r:embed="rId3"/>
                <a:stretch>
                  <a:fillRect l="-770" t="-2315" b="-60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H="1">
            <a:off x="251520" y="2217443"/>
            <a:ext cx="85689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93904" y="2824194"/>
                <a:ext cx="4824536" cy="19404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Délka celé tyče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Délka první části tyče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Délka druhé části tyče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3 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Délka třetí části tyče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55 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Délka čtvrté části  tyče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55 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</m:oMath>
                </a14:m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904" y="2824194"/>
                <a:ext cx="4824536" cy="1940468"/>
              </a:xfrm>
              <a:prstGeom prst="rect">
                <a:avLst/>
              </a:prstGeom>
              <a:blipFill rotWithShape="1">
                <a:blip r:embed="rId4"/>
                <a:stretch>
                  <a:fillRect l="-1010" t="-15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251520" y="237903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4509120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Lze psát rovnici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711230" y="4942984"/>
                <a:ext cx="2327880" cy="5706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𝟕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𝟓𝟓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𝟓𝟓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30" y="4942984"/>
                <a:ext cx="2327880" cy="57066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276300" y="5509678"/>
            <a:ext cx="5166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Rovnici vyřešíme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475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755576" y="908720"/>
                <a:ext cx="1871153" cy="5666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+110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908720"/>
                <a:ext cx="1871153" cy="56669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277714" y="1007401"/>
                <a:ext cx="7216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7714" y="1007401"/>
                <a:ext cx="72167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755576" y="1563274"/>
                <a:ext cx="25123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21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+7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+2310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563274"/>
                <a:ext cx="251235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783754" y="2060848"/>
                <a:ext cx="21062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21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+2310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754" y="2060848"/>
                <a:ext cx="2106218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293454" y="2060848"/>
                <a:ext cx="9162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/−10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3454" y="2060848"/>
                <a:ext cx="916213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783754" y="2467442"/>
                <a:ext cx="14436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11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=2310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754" y="2467442"/>
                <a:ext cx="144360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277711" y="2474824"/>
                <a:ext cx="8370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÷11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7711" y="2474824"/>
                <a:ext cx="837089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076989" y="2880528"/>
                <a:ext cx="10588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=210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989" y="2880528"/>
                <a:ext cx="105888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11560" y="3573016"/>
                <a:ext cx="5400600" cy="11776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Délka celé tyče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210 </m:t>
                    </m:r>
                    <m:r>
                      <a:rPr lang="cs-CZ" b="0" i="1" smtClean="0">
                        <a:latin typeface="Cambria Math"/>
                      </a:rPr>
                      <m:t>𝑐𝑚𝑚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Délka první části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210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=30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Délka druhé části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210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=70 </m:t>
                    </m:r>
                    <m:r>
                      <a:rPr lang="cs-CZ" b="0" i="1" smtClean="0">
                        <a:latin typeface="Cambria Math"/>
                      </a:rPr>
                      <m:t>𝑐𝑚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573016"/>
                <a:ext cx="5400600" cy="1177695"/>
              </a:xfrm>
              <a:prstGeom prst="rect">
                <a:avLst/>
              </a:prstGeom>
              <a:blipFill rotWithShape="1">
                <a:blip r:embed="rId10"/>
                <a:stretch>
                  <a:fillRect l="-903" t="-2591" b="-5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611560" y="4750711"/>
            <a:ext cx="2512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Zkouška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60740" y="5229200"/>
                <a:ext cx="27815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30+70+55+55=210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740" y="5229200"/>
                <a:ext cx="2781531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660740" y="5598532"/>
            <a:ext cx="7943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Délka první části tyče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30 cm, druhé časti 70 cm a celá tyč měří 210 cm.</a:t>
            </a:r>
            <a:endParaRPr lang="cs-CZ" dirty="0"/>
          </a:p>
        </p:txBody>
      </p:sp>
      <p:cxnSp>
        <p:nvCxnSpPr>
          <p:cNvPr id="15" name="Přímá spojnice 14"/>
          <p:cNvCxnSpPr/>
          <p:nvPr/>
        </p:nvCxnSpPr>
        <p:spPr>
          <a:xfrm flipH="1">
            <a:off x="660740" y="5967864"/>
            <a:ext cx="72956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772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36767"/>
            <a:ext cx="871363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 2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619672" y="836712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Jedním čerpadlem se naplní nádrž za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1,5 h, druhým za 2 h a třetím za 3 h 20 min. Za kolik minut se naplní nádrž třemi čerpadly, budou-li pracovat současně?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395536" y="1760042"/>
            <a:ext cx="76328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95536" y="191683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Řešení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95536" y="2286164"/>
                <a:ext cx="8280920" cy="3280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Doba, za kterou se naplní nádrž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 čerpadly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𝑚𝑖𝑛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Prvním čerpadlem se za 1 min naplní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90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𝑜𝑏𝑗𝑒𝑚𝑢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á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𝑑𝑟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ž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𝑒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Druhým čerpadlem se za 1 min naplní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120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𝑜𝑏𝑗𝑒𝑚𝑢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á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𝑑𝑟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ž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𝑒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Třetím čerpadlem se za 1 min naplní 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200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𝑜𝑏𝑗𝑒𝑚𝑢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á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𝑑𝑟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ž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𝑒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/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Prvním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čerpadlem se za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x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min naplní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90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𝑜𝑏𝑗𝑒𝑚𝑢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á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𝑑𝑟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ž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𝑒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Druhým čerpadlem se za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x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min naplní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120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𝑜𝑏𝑗𝑒𝑚𝑢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á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𝑑𝑟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ž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𝑒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Třetím čerpadlem se za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x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min naplní 	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200</m:t>
                        </m:r>
                      </m:den>
                    </m:f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𝑜𝑏𝑗𝑒𝑚𝑢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á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𝑑𝑟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ž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𝑒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		</a:t>
                </a:r>
                <a:endParaRPr lang="cs-CZ" dirty="0"/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286164"/>
                <a:ext cx="8280920" cy="3280513"/>
              </a:xfrm>
              <a:prstGeom prst="rect">
                <a:avLst/>
              </a:prstGeom>
              <a:blipFill rotWithShape="1">
                <a:blip r:embed="rId2"/>
                <a:stretch>
                  <a:fillRect l="-663" t="-1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395536" y="5157192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Můžeme psát rovnici: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160633" y="5566676"/>
                <a:ext cx="2847254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𝟗𝟎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𝟏𝟐𝟎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𝟐𝟎𝟎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𝟏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0633" y="5566676"/>
                <a:ext cx="2847254" cy="6127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393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52736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Rovnici vyřešíme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687475" y="1420502"/>
                <a:ext cx="2756011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90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120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200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𝑥</m:t>
                      </m:r>
                      <m:r>
                        <a:rPr lang="cs-CZ" i="1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475" y="1420502"/>
                <a:ext cx="2756011" cy="6127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995936" y="1542202"/>
                <a:ext cx="9781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∙1800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1542202"/>
                <a:ext cx="978153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187624" y="2226360"/>
                <a:ext cx="26918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+15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+9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=1 800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624" y="2226360"/>
                <a:ext cx="269189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361754" y="2756416"/>
                <a:ext cx="14436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=1800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1754" y="2756416"/>
                <a:ext cx="144360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114800" y="2737366"/>
                <a:ext cx="83708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÷44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2737366"/>
                <a:ext cx="837089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708906" y="3322082"/>
                <a:ext cx="9306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  <m:r>
                        <a:rPr lang="cs-CZ" b="0" i="0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8906" y="3322082"/>
                <a:ext cx="930639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 flipH="1">
            <a:off x="2708906" y="3691414"/>
            <a:ext cx="10964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95536" y="40770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Budou-li pracovat všechna čerpadla současně, naplní se nádrž za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41 minut.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 flipH="1">
            <a:off x="395536" y="4446404"/>
            <a:ext cx="7488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386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36767"/>
            <a:ext cx="871363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 3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291679" y="863204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Maminka koupila Mirkovi svetr a Tomášovi košili. Zaplatila celkem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1 200 Kč. Tomášova košile bylo o polovinu dražší než Mirkův svetr. Kolik stál svetr a kolik košile.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251520" y="1786534"/>
            <a:ext cx="86009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187387" y="193048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Řešení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51520" y="2299814"/>
                <a:ext cx="5904656" cy="10154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Cena svetru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𝐾</m:t>
                    </m:r>
                    <m:r>
                      <a:rPr lang="cs-CZ" b="0" i="1" smtClean="0">
                        <a:latin typeface="Cambria Math"/>
                      </a:rPr>
                      <m:t>č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Cena košile		(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) </m:t>
                    </m:r>
                    <m:r>
                      <a:rPr lang="cs-CZ" b="0" i="1" smtClean="0">
                        <a:latin typeface="Cambria Math"/>
                      </a:rPr>
                      <m:t>𝐾</m:t>
                    </m:r>
                    <m:r>
                      <a:rPr lang="cs-CZ" b="0" i="1" smtClean="0">
                        <a:latin typeface="Cambria Math"/>
                      </a:rPr>
                      <m:t>č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Cena celkem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1 200 </m:t>
                    </m:r>
                    <m:r>
                      <a:rPr lang="cs-CZ" b="0" i="1" smtClean="0">
                        <a:latin typeface="Cambria Math"/>
                      </a:rPr>
                      <m:t>𝐾</m:t>
                    </m:r>
                    <m:r>
                      <a:rPr lang="cs-CZ" b="0" i="1" smtClean="0">
                        <a:latin typeface="Cambria Math"/>
                      </a:rPr>
                      <m:t>č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299814"/>
                <a:ext cx="5904656" cy="1015471"/>
              </a:xfrm>
              <a:prstGeom prst="rect">
                <a:avLst/>
              </a:prstGeom>
              <a:blipFill rotWithShape="1">
                <a:blip r:embed="rId2"/>
                <a:stretch>
                  <a:fillRect l="-826" t="-2994" b="-83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251520" y="3469818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Sestavíme rovnici: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935841" y="3907281"/>
                <a:ext cx="2131866" cy="5648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1 200=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5841" y="3907281"/>
                <a:ext cx="2131866" cy="56489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466301" y="4005064"/>
                <a:ext cx="5934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6301" y="4005064"/>
                <a:ext cx="593432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978927" y="4699369"/>
                <a:ext cx="13666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2 400=5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927" y="4699369"/>
                <a:ext cx="1366656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408593" y="4699954"/>
                <a:ext cx="7088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8593" y="4699954"/>
                <a:ext cx="70884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463669" y="5216115"/>
                <a:ext cx="10588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=480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3669" y="5216115"/>
                <a:ext cx="1058880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95536" y="5683230"/>
                <a:ext cx="518457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Cena svetru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480 </m:t>
                    </m:r>
                    <m:r>
                      <a:rPr lang="cs-CZ" b="0" i="1" smtClean="0">
                        <a:latin typeface="Cambria Math"/>
                      </a:rPr>
                      <m:t>𝐾</m:t>
                    </m:r>
                    <m:r>
                      <a:rPr lang="cs-CZ" b="0" i="1" smtClean="0">
                        <a:latin typeface="Cambria Math"/>
                      </a:rPr>
                      <m:t>č</m:t>
                    </m:r>
                  </m:oMath>
                </a14:m>
                <a:endParaRPr lang="cs-CZ" b="0" dirty="0" smtClean="0"/>
              </a:p>
              <a:p>
                <a:r>
                  <a:rPr lang="cs-CZ" dirty="0" smtClean="0"/>
                  <a:t>Cena košile 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480+240=720 </m:t>
                    </m:r>
                    <m:r>
                      <a:rPr lang="cs-CZ" b="0" i="1" smtClean="0">
                        <a:latin typeface="Cambria Math"/>
                      </a:rPr>
                      <m:t>𝐾</m:t>
                    </m:r>
                    <m:r>
                      <a:rPr lang="cs-CZ" b="0" i="1" smtClean="0">
                        <a:latin typeface="Cambria Math"/>
                      </a:rPr>
                      <m:t>č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5683230"/>
                <a:ext cx="5184576" cy="646331"/>
              </a:xfrm>
              <a:prstGeom prst="rect">
                <a:avLst/>
              </a:prstGeom>
              <a:blipFill rotWithShape="1">
                <a:blip r:embed="rId8"/>
                <a:stretch>
                  <a:fillRect l="-1059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4696521" y="2107583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Zkouška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696521" y="2476915"/>
                <a:ext cx="532859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Celková cena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480+720=1 200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6521" y="2476915"/>
                <a:ext cx="5328592" cy="369332"/>
              </a:xfrm>
              <a:prstGeom prst="rect">
                <a:avLst/>
              </a:prstGeom>
              <a:blipFill rotWithShape="1">
                <a:blip r:embed="rId9"/>
                <a:stretch>
                  <a:fillRect l="-91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Přímá spojnice 16"/>
          <p:cNvCxnSpPr/>
          <p:nvPr/>
        </p:nvCxnSpPr>
        <p:spPr>
          <a:xfrm>
            <a:off x="4696521" y="3485027"/>
            <a:ext cx="35283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4751652" y="3053834"/>
            <a:ext cx="3424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Svetr stál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480 Kč a košile 720 Kč.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957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  <p:bldP spid="13" grpId="0"/>
      <p:bldP spid="15" grpId="0"/>
      <p:bldP spid="16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95536" y="1036767"/>
            <a:ext cx="871363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Př.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547664" y="836712"/>
                <a:ext cx="684076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Ze dvou míst A a B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vyšli</a:t>
                </a:r>
                <a:r>
                  <a:rPr lang="cs-CZ" dirty="0" smtClean="0"/>
                  <a:t> proti sobě dva turisté. První vyšel z místa A v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9 h průměrnou rychlostí  4,5 km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 smtClean="0"/>
                  <a:t> a druhý z místa B v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9.24 h průměrnou rychlostí  5 km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. </m:t>
                    </m:r>
                  </m:oMath>
                </a14:m>
                <a:r>
                  <a:rPr lang="cs-CZ" dirty="0" smtClean="0"/>
                  <a:t> Kdy a jak daleko od místa A se turisté setkají, je-li vzdálenost míst A </a:t>
                </a:r>
                <a:r>
                  <a:rPr lang="cs-CZ" dirty="0" err="1" smtClean="0"/>
                  <a:t>a</a:t>
                </a:r>
                <a:r>
                  <a:rPr lang="cs-CZ" dirty="0" smtClean="0"/>
                  <a:t> B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17 km?</a:t>
                </a:r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836712"/>
                <a:ext cx="6840760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802" t="-3046" r="-535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 flipH="1">
            <a:off x="395536" y="2204864"/>
            <a:ext cx="78488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95536" y="249289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160526" y="23203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796136" y="2355122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22" name="Přímá spojnice se šipkou 21"/>
          <p:cNvCxnSpPr/>
          <p:nvPr/>
        </p:nvCxnSpPr>
        <p:spPr>
          <a:xfrm>
            <a:off x="2340546" y="3212976"/>
            <a:ext cx="1088014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340546" y="321297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340546" y="321297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340546" y="3212976"/>
            <a:ext cx="1800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>
            <a:off x="4315966" y="3212976"/>
            <a:ext cx="148017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831217" y="3212976"/>
            <a:ext cx="1329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 h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066166" y="3212976"/>
            <a:ext cx="1242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9.25 h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Obdélník 37"/>
              <p:cNvSpPr/>
              <p:nvPr/>
            </p:nvSpPr>
            <p:spPr>
              <a:xfrm>
                <a:off x="2295802" y="3316342"/>
                <a:ext cx="140525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4,5 km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 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8" name="Obdélník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5802" y="3316342"/>
                <a:ext cx="1405256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3913" t="-9836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4315966" y="3291458"/>
                <a:ext cx="123213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5 km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 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5966" y="3291458"/>
                <a:ext cx="1232132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3960" t="-9836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ovéPole 39"/>
          <p:cNvSpPr txBox="1"/>
          <p:nvPr/>
        </p:nvSpPr>
        <p:spPr>
          <a:xfrm>
            <a:off x="3347864" y="232034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17 km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520566" y="2862228"/>
            <a:ext cx="82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  km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319972" y="2862228"/>
            <a:ext cx="1228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17-x) km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347864" y="3212976"/>
            <a:ext cx="11521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2340546" y="2689672"/>
            <a:ext cx="3455590" cy="724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631668" y="2555612"/>
                <a:ext cx="32893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668" y="2555612"/>
                <a:ext cx="328936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Obdélník 15"/>
              <p:cNvSpPr/>
              <p:nvPr/>
            </p:nvSpPr>
            <p:spPr>
              <a:xfrm>
                <a:off x="2131334" y="2555612"/>
                <a:ext cx="3289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Obdélník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1334" y="2555612"/>
                <a:ext cx="32893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660858" y="3016176"/>
                <a:ext cx="4074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×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0858" y="3016176"/>
                <a:ext cx="407483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95536" y="3861048"/>
                <a:ext cx="6912768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První turista	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4,5 km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b="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r>
                  <a:rPr lang="cs-CZ" dirty="0" smtClean="0"/>
                  <a:t>Druhý turista	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5 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km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  <m:r>
                      <a:rPr lang="cs-CZ" i="1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 smtClean="0"/>
              </a:p>
              <a:p>
                <a:r>
                  <a:rPr lang="cs-CZ" dirty="0" smtClean="0"/>
                  <a:t>První turista		x km</a:t>
                </a:r>
              </a:p>
              <a:p>
                <a:r>
                  <a:rPr lang="cs-CZ" dirty="0" smtClean="0"/>
                  <a:t>Druhý turista		(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17-x) km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První turista		t h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Druhý turista		(t-0, 4) h</a:t>
                </a:r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861048"/>
                <a:ext cx="6912768" cy="1754326"/>
              </a:xfrm>
              <a:prstGeom prst="rect">
                <a:avLst/>
              </a:prstGeom>
              <a:blipFill rotWithShape="1">
                <a:blip r:embed="rId8"/>
                <a:stretch>
                  <a:fillRect l="-794" t="-2083" b="-4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395536" y="5877272"/>
            <a:ext cx="512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Vzorec pro výpočet dráhy rovnoměrného pohybu?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066851" y="5829994"/>
            <a:ext cx="113167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?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7354421" y="5829994"/>
                <a:ext cx="889987" cy="36933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𝒔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𝒗𝒕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54421" y="5829994"/>
                <a:ext cx="889987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ovéPole 42"/>
          <p:cNvSpPr txBox="1"/>
          <p:nvPr/>
        </p:nvSpPr>
        <p:spPr>
          <a:xfrm>
            <a:off x="4864982" y="5246042"/>
            <a:ext cx="1131676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?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6134840" y="5046219"/>
                <a:ext cx="1389488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=0,4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4840" y="5046219"/>
                <a:ext cx="1389488" cy="6127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445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  <p:bldP spid="20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14" grpId="0"/>
      <p:bldP spid="16" grpId="0"/>
      <p:bldP spid="19" grpId="0"/>
      <p:bldP spid="23" grpId="0"/>
      <p:bldP spid="27" grpId="0" animBg="1"/>
      <p:bldP spid="27" grpId="1" animBg="1"/>
      <p:bldP spid="29" grpId="0" animBg="1"/>
      <p:bldP spid="43" grpId="0" animBg="1"/>
      <p:bldP spid="43" grpId="1" animBg="1"/>
      <p:bldP spid="30" grpId="0"/>
      <p:bldP spid="3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95536" y="1052736"/>
                <a:ext cx="604867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První turista urazil dráhu 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4,5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𝑘𝑚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r>
                  <a:rPr lang="cs-CZ" dirty="0" smtClean="0"/>
                  <a:t>Druhý turista urazil dráhu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−0, 4</m:t>
                        </m:r>
                      </m:e>
                    </m:d>
                  </m:oMath>
                </a14:m>
                <a:r>
                  <a:rPr lang="cs-CZ" dirty="0" smtClean="0"/>
                  <a:t> km</a:t>
                </a:r>
              </a:p>
              <a:p>
                <a:r>
                  <a:rPr lang="cs-CZ" dirty="0" smtClean="0"/>
                  <a:t>Celkem urazili dráhu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17 </m:t>
                    </m:r>
                    <m:r>
                      <a:rPr lang="cs-CZ" b="0" i="1" smtClean="0">
                        <a:latin typeface="Cambria Math"/>
                      </a:rPr>
                      <m:t>𝑘𝑚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052736"/>
                <a:ext cx="6048672" cy="923330"/>
              </a:xfrm>
              <a:prstGeom prst="rect">
                <a:avLst/>
              </a:prstGeom>
              <a:blipFill rotWithShape="1">
                <a:blip r:embed="rId2"/>
                <a:stretch>
                  <a:fillRect l="-907" t="-3311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65064" y="2227733"/>
                <a:ext cx="57606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Lze psát rovnici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𝟒</m:t>
                      </m:r>
                      <m:r>
                        <a:rPr lang="cs-CZ" b="1" i="1" smtClean="0">
                          <a:latin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</a:rPr>
                        <m:t>𝒕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𝟓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</a:rPr>
                            <m:t>𝒕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𝟎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, 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𝟏𝟕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064" y="2227733"/>
                <a:ext cx="5760640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847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395536" y="2851195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Rovnici vyřešíme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907704" y="3163848"/>
                <a:ext cx="210673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4,5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−2=17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704" y="3163848"/>
                <a:ext cx="210673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113354" y="3564256"/>
                <a:ext cx="12018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9,5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=19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3354" y="3564256"/>
                <a:ext cx="1201804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564235" y="3137416"/>
                <a:ext cx="6575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/+2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4235" y="3137416"/>
                <a:ext cx="657551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661343" y="3564256"/>
                <a:ext cx="8851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÷9,5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1343" y="3564256"/>
                <a:ext cx="885179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212773" y="3979070"/>
                <a:ext cx="9525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=2 </m:t>
                      </m:r>
                      <m:r>
                        <a:rPr lang="cs-CZ" b="0" i="1" smtClean="0">
                          <a:latin typeface="Cambria Math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2773" y="3979070"/>
                <a:ext cx="952505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95536" y="4348402"/>
                <a:ext cx="806489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První turista urazil dráhu 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4,5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∙2=9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𝑘𝑚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r>
                  <a:rPr lang="cs-CZ" dirty="0" smtClean="0"/>
                  <a:t>Druhý turista urazil dráhu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5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2−0,4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=5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∙1,6=8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𝑘𝑚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4348402"/>
                <a:ext cx="8064896" cy="646331"/>
              </a:xfrm>
              <a:prstGeom prst="rect">
                <a:avLst/>
              </a:prstGeom>
              <a:blipFill rotWithShape="1">
                <a:blip r:embed="rId9"/>
                <a:stretch>
                  <a:fillRect l="-680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395536" y="5445224"/>
            <a:ext cx="42658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Turisté se setkají v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11 h a 9 km od místa A.</a:t>
            </a:r>
            <a:endParaRPr lang="cs-CZ" dirty="0"/>
          </a:p>
        </p:txBody>
      </p:sp>
      <p:cxnSp>
        <p:nvCxnSpPr>
          <p:cNvPr id="15" name="Přímá spojnice 14"/>
          <p:cNvCxnSpPr/>
          <p:nvPr/>
        </p:nvCxnSpPr>
        <p:spPr>
          <a:xfrm flipH="1">
            <a:off x="395536" y="5814556"/>
            <a:ext cx="42658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423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procvičení řešení slovních úloh s využitím lineárních rovnic o jedné neznámé. Žáci řeší  jednoduché slovní úlohy z různých oblastí. Provádí zkoušku správnosti řešení.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Milada Hudcová, Libuše Kubičíková: Sbírka úloh z matematiky pro SOU a SOŠ, 1. vydání 1994, Prometheus, ISBN 80-85849-40-2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16957" y="1628800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2609</TotalTime>
  <Words>720</Words>
  <Application>Microsoft Office PowerPoint</Application>
  <PresentationFormat>Předvádění na obrazovce (4:3)</PresentationFormat>
  <Paragraphs>137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186</cp:revision>
  <dcterms:created xsi:type="dcterms:W3CDTF">2013-01-11T17:11:37Z</dcterms:created>
  <dcterms:modified xsi:type="dcterms:W3CDTF">2014-09-29T07:25:02Z</dcterms:modified>
</cp:coreProperties>
</file>