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71" autoAdjust="0"/>
  </p:normalViewPr>
  <p:slideViewPr>
    <p:cSldViewPr>
      <p:cViewPr>
        <p:scale>
          <a:sx n="90" d="100"/>
          <a:sy n="90" d="100"/>
        </p:scale>
        <p:origin x="-462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61882" y="3509784"/>
            <a:ext cx="460756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Lineární  nerovnice o jedné neznámé</a:t>
            </a:r>
          </a:p>
          <a:p>
            <a:endParaRPr lang="cs-CZ" sz="2800" b="1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9224" y="692696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8288" y="50829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III-2-04-07_Rovnice_a_nerovnice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68760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Nejdříve vyřešíme jednoduchou úlohu: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8834" y="164564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638092"/>
            <a:ext cx="6912768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Kolik hektolitrů vody bylo v nádrži, jestliže po odčerpání 30 hl zůstala v nádrži více než polovina původního objemu?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2350621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 budeme postupovat?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21709" y="2686904"/>
            <a:ext cx="3490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Označíme neznámou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3337681"/>
            <a:ext cx="5834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2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Všechny zadané údaje vyjádříme pomocí neznámé x</a:t>
            </a:r>
          </a:p>
          <a:p>
            <a:pPr lvl="2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2966070"/>
            <a:ext cx="5170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x …………. původní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objem vody v nádrži (v hl)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06535" y="3799346"/>
            <a:ext cx="5834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x– 30 ……. množství vody v nádrži po odčerpání 30 hl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1006535" y="4203331"/>
                <a:ext cx="5293657" cy="4603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</a:rPr>
                          <m:t>𝒙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b="1" dirty="0" smtClean="0"/>
                  <a:t> ……………. polovina původního objemu </a:t>
                </a:r>
                <a:endParaRPr lang="cs-CZ" b="1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535" y="4203331"/>
                <a:ext cx="5293657" cy="46038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b="-9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755576" y="4675123"/>
            <a:ext cx="6445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 po odčerpání 30 hl vody zůstala v nádrží více než polovina původního objemu, můžeme napsat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nerovnici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1006535" y="5356850"/>
                <a:ext cx="1362874" cy="5688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&gt;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𝒙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535" y="5356850"/>
                <a:ext cx="1362874" cy="56887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569367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7" grpId="0"/>
      <p:bldP spid="8" grpId="0"/>
      <p:bldP spid="9" grpId="0"/>
      <p:bldP spid="10" grpId="0"/>
      <p:bldP spid="11" grpId="0" animBg="1"/>
      <p:bldP spid="13" grpId="0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052736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Získanou nerovnici vyřešíme. K řešení budeme využívat stejné ekvivalentní úpravy, jako při řešení rovnic.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7146" y="189554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895540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Které ekvivalentní úpravy řešení rovnic znáte?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4231" y="433851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‼</a:t>
            </a:r>
            <a:endParaRPr lang="cs-CZ" sz="2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1336" y="4400073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Zapamatujte si!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99592" y="5104348"/>
            <a:ext cx="6480720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Při násobení nebo dělení nerovnice záporným číslem a při záměně stran nerovnice musíme znak nerovnosti změnit na opačný!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2418760"/>
            <a:ext cx="669674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/>
              <a:t>Přičtení stejného výrazu k oběma stranám rovnice nebo jeho odečtení od obou stran.</a:t>
            </a:r>
          </a:p>
          <a:p>
            <a:r>
              <a:rPr lang="cs-CZ" b="1" dirty="0"/>
              <a:t>Vynásobení nebo vydělení obou stran rovnice stejným nenulovým číslem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321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8" grpId="0" animBg="1"/>
      <p:bldP spid="9" grpId="0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ovéPole 1"/>
              <p:cNvSpPr txBox="1"/>
              <p:nvPr/>
            </p:nvSpPr>
            <p:spPr>
              <a:xfrm>
                <a:off x="683568" y="980728"/>
                <a:ext cx="6336704" cy="4603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Nyní nerovnici</a:t>
                </a:r>
                <a:r>
                  <a:rPr lang="cs-CZ" b="1" dirty="0"/>
                  <a:t>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</a:rPr>
                      <m:t>𝒙</m:t>
                    </m:r>
                    <m:r>
                      <a:rPr lang="cs-CZ" b="1" i="1">
                        <a:latin typeface="Cambria Math"/>
                      </a:rPr>
                      <m:t>−</m:t>
                    </m:r>
                    <m:r>
                      <a:rPr lang="cs-CZ" b="1" i="1">
                        <a:latin typeface="Cambria Math"/>
                      </a:rPr>
                      <m:t>𝟑𝟎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&gt;</m:t>
                    </m:r>
                    <m:f>
                      <m:fPr>
                        <m:ctrlPr>
                          <a:rPr lang="cs-CZ" b="1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𝒙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dirty="0" smtClean="0"/>
                  <a:t>  vyřešte!</a:t>
                </a:r>
                <a:endParaRPr lang="cs-CZ" dirty="0"/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980728"/>
                <a:ext cx="6336704" cy="46038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769" b="-9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683568" y="155679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Jeden</a:t>
            </a:r>
            <a:r>
              <a:rPr lang="cs-CZ" dirty="0" smtClean="0"/>
              <a:t> z možných postupů řešení: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785710" y="2204864"/>
                <a:ext cx="1362874" cy="5688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𝟑𝟎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&gt;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𝒙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710" y="2204864"/>
                <a:ext cx="1362874" cy="56887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2555776" y="2304635"/>
            <a:ext cx="465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/•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683568" y="2990850"/>
                <a:ext cx="14650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−60&gt;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2990850"/>
                <a:ext cx="1465016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2555776" y="2952750"/>
                <a:ext cx="6597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2952750"/>
                <a:ext cx="659732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773058" y="3550146"/>
                <a:ext cx="13345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−60&gt;0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058" y="3550146"/>
                <a:ext cx="1334596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2555776" y="3564632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/+60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3564632"/>
                <a:ext cx="785793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1217945" y="4149080"/>
                <a:ext cx="9306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&gt;60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7945" y="4149080"/>
                <a:ext cx="930639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670916" y="4502924"/>
            <a:ext cx="7386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Této nerovnici vyhovují všechna reálná čísla větší než 60.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0432" y="4928682"/>
            <a:ext cx="7284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Jaká bude odpověď na počátečního otázku – kolik hl vody bylo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nádrži, jestliže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odčerpání 30 hl v ní zůstala více než polovina původního objemu?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12186" y="5763420"/>
            <a:ext cx="6522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Odpověď: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</a:rPr>
              <a:t>V nádrži bylo alespoň 60 hl vody.</a:t>
            </a:r>
            <a:endParaRPr lang="cs-CZ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896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/>
      <p:bldP spid="7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68760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Vyřešená úloha má tedy nekonečně mnoho řešení, jsou to všechna reálná čísla větší než 60. Takovou  množinu čísel můžeme vyjádřit pomocí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intervalu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8898" y="2132856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132856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Připomeňte si, co jsou intervaly, jak se znázorňují graficky a jak se zapisuji!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2779187"/>
            <a:ext cx="6840760" cy="1584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INTERVAL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podmnožina množiny reálných čísel, která je na číselné ose zobrazena jako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úsečka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polopřímka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Typy intervalů: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Uzavřený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krajní meze do intervalu patří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Otevřený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krajní meze do intervalu nepatří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8898" y="452583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4525833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Znázorněte na číselné ose všechna reálná čísla větší než 60.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Vývojový diagram: spojnice 10"/>
          <p:cNvSpPr/>
          <p:nvPr/>
        </p:nvSpPr>
        <p:spPr>
          <a:xfrm>
            <a:off x="1835696" y="5330924"/>
            <a:ext cx="144016" cy="228600"/>
          </a:xfrm>
          <a:prstGeom prst="flowChartConnector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785442" y="5559524"/>
            <a:ext cx="482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Přímá spojnice 15"/>
          <p:cNvCxnSpPr>
            <a:endCxn id="11" idx="6"/>
          </p:cNvCxnSpPr>
          <p:nvPr/>
        </p:nvCxnSpPr>
        <p:spPr>
          <a:xfrm flipH="1">
            <a:off x="1979712" y="5445224"/>
            <a:ext cx="1728192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stCxn id="11" idx="2"/>
          </p:cNvCxnSpPr>
          <p:nvPr/>
        </p:nvCxnSpPr>
        <p:spPr>
          <a:xfrm flipH="1">
            <a:off x="1259632" y="5445224"/>
            <a:ext cx="576064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Vývojový diagram: spojnice 37"/>
          <p:cNvSpPr/>
          <p:nvPr/>
        </p:nvSpPr>
        <p:spPr>
          <a:xfrm>
            <a:off x="5615558" y="5254724"/>
            <a:ext cx="144016" cy="228600"/>
          </a:xfrm>
          <a:prstGeom prst="flowChartConnector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nice 39"/>
          <p:cNvSpPr/>
          <p:nvPr/>
        </p:nvSpPr>
        <p:spPr>
          <a:xfrm>
            <a:off x="5623942" y="5798423"/>
            <a:ext cx="144016" cy="260866"/>
          </a:xfrm>
          <a:prstGeom prst="flowChartConnector">
            <a:avLst/>
          </a:prstGeom>
          <a:solidFill>
            <a:srgbClr val="0070C0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6058594" y="51908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Otevřený interval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084168" y="5744190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Uzavřený interval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2" name="Přímá spojnice se šipkou 41"/>
          <p:cNvCxnSpPr/>
          <p:nvPr/>
        </p:nvCxnSpPr>
        <p:spPr>
          <a:xfrm>
            <a:off x="3131840" y="5445224"/>
            <a:ext cx="576064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TextovéPole 42"/>
              <p:cNvSpPr txBox="1"/>
              <p:nvPr/>
            </p:nvSpPr>
            <p:spPr>
              <a:xfrm>
                <a:off x="3269964" y="5487630"/>
                <a:ext cx="51007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+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∞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9964" y="5487630"/>
                <a:ext cx="510076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952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63679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  <p:bldP spid="8" grpId="0"/>
      <p:bldP spid="11" grpId="0" animBg="1"/>
      <p:bldP spid="13" grpId="0"/>
      <p:bldP spid="38" grpId="0" animBg="1"/>
      <p:bldP spid="40" grpId="0" animBg="1"/>
      <p:bldP spid="34" grpId="0"/>
      <p:bldP spid="35" grpId="0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5235" y="1470224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506414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jaké závorky se používají k zápisu intervalů?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1043608" y="2492896"/>
                <a:ext cx="6624736" cy="120032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Otevřený interval od a do b		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</m:oMath>
                </a14:m>
                <a:endParaRPr lang="cs-CZ" dirty="0" smtClean="0"/>
              </a:p>
              <a:p>
                <a:r>
                  <a:rPr lang="cs-CZ" dirty="0" smtClean="0"/>
                  <a:t>Uzavřený interval od a do b				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;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</m:oMath>
                </a14:m>
                <a:endParaRPr lang="cs-CZ" dirty="0" smtClean="0"/>
              </a:p>
              <a:p>
                <a:r>
                  <a:rPr lang="cs-CZ" dirty="0" smtClean="0"/>
                  <a:t>Zleva otevřený interval od a do b			</a:t>
                </a:r>
                <a14:m>
                  <m:oMath xmlns:m="http://schemas.openxmlformats.org/officeDocument/2006/math">
                    <m:d>
                      <m:dPr>
                        <m:endChr m:val=""/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;</m:t>
                        </m:r>
                        <m:d>
                          <m:dPr>
                            <m:begChr m:val=""/>
                            <m:endChr m:val="⟩"/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</m:d>
                  </m:oMath>
                </a14:m>
                <a:endParaRPr lang="cs-CZ" dirty="0" smtClean="0"/>
              </a:p>
              <a:p>
                <a:r>
                  <a:rPr lang="cs-CZ" dirty="0" smtClean="0"/>
                  <a:t>Zleva uzavřený interval od a do plus nekonečna	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"/>
                        <m:ctrlPr>
                          <a:rPr lang="cs-CZ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;</m:t>
                        </m:r>
                        <m:d>
                          <m:dPr>
                            <m:begChr m:val=""/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∞</m:t>
                            </m:r>
                          </m:e>
                        </m:d>
                      </m:e>
                    </m:d>
                  </m:oMath>
                </a14:m>
                <a:r>
                  <a:rPr lang="cs-CZ" dirty="0" smtClean="0"/>
                  <a:t>	</a:t>
                </a:r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2492896"/>
                <a:ext cx="6624736" cy="120032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736" t="-2538" r="-5428" b="-563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1043608" y="195269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Několik příkladů: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4365104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Jakým intervalem můžeme zapsat řešení nerovnice z úvodního příkladu, 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2273209" y="4643328"/>
                <a:ext cx="10316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&gt;60</m:t>
                    </m:r>
                  </m:oMath>
                </a14:m>
                <a:r>
                  <a:rPr lang="cs-CZ" dirty="0" smtClean="0"/>
                  <a:t> ?</a:t>
                </a:r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209" y="4643328"/>
                <a:ext cx="1031629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t="-8333" r="-4142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455235" y="4365104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1259632" y="5413866"/>
                <a:ext cx="11585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60;+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∞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5413866"/>
                <a:ext cx="1158522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 flipH="1">
            <a:off x="1259632" y="5783198"/>
            <a:ext cx="11585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7987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8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8009" y="126876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26876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nerovnici v množině reálných čísel, výsledek znázorněte graficky a zapište intervalem.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1403648" y="2276872"/>
                <a:ext cx="21254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−8&lt;10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+13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2276872"/>
                <a:ext cx="2125454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3779912" y="2276872"/>
                <a:ext cx="6575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2276872"/>
                <a:ext cx="657552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1807605" y="2684304"/>
                <a:ext cx="17214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10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+21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7605" y="2684304"/>
                <a:ext cx="1721497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3726609" y="2684304"/>
                <a:ext cx="9162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/−10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6609" y="2684304"/>
                <a:ext cx="916213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1619672" y="3137416"/>
                <a:ext cx="12320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−7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&lt;21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3137416"/>
                <a:ext cx="1232004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3722417" y="3053636"/>
                <a:ext cx="10735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−7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417" y="3053636"/>
                <a:ext cx="1073564" cy="369332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1915606" y="3552192"/>
                <a:ext cx="975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&gt;−3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5606" y="3552192"/>
                <a:ext cx="975523" cy="369332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5004048" y="3053637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Dělíme záporným číslem – znak nerovnosti musíme otočit!</a:t>
            </a:r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 flipH="1">
            <a:off x="1915606" y="3921524"/>
            <a:ext cx="9360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Vývojový diagram: spojnice 16"/>
          <p:cNvSpPr/>
          <p:nvPr/>
        </p:nvSpPr>
        <p:spPr>
          <a:xfrm>
            <a:off x="2199590" y="4825817"/>
            <a:ext cx="230701" cy="23070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1" name="TextovéPole 20"/>
              <p:cNvSpPr txBox="1"/>
              <p:nvPr/>
            </p:nvSpPr>
            <p:spPr>
              <a:xfrm>
                <a:off x="2017313" y="5121850"/>
                <a:ext cx="5437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7313" y="5121850"/>
                <a:ext cx="543739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>
            <a:stCxn id="17" idx="6"/>
          </p:cNvCxnSpPr>
          <p:nvPr/>
        </p:nvCxnSpPr>
        <p:spPr>
          <a:xfrm flipV="1">
            <a:off x="2430291" y="4941167"/>
            <a:ext cx="1349621" cy="1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stCxn id="17" idx="2"/>
          </p:cNvCxnSpPr>
          <p:nvPr/>
        </p:nvCxnSpPr>
        <p:spPr>
          <a:xfrm flipH="1" flipV="1">
            <a:off x="1619672" y="4941167"/>
            <a:ext cx="579918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9" name="TextovéPole 28"/>
              <p:cNvSpPr txBox="1"/>
              <p:nvPr/>
            </p:nvSpPr>
            <p:spPr>
              <a:xfrm>
                <a:off x="3223569" y="5095220"/>
                <a:ext cx="61106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∞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3569" y="5095220"/>
                <a:ext cx="611065" cy="369332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5004048" y="4910554"/>
                <a:ext cx="12034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−3;+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∞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4910554"/>
                <a:ext cx="1203406" cy="369332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/>
          <p:cNvCxnSpPr/>
          <p:nvPr/>
        </p:nvCxnSpPr>
        <p:spPr>
          <a:xfrm flipH="1">
            <a:off x="1403648" y="1915091"/>
            <a:ext cx="67687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5004048" y="5306516"/>
            <a:ext cx="12034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5240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7" grpId="0" animBg="1"/>
      <p:bldP spid="21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47857" y="1247746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49152" y="1255336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Příklady k samostatnému procvičování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49152" y="1770966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Řešte následující nerovnice na množině reálných čísel, řešení znázorněte graficky a zapište jako interval: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0" y="2708920"/>
                <a:ext cx="3888432" cy="2274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/>
                  <a:t>  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3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−7≥5−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𝑥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endParaRPr lang="cs-CZ" b="0" dirty="0" smtClean="0">
                  <a:ea typeface="Cambria Math"/>
                </a:endParaRPr>
              </a:p>
              <a:p>
                <a:r>
                  <a:rPr lang="cs-CZ" b="0" dirty="0" smtClean="0">
                    <a:ea typeface="Cambria Math"/>
                    <a:cs typeface="Times New Roman" pitchFamily="18" charset="0"/>
                  </a:rPr>
                  <a:t>                      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9−5</m:t>
                    </m:r>
                    <m:r>
                      <a:rPr lang="cs-CZ" b="0" i="1" dirty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dirty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≤3+</m:t>
                    </m:r>
                    <m:r>
                      <a:rPr lang="cs-CZ" b="0" i="1" dirty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endParaRPr lang="cs-CZ" b="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endParaRPr lang="cs-CZ" b="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             7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−3</m:t>
                        </m:r>
                      </m:e>
                    </m:d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&lt;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3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1−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d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0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&gt;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708920"/>
                <a:ext cx="3888432" cy="227472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08251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lineárních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nerovnic o jedné neznámé.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 jednoduché nerovnice s využitím ekvivalentních úprav. Řešení znázorňují na číselné ose a zapisují pomocí intervalu.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590671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2344</TotalTime>
  <Words>483</Words>
  <Application>Microsoft Office PowerPoint</Application>
  <PresentationFormat>Předvádění na obrazovce (4:3)</PresentationFormat>
  <Paragraphs>92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Dum</cp:lastModifiedBy>
  <cp:revision>170</cp:revision>
  <dcterms:created xsi:type="dcterms:W3CDTF">2013-01-11T17:11:37Z</dcterms:created>
  <dcterms:modified xsi:type="dcterms:W3CDTF">2014-09-29T10:10:49Z</dcterms:modified>
</cp:coreProperties>
</file>