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300" r:id="rId4"/>
    <p:sldId id="301" r:id="rId5"/>
    <p:sldId id="302" r:id="rId6"/>
    <p:sldId id="303" r:id="rId7"/>
    <p:sldId id="304" r:id="rId8"/>
    <p:sldId id="305" r:id="rId9"/>
    <p:sldId id="307" r:id="rId10"/>
    <p:sldId id="308" r:id="rId11"/>
    <p:sldId id="309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471" autoAdjust="0"/>
    <p:restoredTop sz="94671" autoAdjust="0"/>
  </p:normalViewPr>
  <p:slideViewPr>
    <p:cSldViewPr>
      <p:cViewPr varScale="1">
        <p:scale>
          <a:sx n="69" d="100"/>
          <a:sy n="69" d="100"/>
        </p:scale>
        <p:origin x="-7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3" Type="http://schemas.openxmlformats.org/officeDocument/2006/relationships/image" Target="../media/image30.png"/><Relationship Id="rId21" Type="http://schemas.openxmlformats.org/officeDocument/2006/relationships/image" Target="../media/image48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" Type="http://schemas.openxmlformats.org/officeDocument/2006/relationships/image" Target="../media/image29.pn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Relationship Id="rId22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png"/><Relationship Id="rId18" Type="http://schemas.openxmlformats.org/officeDocument/2006/relationships/image" Target="../media/image8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17" Type="http://schemas.openxmlformats.org/officeDocument/2006/relationships/image" Target="../media/image87.png"/><Relationship Id="rId2" Type="http://schemas.openxmlformats.org/officeDocument/2006/relationships/image" Target="../media/image72.png"/><Relationship Id="rId16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5" Type="http://schemas.openxmlformats.org/officeDocument/2006/relationships/image" Target="../media/image8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Relationship Id="rId14" Type="http://schemas.openxmlformats.org/officeDocument/2006/relationships/image" Target="../media/image8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18" Type="http://schemas.openxmlformats.org/officeDocument/2006/relationships/image" Target="../media/image105.png"/><Relationship Id="rId3" Type="http://schemas.openxmlformats.org/officeDocument/2006/relationships/image" Target="../media/image90.png"/><Relationship Id="rId21" Type="http://schemas.openxmlformats.org/officeDocument/2006/relationships/image" Target="../media/image108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4.png"/><Relationship Id="rId2" Type="http://schemas.openxmlformats.org/officeDocument/2006/relationships/image" Target="../media/image89.png"/><Relationship Id="rId16" Type="http://schemas.openxmlformats.org/officeDocument/2006/relationships/image" Target="../media/image103.png"/><Relationship Id="rId20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92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19" Type="http://schemas.openxmlformats.org/officeDocument/2006/relationships/image" Target="../media/image106.png"/><Relationship Id="rId4" Type="http://schemas.openxmlformats.org/officeDocument/2006/relationships/image" Target="../media/image91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image" Target="../media/image120.png"/><Relationship Id="rId3" Type="http://schemas.openxmlformats.org/officeDocument/2006/relationships/image" Target="../media/image110.png"/><Relationship Id="rId7" Type="http://schemas.openxmlformats.org/officeDocument/2006/relationships/image" Target="../media/image114.png"/><Relationship Id="rId12" Type="http://schemas.openxmlformats.org/officeDocument/2006/relationships/image" Target="../media/image119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png"/><Relationship Id="rId11" Type="http://schemas.openxmlformats.org/officeDocument/2006/relationships/image" Target="../media/image118.png"/><Relationship Id="rId5" Type="http://schemas.openxmlformats.org/officeDocument/2006/relationships/image" Target="../media/image112.png"/><Relationship Id="rId10" Type="http://schemas.openxmlformats.org/officeDocument/2006/relationships/image" Target="../media/image117.png"/><Relationship Id="rId4" Type="http://schemas.openxmlformats.org/officeDocument/2006/relationships/image" Target="../media/image111.png"/><Relationship Id="rId9" Type="http://schemas.openxmlformats.org/officeDocument/2006/relationships/image" Target="../media/image116.png"/><Relationship Id="rId14" Type="http://schemas.openxmlformats.org/officeDocument/2006/relationships/image" Target="../media/image1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3284984"/>
            <a:ext cx="56177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Kvadratické   rovnice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b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ez absolutního členu</a:t>
            </a:r>
            <a:endParaRPr lang="cs-CZ" sz="28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224" y="692696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12304" y="502723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III-2-04-13_Rovnice_a_nerovnice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67585"/>
            <a:ext cx="5760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39988" y="844474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Jakým způsobem můžeme zapsat kvadratickou rovnici bez absolutního  členu?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1184004" y="1710844"/>
                <a:ext cx="1612877" cy="375552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𝒂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𝒃𝒙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004" y="1710844"/>
                <a:ext cx="1612877" cy="37555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44538" y="2297721"/>
            <a:ext cx="5760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60018" y="2429855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Připomeňte si, co je ryze kvadratická rovnice?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184004" y="2983853"/>
                <a:ext cx="5976664" cy="64633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Ryze kvadratickou rovnici můžeme zapsat ve tvaru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.</a:t>
                </a:r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004" y="2983853"/>
                <a:ext cx="5976664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712" t="-3670" b="-11927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50740" y="4005064"/>
            <a:ext cx="5760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4004" y="398331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Uveďte příklady kvadratické rovnice bez lineárního členu a bez absolutního členu, určete v nich koeficienty a, b, c.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4004" y="462964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184004" y="4998973"/>
                <a:ext cx="64807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Kvadratická rovnice bez absolutního členu: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+7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b="0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004" y="4998973"/>
                <a:ext cx="6480720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75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452260" y="5341188"/>
                <a:ext cx="20814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=2,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=7, 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2260" y="5341188"/>
                <a:ext cx="208140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184004" y="5855518"/>
                <a:ext cx="67687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Kvadratická rovnice bez lineárního členu: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−8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−3=0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004" y="5855518"/>
                <a:ext cx="6768752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720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452260" y="6224850"/>
                <a:ext cx="24276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=−8,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2260" y="6224850"/>
                <a:ext cx="2427652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104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  <p:bldP spid="9" grpId="0" animBg="1"/>
      <p:bldP spid="16" grpId="0" animBg="1"/>
      <p:bldP spid="3" grpId="0"/>
      <p:bldP spid="6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90872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Postup při řešení kvadratické rovnice bez absolutního členu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598612" y="1278052"/>
            <a:ext cx="59046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98612" y="1484784"/>
                <a:ext cx="714174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Rovnice typu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𝑏𝑥</m:t>
                    </m:r>
                    <m:r>
                      <a:rPr lang="cs-CZ" b="0" i="1" smtClean="0">
                        <a:latin typeface="Cambria Math"/>
                      </a:rPr>
                      <m:t>=0 </m:t>
                    </m:r>
                  </m:oMath>
                </a14:m>
                <a:r>
                  <a:rPr lang="cs-CZ" b="0" dirty="0" smtClean="0"/>
                  <a:t> můžeme řešit </a:t>
                </a:r>
                <a:r>
                  <a:rPr lang="cs-CZ" dirty="0"/>
                  <a:t>vytknutím neznámé </a:t>
                </a:r>
                <a:r>
                  <a:rPr lang="cs-CZ" dirty="0" smtClean="0"/>
                  <a:t>x na pravé straně </a:t>
                </a:r>
                <a:r>
                  <a:rPr lang="cs-CZ" dirty="0"/>
                  <a:t> (rozkladem výrazu v součin):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b="0" dirty="0" smtClean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612" y="1484784"/>
                <a:ext cx="7141740" cy="1477328"/>
              </a:xfrm>
              <a:prstGeom prst="rect">
                <a:avLst/>
              </a:prstGeom>
              <a:blipFill rotWithShape="1">
                <a:blip r:embed="rId2"/>
                <a:stretch>
                  <a:fillRect l="-683" t="-20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98612" y="2228956"/>
                <a:ext cx="165846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612" y="2228956"/>
                <a:ext cx="1658467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598612" y="2869779"/>
            <a:ext cx="7141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Dále využijeme poučku o součinu rovném nule: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8612" y="3429000"/>
            <a:ext cx="714174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Součin je roven nule, je-li alespoň jeden z činitelů roven nule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98612" y="4221088"/>
                <a:ext cx="75017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Podle této věty bude součin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𝑎𝑥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 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roven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nule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tehdy</m:t>
                    </m:r>
                    <m:r>
                      <a:rPr lang="cs-CZ" b="0" i="0" smtClean="0">
                        <a:latin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kdy</m:t>
                    </m:r>
                    <m:r>
                      <a:rPr lang="cs-CZ" b="0" i="0" smtClean="0">
                        <a:latin typeface="Cambria Math"/>
                      </a:rPr>
                      <m:t>ž </m:t>
                    </m:r>
                    <m:r>
                      <a:rPr lang="cs-CZ" i="1">
                        <a:latin typeface="Cambria Math"/>
                      </a:rPr>
                      <m:t>𝑥</m:t>
                    </m:r>
                    <m:r>
                      <a:rPr lang="cs-CZ" b="0" i="0" smtClean="0">
                        <a:latin typeface="Cambria Math"/>
                      </a:rPr>
                      <m:t>=0 </m:t>
                    </m:r>
                  </m:oMath>
                </a14:m>
                <a:endParaRPr lang="cs-CZ" b="0" i="0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𝑛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ebo</m:t>
                    </m:r>
                  </m:oMath>
                </a14:m>
                <a:r>
                  <a:rPr lang="cs-CZ" b="0" dirty="0" smtClean="0"/>
                  <a:t> výraz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𝑎𝑥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b="0" dirty="0" smtClean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612" y="4221088"/>
                <a:ext cx="7501780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50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598612" y="4867419"/>
                <a:ext cx="714174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Tzn. Jeden kořen rovnice bude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  <m:r>
                      <a:rPr lang="cs-CZ" b="1" i="1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a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druh</m:t>
                    </m:r>
                    <m:r>
                      <a:rPr lang="cs-CZ" b="0" i="0" smtClean="0">
                        <a:latin typeface="Cambria Math"/>
                      </a:rPr>
                      <m:t>ý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dopo</m:t>
                    </m:r>
                    <m:r>
                      <a:rPr lang="cs-CZ" b="0" i="0" smtClean="0">
                        <a:latin typeface="Cambria Math"/>
                      </a:rPr>
                      <m:t>čí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t</m:t>
                    </m:r>
                    <m:r>
                      <a:rPr lang="cs-CZ" b="0" i="0" smtClean="0">
                        <a:latin typeface="Cambria Math"/>
                      </a:rPr>
                      <m:t>á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me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vy</m:t>
                    </m:r>
                    <m:r>
                      <a:rPr lang="cs-CZ" b="0" i="0" smtClean="0">
                        <a:latin typeface="Cambria Math"/>
                      </a:rPr>
                      <m:t>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e</m:t>
                    </m:r>
                    <m:r>
                      <a:rPr lang="cs-CZ" b="0" i="0" smtClean="0">
                        <a:latin typeface="Cambria Math"/>
                      </a:rPr>
                      <m:t>š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en</m:t>
                    </m:r>
                    <m:r>
                      <a:rPr lang="cs-CZ" b="0" i="0" smtClean="0">
                        <a:latin typeface="Cambria Math"/>
                      </a:rPr>
                      <m:t>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m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jednoduch</m:t>
                    </m:r>
                    <m:r>
                      <a:rPr lang="cs-CZ" b="0" i="0" smtClean="0">
                        <a:latin typeface="Cambria Math"/>
                      </a:rPr>
                      <m:t>é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rovnice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a:rPr lang="cs-CZ" i="1">
                        <a:latin typeface="Cambria Math"/>
                      </a:rPr>
                      <m:t>𝑎𝑥</m:t>
                    </m:r>
                    <m:r>
                      <a:rPr lang="cs-CZ" i="1">
                        <a:latin typeface="Cambria Math"/>
                      </a:rPr>
                      <m:t>+</m:t>
                    </m:r>
                    <m:r>
                      <a:rPr lang="cs-CZ" i="1">
                        <a:latin typeface="Cambria Math"/>
                      </a:rPr>
                      <m:t>𝑏</m:t>
                    </m:r>
                    <m:r>
                      <a:rPr lang="cs-CZ" i="1">
                        <a:latin typeface="Cambria Math"/>
                      </a:rPr>
                      <m:t>=0 </m:t>
                    </m:r>
                  </m:oMath>
                </a14:m>
                <a:endParaRPr lang="cs-CZ" dirty="0"/>
              </a:p>
              <a:p>
                <a:endParaRPr lang="cs-CZ" b="0" i="1" dirty="0" smtClean="0">
                  <a:latin typeface="Cambria Math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612" y="4867419"/>
                <a:ext cx="7141740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683" t="-32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Šipka doprava 18"/>
          <p:cNvSpPr/>
          <p:nvPr/>
        </p:nvSpPr>
        <p:spPr>
          <a:xfrm>
            <a:off x="7740352" y="5207926"/>
            <a:ext cx="244602" cy="242316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98612" y="5629120"/>
                <a:ext cx="1138389" cy="618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612" y="5629120"/>
                <a:ext cx="1138389" cy="618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165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17" grpId="0"/>
      <p:bldP spid="18" grpId="0"/>
      <p:bldP spid="19" grpId="0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1223" y="782919"/>
            <a:ext cx="8713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63351" y="936807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Řešte kvadratické rovnice a proveďte zkoušku: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311223" y="1444134"/>
            <a:ext cx="61926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311223" y="1628800"/>
            <a:ext cx="871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762135" y="1636182"/>
                <a:ext cx="15779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135" y="1636182"/>
                <a:ext cx="1577996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35047" y="2010778"/>
                <a:ext cx="17079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47" y="2010778"/>
                <a:ext cx="170790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ovéPole 25"/>
          <p:cNvSpPr txBox="1"/>
          <p:nvPr/>
        </p:nvSpPr>
        <p:spPr>
          <a:xfrm>
            <a:off x="2627784" y="1628800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Rovnici vyjádříme ve tvaru součinu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627784" y="199813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Součin je roven nule, je-li alespoň jeden činitel roven nule</a:t>
            </a:r>
            <a:endParaRPr lang="cs-CZ" dirty="0"/>
          </a:p>
        </p:txBody>
      </p:sp>
      <p:sp>
        <p:nvSpPr>
          <p:cNvPr id="28" name="Šipka doprava 27"/>
          <p:cNvSpPr/>
          <p:nvPr/>
        </p:nvSpPr>
        <p:spPr>
          <a:xfrm>
            <a:off x="3400790" y="2321297"/>
            <a:ext cx="430300" cy="242316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627784" y="2650297"/>
                <a:ext cx="802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2650297"/>
                <a:ext cx="802399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ovéPole 29"/>
          <p:cNvSpPr txBox="1"/>
          <p:nvPr/>
        </p:nvSpPr>
        <p:spPr>
          <a:xfrm>
            <a:off x="3942380" y="265029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022500" y="2650297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+5=0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2500" y="2650297"/>
                <a:ext cx="1334596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ovéPole 31"/>
          <p:cNvSpPr txBox="1"/>
          <p:nvPr/>
        </p:nvSpPr>
        <p:spPr>
          <a:xfrm>
            <a:off x="6690179" y="2650297"/>
            <a:ext cx="1821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ovnici vyřešíme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401037" y="3093091"/>
                <a:ext cx="1103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1037" y="3093091"/>
                <a:ext cx="110376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6504801" y="3046419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4801" y="3046419"/>
                <a:ext cx="708848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5536766" y="3462423"/>
                <a:ext cx="1013996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6766" y="3462423"/>
                <a:ext cx="1013996" cy="61831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ovéPole 35"/>
          <p:cNvSpPr txBox="1"/>
          <p:nvPr/>
        </p:nvSpPr>
        <p:spPr>
          <a:xfrm>
            <a:off x="765378" y="3969599"/>
            <a:ext cx="1781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Závěr: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849378" y="3783812"/>
                <a:ext cx="1851469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378" y="3783812"/>
                <a:ext cx="1851469" cy="61831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ovéPole 37"/>
          <p:cNvSpPr txBox="1"/>
          <p:nvPr/>
        </p:nvSpPr>
        <p:spPr>
          <a:xfrm>
            <a:off x="798481" y="4684494"/>
            <a:ext cx="10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1935439" y="4684494"/>
                <a:ext cx="26379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+5∙0=0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5439" y="4684494"/>
                <a:ext cx="2637966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812799" y="4684494"/>
                <a:ext cx="11401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799" y="4684494"/>
                <a:ext cx="114012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6360367" y="4684494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367" y="4684494"/>
                <a:ext cx="820225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935439" y="5206226"/>
                <a:ext cx="6549422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+5∙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=3∙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5439" y="5206226"/>
                <a:ext cx="6549422" cy="769378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948935" y="5975604"/>
                <a:ext cx="1463414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8935" y="5975604"/>
                <a:ext cx="1463414" cy="71468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6591460" y="5975604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1460" y="5975604"/>
                <a:ext cx="820225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Přímá spojnice 46"/>
          <p:cNvCxnSpPr/>
          <p:nvPr/>
        </p:nvCxnSpPr>
        <p:spPr>
          <a:xfrm flipH="1">
            <a:off x="6357096" y="5053826"/>
            <a:ext cx="823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flipH="1">
            <a:off x="6591460" y="6369562"/>
            <a:ext cx="823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235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467544" y="9807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186085" y="842228"/>
                <a:ext cx="11740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085" y="842228"/>
                <a:ext cx="1174039" cy="6463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987824" y="692696"/>
                <a:ext cx="568863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Návod: Rovnici upravíme na tvar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𝑏𝑥</m:t>
                    </m:r>
                    <m:r>
                      <a:rPr lang="cs-CZ" b="0" i="1" smtClean="0">
                        <a:latin typeface="Cambria Math"/>
                      </a:rPr>
                      <m:t>=0.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Výraz na pravé straně rozložíme vytknutím neznámé na součin.</a:t>
                </a:r>
              </a:p>
              <a:p>
                <a:r>
                  <a:rPr lang="cs-CZ" dirty="0" smtClean="0"/>
                  <a:t>Použijeme větu o součinu rovném nule.</a:t>
                </a:r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692696"/>
                <a:ext cx="5688632" cy="1200329"/>
              </a:xfrm>
              <a:prstGeom prst="rect">
                <a:avLst/>
              </a:prstGeom>
              <a:blipFill rotWithShape="1">
                <a:blip r:embed="rId3"/>
                <a:stretch>
                  <a:fillRect l="-857" t="-2538" r="-965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196860" y="2060848"/>
                <a:ext cx="11740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6860" y="2060848"/>
                <a:ext cx="1174039" cy="646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691108" y="2199347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1108" y="2199347"/>
                <a:ext cx="593432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086823" y="2754729"/>
                <a:ext cx="13022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=22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6823" y="2754729"/>
                <a:ext cx="130228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691108" y="2754729"/>
                <a:ext cx="9162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/−22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1108" y="2754729"/>
                <a:ext cx="916213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67544" y="3160720"/>
                <a:ext cx="17062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160720"/>
                <a:ext cx="1706236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88932" y="3554314"/>
                <a:ext cx="1784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−22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932" y="3554314"/>
                <a:ext cx="1784848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67544" y="3925331"/>
                <a:ext cx="8536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925331"/>
                <a:ext cx="85369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/>
          <p:cNvSpPr txBox="1"/>
          <p:nvPr/>
        </p:nvSpPr>
        <p:spPr>
          <a:xfrm>
            <a:off x="1475656" y="3925331"/>
            <a:ext cx="895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360124" y="3923646"/>
                <a:ext cx="14628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−22=0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0124" y="3923646"/>
                <a:ext cx="1462836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995936" y="3923646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/+22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3923646"/>
                <a:ext cx="785793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887478" y="4292978"/>
                <a:ext cx="10588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=22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478" y="4292978"/>
                <a:ext cx="1058880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072881" y="4295505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881" y="4295505"/>
                <a:ext cx="708848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021149" y="4664837"/>
                <a:ext cx="930639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149" y="4664837"/>
                <a:ext cx="930639" cy="61093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ovéPole 30"/>
          <p:cNvSpPr txBox="1"/>
          <p:nvPr/>
        </p:nvSpPr>
        <p:spPr>
          <a:xfrm>
            <a:off x="683568" y="5275773"/>
            <a:ext cx="1676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Závěr: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1469082" y="5417447"/>
                <a:ext cx="1803634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082" y="5417447"/>
                <a:ext cx="1803634" cy="61093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Přímá spojnice 35"/>
          <p:cNvCxnSpPr/>
          <p:nvPr/>
        </p:nvCxnSpPr>
        <p:spPr>
          <a:xfrm flipH="1">
            <a:off x="1521846" y="6028383"/>
            <a:ext cx="17508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364088" y="2384013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6458374" y="2206627"/>
                <a:ext cx="16569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8374" y="2206627"/>
                <a:ext cx="1656928" cy="646331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6463387" y="2852958"/>
                <a:ext cx="1986506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3387" y="2852958"/>
                <a:ext cx="1986506" cy="6127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6444208" y="3530052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4208" y="3530052"/>
                <a:ext cx="820225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41"/>
          <p:cNvCxnSpPr/>
          <p:nvPr/>
        </p:nvCxnSpPr>
        <p:spPr>
          <a:xfrm flipH="1">
            <a:off x="6463387" y="3899384"/>
            <a:ext cx="70090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5827077" y="4138458"/>
                <a:ext cx="3217099" cy="9273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22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22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484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9</m:t>
                              </m:r>
                            </m:den>
                          </m:f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242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7077" y="4138458"/>
                <a:ext cx="3217099" cy="927305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5861067" y="5080844"/>
                <a:ext cx="2611163" cy="8660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22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242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1067" y="5080844"/>
                <a:ext cx="2611163" cy="866071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6556125" y="6040430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6125" y="6040430"/>
                <a:ext cx="820225" cy="36933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 flipH="1">
            <a:off x="6575304" y="6409762"/>
            <a:ext cx="70090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4" grpId="0"/>
      <p:bldP spid="15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4" grpId="0"/>
      <p:bldP spid="37" grpId="0"/>
      <p:bldP spid="38" grpId="0"/>
      <p:bldP spid="39" grpId="0"/>
      <p:bldP spid="40" grpId="0"/>
      <p:bldP spid="45" grpId="0"/>
      <p:bldP spid="46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467544" y="9807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115616" y="980728"/>
                <a:ext cx="23803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+5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−18</m:t>
                          </m:r>
                        </m:e>
                      </m:d>
                      <m:r>
                        <a:rPr lang="cs-CZ" b="0" i="0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980728"/>
                <a:ext cx="2380395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1115616" y="1484784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Návod: Jde o kvadratickou rovnici, která je zapsaná v součinovém tvaru, je zbytečné závorky mezi sebou násobit, rovnici můžeme řešit stejně jako předcházející příklady, s využitím věty o součinu rovném nule.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15616" y="2564904"/>
            <a:ext cx="1190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Tedy: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123728" y="2564904"/>
                <a:ext cx="12063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+5=0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2564904"/>
                <a:ext cx="1206356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ovéPole 29"/>
          <p:cNvSpPr txBox="1"/>
          <p:nvPr/>
        </p:nvSpPr>
        <p:spPr>
          <a:xfrm>
            <a:off x="3707904" y="256490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4860032" y="2606722"/>
                <a:ext cx="1514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−18=0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2606722"/>
                <a:ext cx="151413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2520488" y="2934236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488" y="2934236"/>
                <a:ext cx="975523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436096" y="2976054"/>
                <a:ext cx="10588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2976054"/>
                <a:ext cx="105888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5555705" y="3335075"/>
                <a:ext cx="8536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5705" y="3335075"/>
                <a:ext cx="85369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494976" y="2976054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4976" y="2976054"/>
                <a:ext cx="708848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ovéPole 35"/>
          <p:cNvSpPr txBox="1"/>
          <p:nvPr/>
        </p:nvSpPr>
        <p:spPr>
          <a:xfrm>
            <a:off x="963931" y="383328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Závěr: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095093" y="3847784"/>
                <a:ext cx="18129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=−5,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093" y="3847784"/>
                <a:ext cx="1812997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ovéPole 37"/>
          <p:cNvSpPr txBox="1"/>
          <p:nvPr/>
        </p:nvSpPr>
        <p:spPr>
          <a:xfrm>
            <a:off x="963931" y="4528969"/>
            <a:ext cx="1467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Zkouška: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931168" y="4898301"/>
                <a:ext cx="50174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−5+5</m:t>
                          </m:r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−5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−18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1168" y="4898301"/>
                <a:ext cx="5017464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6145475" y="4898301"/>
                <a:ext cx="11401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5475" y="4898301"/>
                <a:ext cx="114012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7668344" y="4898301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8344" y="4898301"/>
                <a:ext cx="820225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863588" y="5373216"/>
                <a:ext cx="428600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6+5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∙6−18</m:t>
                          </m:r>
                        </m:e>
                      </m:d>
                      <m:r>
                        <a:rPr lang="cs-CZ" b="0" i="0" smtClean="0">
                          <a:latin typeface="Cambria Math"/>
                        </a:rPr>
                        <m:t>=11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∙0=0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588" y="5373216"/>
                <a:ext cx="4286001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5360363" y="5361253"/>
                <a:ext cx="11401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0363" y="5361253"/>
                <a:ext cx="1140120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7013897" y="5387261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3897" y="5387261"/>
                <a:ext cx="820225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 flipH="1">
            <a:off x="7834122" y="5267633"/>
            <a:ext cx="55430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H="1">
            <a:off x="7114042" y="5756593"/>
            <a:ext cx="55430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91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1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179512" y="9807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767175" y="980728"/>
                <a:ext cx="17232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  </m:t>
                          </m:r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−8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175" y="980728"/>
                <a:ext cx="1723292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ovéPole 30"/>
          <p:cNvSpPr txBox="1"/>
          <p:nvPr/>
        </p:nvSpPr>
        <p:spPr>
          <a:xfrm>
            <a:off x="971600" y="128485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Návod: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971600" y="162880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Dvojčlen na levé straně je zbytečné umocňovat. Je zřejmé, že levá strana bude rovna nule, jestliže výraz v závorce bude roven nule, tj.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1024637" y="2288777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−8=0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4637" y="2288777"/>
                <a:ext cx="1334596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2627784" y="2303267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2303267"/>
                <a:ext cx="657552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428594" y="2658109"/>
                <a:ext cx="9306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594" y="2658109"/>
                <a:ext cx="93063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2580257" y="2646146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0257" y="2646146"/>
                <a:ext cx="70884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556834" y="3015478"/>
                <a:ext cx="802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6834" y="3015478"/>
                <a:ext cx="802399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ovéPole 44"/>
          <p:cNvSpPr txBox="1"/>
          <p:nvPr/>
        </p:nvSpPr>
        <p:spPr>
          <a:xfrm>
            <a:off x="820212" y="3645024"/>
            <a:ext cx="1603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Pozn.: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820212" y="4014356"/>
            <a:ext cx="6790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Rovnici můžeme také psát ve tvaru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4755137" y="4014356"/>
                <a:ext cx="23803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−8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5137" y="4014356"/>
                <a:ext cx="238039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820212" y="4383688"/>
                <a:ext cx="62000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Součin na levé straně rovnice bude roven nule , jestliže jeden nebo druhý dvojčlen bude roven nule, tzn.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=4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212" y="4383688"/>
                <a:ext cx="6200060" cy="646331"/>
              </a:xfrm>
              <a:prstGeom prst="rect">
                <a:avLst/>
              </a:prstGeom>
              <a:blipFill rotWithShape="1">
                <a:blip r:embed="rId9"/>
                <a:stretch>
                  <a:fillRect l="-885" t="-4717" r="-19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ovéPole 51"/>
          <p:cNvSpPr txBox="1"/>
          <p:nvPr/>
        </p:nvSpPr>
        <p:spPr>
          <a:xfrm>
            <a:off x="820212" y="5157193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Říkáme že rovnice má jeden </a:t>
            </a:r>
            <a:r>
              <a:rPr lang="cs-CZ" b="1" dirty="0" smtClean="0"/>
              <a:t>dvojnásobný kořen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080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50" grpId="0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ovéPole 48"/>
          <p:cNvSpPr txBox="1"/>
          <p:nvPr/>
        </p:nvSpPr>
        <p:spPr>
          <a:xfrm>
            <a:off x="532758" y="2816931"/>
            <a:ext cx="1733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023" y="65204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Úlohy k samostatnému procvičování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57023" y="112474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Řešte kvadratické rovnice převedením na součinový tvar: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62615" y="149407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912598" y="1494918"/>
                <a:ext cx="20992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2598" y="1494918"/>
                <a:ext cx="2099293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ovéPole 40"/>
          <p:cNvSpPr txBox="1"/>
          <p:nvPr/>
        </p:nvSpPr>
        <p:spPr>
          <a:xfrm>
            <a:off x="462615" y="186425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912598" y="1850603"/>
                <a:ext cx="17543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0,1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2598" y="1850603"/>
                <a:ext cx="1754326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ovéPole 42"/>
          <p:cNvSpPr txBox="1"/>
          <p:nvPr/>
        </p:nvSpPr>
        <p:spPr>
          <a:xfrm>
            <a:off x="4055083" y="1494918"/>
            <a:ext cx="449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4505066" y="1494918"/>
                <a:ext cx="16098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066" y="1494918"/>
                <a:ext cx="160980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ovéPole 44"/>
          <p:cNvSpPr txBox="1"/>
          <p:nvPr/>
        </p:nvSpPr>
        <p:spPr>
          <a:xfrm>
            <a:off x="4055083" y="186425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4505066" y="1724820"/>
                <a:ext cx="1129155" cy="6481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066" y="1724820"/>
                <a:ext cx="1129155" cy="64819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>
            <a:off x="442277" y="2564904"/>
            <a:ext cx="577116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1955790" y="3167938"/>
                <a:ext cx="20992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5790" y="3167938"/>
                <a:ext cx="2099293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4235278" y="3186263"/>
                <a:ext cx="9009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5278" y="3186263"/>
                <a:ext cx="900952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955148" y="3556013"/>
                <a:ext cx="14519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5148" y="3556013"/>
                <a:ext cx="1451936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4250379" y="3565408"/>
                <a:ext cx="6597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0379" y="3565408"/>
                <a:ext cx="659732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1829088" y="3925345"/>
                <a:ext cx="15779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9088" y="3925345"/>
                <a:ext cx="1577996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1643940" y="4294677"/>
                <a:ext cx="1784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3940" y="4294677"/>
                <a:ext cx="1784848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2089538" y="4664009"/>
                <a:ext cx="802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9538" y="4664009"/>
                <a:ext cx="802399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ovéPole 59"/>
          <p:cNvSpPr txBox="1"/>
          <p:nvPr/>
        </p:nvSpPr>
        <p:spPr>
          <a:xfrm>
            <a:off x="3005436" y="4664009"/>
            <a:ext cx="1229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3912947" y="4664009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−1=0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2947" y="4664009"/>
                <a:ext cx="1334596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5726709" y="4664009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6709" y="4664009"/>
                <a:ext cx="657552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4316904" y="5033341"/>
                <a:ext cx="9306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6904" y="5033341"/>
                <a:ext cx="930639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/>
              <p:cNvSpPr txBox="1"/>
              <p:nvPr/>
            </p:nvSpPr>
            <p:spPr>
              <a:xfrm>
                <a:off x="5683154" y="5035026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3154" y="5035026"/>
                <a:ext cx="708848" cy="369332"/>
              </a:xfrm>
              <a:prstGeom prst="rect">
                <a:avLst/>
              </a:prstGeom>
              <a:blipFill rotWithShape="1">
                <a:blip r:embed="rId1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4462561" y="5416321"/>
                <a:ext cx="802399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561" y="5416321"/>
                <a:ext cx="802399" cy="610936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3045883" y="6027257"/>
                <a:ext cx="1639871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883" y="6027257"/>
                <a:ext cx="1639871" cy="610936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8" name="Přímá spojnice 67"/>
          <p:cNvCxnSpPr/>
          <p:nvPr/>
        </p:nvCxnSpPr>
        <p:spPr>
          <a:xfrm flipH="1">
            <a:off x="3005436" y="6638193"/>
            <a:ext cx="17767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838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1115616" y="836817"/>
                <a:ext cx="17543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0,1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+2</m:t>
                      </m:r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836817"/>
                <a:ext cx="1754326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203848" y="836817"/>
                <a:ext cx="7216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836817"/>
                <a:ext cx="72167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91946" y="1340873"/>
                <a:ext cx="15779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1946" y="1340873"/>
                <a:ext cx="1577996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213335" y="1710205"/>
                <a:ext cx="16566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3335" y="1710205"/>
                <a:ext cx="1656607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291946" y="2107675"/>
                <a:ext cx="802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1946" y="2107675"/>
                <a:ext cx="80239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2339752" y="210767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456469" y="2107675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+20=0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469" y="2107675"/>
                <a:ext cx="133459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819061" y="2108517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9061" y="2108517"/>
                <a:ext cx="785793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013353" y="2477849"/>
                <a:ext cx="1103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3353" y="2477849"/>
                <a:ext cx="1103764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352220" y="2848023"/>
                <a:ext cx="194123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2220" y="2848023"/>
                <a:ext cx="1941237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 flipH="1">
            <a:off x="1291946" y="3217355"/>
            <a:ext cx="20015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1115616" y="4005064"/>
                <a:ext cx="160980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</m:t>
                      </m:r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4005064"/>
                <a:ext cx="160980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129282" y="4005064"/>
                <a:ext cx="772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9282" y="4005064"/>
                <a:ext cx="772712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968267" y="4369545"/>
                <a:ext cx="14497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267" y="4369545"/>
                <a:ext cx="1449756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61416" y="4767015"/>
                <a:ext cx="16566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416" y="4767015"/>
                <a:ext cx="1656607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115616" y="5136347"/>
                <a:ext cx="802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5136347"/>
                <a:ext cx="802399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2041638" y="5136347"/>
            <a:ext cx="1414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897386" y="5136347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+1=0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7386" y="5136347"/>
                <a:ext cx="1334596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236459" y="5136347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6459" y="5136347"/>
                <a:ext cx="657552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350112" y="5533817"/>
                <a:ext cx="1103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112" y="5533817"/>
                <a:ext cx="1103764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544822" y="5533817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4822" y="5533817"/>
                <a:ext cx="708848" cy="369332"/>
              </a:xfrm>
              <a:prstGeom prst="rect">
                <a:avLst/>
              </a:prstGeom>
              <a:blipFill rotWithShape="1">
                <a:blip r:embed="rId1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456469" y="5903149"/>
                <a:ext cx="1013996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469" y="5903149"/>
                <a:ext cx="1013996" cy="610936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563193" y="5903149"/>
                <a:ext cx="1851469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3193" y="5903149"/>
                <a:ext cx="1851469" cy="610936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 flipH="1">
            <a:off x="5563193" y="6514085"/>
            <a:ext cx="185146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66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1187624" y="1268760"/>
                <a:ext cx="1129155" cy="648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1268760"/>
                <a:ext cx="1129155" cy="64819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627784" y="1408189"/>
                <a:ext cx="7216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1408189"/>
                <a:ext cx="72167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078619" y="2060848"/>
                <a:ext cx="13471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=−6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8619" y="2060848"/>
                <a:ext cx="134716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627784" y="2060848"/>
                <a:ext cx="7879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/+6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2060848"/>
                <a:ext cx="78797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39552" y="2431901"/>
                <a:ext cx="15779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431901"/>
                <a:ext cx="157799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57958" y="2817455"/>
                <a:ext cx="16566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958" y="2817455"/>
                <a:ext cx="165660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86424" y="3201277"/>
                <a:ext cx="802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424" y="3201277"/>
                <a:ext cx="802399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1752201" y="3201277"/>
            <a:ext cx="1379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780204" y="3186787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+6=0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0204" y="3186787"/>
                <a:ext cx="133459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355976" y="3180840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3180840"/>
                <a:ext cx="657552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131840" y="3576575"/>
                <a:ext cx="1103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5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=−6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3576575"/>
                <a:ext cx="1103764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469224" y="3550172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224" y="3550172"/>
                <a:ext cx="708848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266396" y="3959906"/>
                <a:ext cx="1013996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6396" y="3959906"/>
                <a:ext cx="1013996" cy="61279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471258" y="4725144"/>
                <a:ext cx="1851469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258" y="4725144"/>
                <a:ext cx="1851469" cy="61279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/>
          <p:cNvCxnSpPr/>
          <p:nvPr/>
        </p:nvCxnSpPr>
        <p:spPr>
          <a:xfrm flipH="1">
            <a:off x="1512680" y="5337940"/>
            <a:ext cx="185867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65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4995" y="534759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0737" y="534759"/>
            <a:ext cx="85326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výkladu a procvičování řešení kvadratických rovnic bez absolutního členu a rovnic v součinovém tvaru s využitím věty o součinu rovném nule.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 jednoduché rovnice s využitím ekvivalentních úprav. Provádí zkoušku správnosti řešení.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2. 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Jitka Vyhlídalová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64995" y="1916832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3042</TotalTime>
  <Words>1410</Words>
  <Application>Microsoft Office PowerPoint</Application>
  <PresentationFormat>Předvádění na obrazovce (4:3)</PresentationFormat>
  <Paragraphs>190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218</cp:revision>
  <dcterms:created xsi:type="dcterms:W3CDTF">2013-01-11T17:11:37Z</dcterms:created>
  <dcterms:modified xsi:type="dcterms:W3CDTF">2014-09-29T07:23:08Z</dcterms:modified>
</cp:coreProperties>
</file>