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CC"/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88" autoAdjust="0"/>
    <p:restoredTop sz="94624" autoAdjust="0"/>
  </p:normalViewPr>
  <p:slideViewPr>
    <p:cSldViewPr>
      <p:cViewPr>
        <p:scale>
          <a:sx n="82" d="100"/>
          <a:sy n="82" d="100"/>
        </p:scale>
        <p:origin x="-1026" y="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CC65-13B3-44FB-9CA6-319BD98617B9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B6B38-BE6C-404B-9F6B-8D61ED7028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CC65-13B3-44FB-9CA6-319BD98617B9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B6B38-BE6C-404B-9F6B-8D61ED7028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CC65-13B3-44FB-9CA6-319BD98617B9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B6B38-BE6C-404B-9F6B-8D61ED7028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CC65-13B3-44FB-9CA6-319BD98617B9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B6B38-BE6C-404B-9F6B-8D61ED7028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CC65-13B3-44FB-9CA6-319BD98617B9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B6B38-BE6C-404B-9F6B-8D61ED7028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CC65-13B3-44FB-9CA6-319BD98617B9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B6B38-BE6C-404B-9F6B-8D61ED7028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CC65-13B3-44FB-9CA6-319BD98617B9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B6B38-BE6C-404B-9F6B-8D61ED7028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CC65-13B3-44FB-9CA6-319BD98617B9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B6B38-BE6C-404B-9F6B-8D61ED7028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CC65-13B3-44FB-9CA6-319BD98617B9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B6B38-BE6C-404B-9F6B-8D61ED7028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CC65-13B3-44FB-9CA6-319BD98617B9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B6B38-BE6C-404B-9F6B-8D61ED7028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CC65-13B3-44FB-9CA6-319BD98617B9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B6B38-BE6C-404B-9F6B-8D61ED7028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07CC65-13B3-44FB-9CA6-319BD98617B9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2B6B38-BE6C-404B-9F6B-8D61ED7028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50890094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Langerová </a:t>
                      </a:r>
                    </a:p>
                    <a:p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20.3.2012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VY_32_INOVACE_14_ČESKÝ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Podstatná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jména – Vzory rodu mužského   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4.-5.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VZORY RODU MUŽSKÉHO</a:t>
            </a:r>
            <a:endParaRPr lang="cs-CZ" sz="5400" b="1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algn="ctr">
              <a:buNone/>
            </a:pPr>
            <a:r>
              <a:rPr lang="cs-CZ" sz="4800" b="1" smtClean="0"/>
              <a:t>jsou to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r>
              <a:rPr lang="cs-CZ" sz="6000" b="1" smtClean="0">
                <a:solidFill>
                  <a:srgbClr val="FF0000"/>
                </a:solidFill>
              </a:rPr>
              <a:t>  pán                 hrad (les)</a:t>
            </a:r>
          </a:p>
          <a:p>
            <a:pPr>
              <a:buNone/>
            </a:pPr>
            <a:r>
              <a:rPr lang="cs-CZ" sz="6000" b="1" smtClean="0">
                <a:solidFill>
                  <a:srgbClr val="FF0000"/>
                </a:solidFill>
              </a:rPr>
              <a:t>  muž                stroj       </a:t>
            </a:r>
          </a:p>
          <a:p>
            <a:pPr>
              <a:buNone/>
            </a:pPr>
            <a:r>
              <a:rPr lang="cs-CZ" sz="6000" b="1" smtClean="0">
                <a:solidFill>
                  <a:srgbClr val="FF0000"/>
                </a:solidFill>
              </a:rPr>
              <a:t>  předseda       soudce</a:t>
            </a:r>
            <a:endParaRPr lang="cs-CZ" sz="6000" b="1">
              <a:solidFill>
                <a:srgbClr val="FF0000"/>
              </a:solidFill>
            </a:endParaRPr>
          </a:p>
        </p:txBody>
      </p:sp>
      <p:pic>
        <p:nvPicPr>
          <p:cNvPr id="1026" name="Picture 2" descr="C:\Users\Langerová\AppData\Local\Microsoft\Windows\Temporary Internet Files\Content.IE5\TI16TYLH\MC9002298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772816"/>
            <a:ext cx="1183234" cy="23762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 PÁN</a:t>
            </a:r>
            <a:endParaRPr lang="cs-CZ" sz="54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mtClean="0"/>
              <a:t>podstatná jména rodu mužského </a:t>
            </a:r>
            <a:r>
              <a:rPr lang="cs-CZ" b="1" smtClean="0"/>
              <a:t>životného</a:t>
            </a:r>
          </a:p>
          <a:p>
            <a:pPr>
              <a:buNone/>
            </a:pPr>
            <a:r>
              <a:rPr lang="cs-CZ" smtClean="0"/>
              <a:t>končí          v 1. p. č. j.  na </a:t>
            </a:r>
            <a:r>
              <a:rPr lang="cs-CZ" sz="4400" b="1" smtClean="0">
                <a:solidFill>
                  <a:srgbClr val="FF0000"/>
                </a:solidFill>
              </a:rPr>
              <a:t>souhlásku</a:t>
            </a:r>
          </a:p>
          <a:p>
            <a:pPr>
              <a:buNone/>
            </a:pPr>
            <a:r>
              <a:rPr lang="cs-CZ" sz="4400" b="1" smtClean="0">
                <a:solidFill>
                  <a:srgbClr val="FF0000"/>
                </a:solidFill>
              </a:rPr>
              <a:t>              </a:t>
            </a:r>
            <a:r>
              <a:rPr lang="cs-CZ" smtClean="0"/>
              <a:t>v 2. p. č. j.  na   </a:t>
            </a:r>
            <a:r>
              <a:rPr lang="cs-CZ" sz="4400" b="1" smtClean="0">
                <a:solidFill>
                  <a:srgbClr val="FF0000"/>
                </a:solidFill>
              </a:rPr>
              <a:t>-a</a:t>
            </a:r>
          </a:p>
          <a:p>
            <a:pPr>
              <a:buNone/>
            </a:pPr>
            <a:r>
              <a:rPr lang="cs-CZ" sz="4400" b="1" smtClean="0">
                <a:solidFill>
                  <a:srgbClr val="FF0000"/>
                </a:solidFill>
              </a:rPr>
              <a:t>          </a:t>
            </a:r>
            <a:r>
              <a:rPr lang="cs-CZ" sz="3600" b="1" smtClean="0"/>
              <a:t>tygr             bez tygr</a:t>
            </a:r>
            <a:r>
              <a:rPr lang="cs-CZ" sz="3600" b="1" smtClean="0">
                <a:solidFill>
                  <a:srgbClr val="FF0000"/>
                </a:solidFill>
              </a:rPr>
              <a:t>a   </a:t>
            </a:r>
            <a:r>
              <a:rPr lang="cs-CZ" sz="3600" b="1" smtClean="0"/>
              <a:t>       </a:t>
            </a:r>
            <a:endParaRPr lang="cs-CZ" sz="4400" b="1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400" b="1" smtClean="0">
                <a:solidFill>
                  <a:srgbClr val="FF0000"/>
                </a:solidFill>
              </a:rPr>
              <a:t>          </a:t>
            </a:r>
            <a:r>
              <a:rPr lang="cs-CZ" sz="3600" b="1" smtClean="0"/>
              <a:t>motýl         bez motýl</a:t>
            </a:r>
            <a:r>
              <a:rPr lang="cs-CZ" sz="3600" b="1" smtClean="0">
                <a:solidFill>
                  <a:srgbClr val="FF0000"/>
                </a:solidFill>
              </a:rPr>
              <a:t>a   </a:t>
            </a:r>
          </a:p>
          <a:p>
            <a:pPr>
              <a:buNone/>
            </a:pPr>
            <a:r>
              <a:rPr lang="cs-CZ" sz="4400" b="1" smtClean="0">
                <a:solidFill>
                  <a:srgbClr val="FF0000"/>
                </a:solidFill>
              </a:rPr>
              <a:t>          </a:t>
            </a:r>
            <a:r>
              <a:rPr lang="cs-CZ" sz="3600" b="1" smtClean="0"/>
              <a:t>drak           bez drak</a:t>
            </a:r>
            <a:r>
              <a:rPr lang="cs-CZ" sz="3600" b="1" smtClean="0">
                <a:solidFill>
                  <a:srgbClr val="FF0000"/>
                </a:solidFill>
              </a:rPr>
              <a:t>a    </a:t>
            </a:r>
            <a:endParaRPr lang="cs-CZ" sz="3600">
              <a:solidFill>
                <a:srgbClr val="FF0000"/>
              </a:solidFill>
            </a:endParaRPr>
          </a:p>
        </p:txBody>
      </p:sp>
      <p:pic>
        <p:nvPicPr>
          <p:cNvPr id="1027" name="Picture 3" descr="C:\Users\Langerová\AppData\Local\Microsoft\Windows\Temporary Internet Files\Content.IE5\9LRUEDN1\MC9002807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5" y="2996952"/>
            <a:ext cx="1913885" cy="20882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 HRAD (LES)</a:t>
            </a:r>
            <a:endParaRPr lang="cs-CZ" sz="54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podstatná jména  rodu mužského </a:t>
            </a:r>
            <a:r>
              <a:rPr lang="cs-CZ" b="1" smtClean="0"/>
              <a:t>neživotného</a:t>
            </a:r>
          </a:p>
          <a:p>
            <a:pPr>
              <a:buNone/>
            </a:pPr>
            <a:r>
              <a:rPr lang="cs-CZ" smtClean="0"/>
              <a:t>končí          v 1. p. č. j. na  </a:t>
            </a:r>
            <a:r>
              <a:rPr lang="cs-CZ" sz="4400" b="1" smtClean="0">
                <a:solidFill>
                  <a:srgbClr val="FF0000"/>
                </a:solidFill>
              </a:rPr>
              <a:t>souhlásku</a:t>
            </a:r>
          </a:p>
          <a:p>
            <a:pPr>
              <a:buNone/>
            </a:pPr>
            <a:r>
              <a:rPr lang="cs-CZ" sz="4400" b="1" smtClean="0">
                <a:solidFill>
                  <a:srgbClr val="FF0000"/>
                </a:solidFill>
              </a:rPr>
              <a:t>              </a:t>
            </a:r>
            <a:r>
              <a:rPr lang="cs-CZ" smtClean="0"/>
              <a:t>v 2. p. č. j. na  </a:t>
            </a:r>
            <a:r>
              <a:rPr lang="cs-CZ" sz="4400" b="1" smtClean="0">
                <a:solidFill>
                  <a:srgbClr val="FF0000"/>
                </a:solidFill>
              </a:rPr>
              <a:t>-u/-a</a:t>
            </a:r>
            <a:r>
              <a:rPr lang="cs-CZ" smtClean="0"/>
              <a:t> </a:t>
            </a:r>
          </a:p>
          <a:p>
            <a:pPr>
              <a:buNone/>
            </a:pPr>
            <a:r>
              <a:rPr lang="cs-CZ" sz="3600" b="1" smtClean="0"/>
              <a:t>       smrk               bez smrk</a:t>
            </a:r>
            <a:r>
              <a:rPr lang="cs-CZ" sz="3600" b="1" smtClean="0">
                <a:solidFill>
                  <a:srgbClr val="FF0000"/>
                </a:solidFill>
              </a:rPr>
              <a:t>u</a:t>
            </a:r>
          </a:p>
          <a:p>
            <a:pPr>
              <a:buNone/>
            </a:pPr>
            <a:r>
              <a:rPr lang="cs-CZ" sz="3600" b="1" smtClean="0"/>
              <a:t>       autobus         bez autobus</a:t>
            </a:r>
            <a:r>
              <a:rPr lang="cs-CZ" sz="3600" b="1" smtClean="0">
                <a:solidFill>
                  <a:srgbClr val="FF0000"/>
                </a:solidFill>
              </a:rPr>
              <a:t>u</a:t>
            </a:r>
          </a:p>
          <a:p>
            <a:pPr>
              <a:buNone/>
            </a:pPr>
            <a:r>
              <a:rPr lang="cs-CZ" sz="3600" b="1" smtClean="0"/>
              <a:t>       prales             bez prales</a:t>
            </a:r>
            <a:r>
              <a:rPr lang="cs-CZ" sz="3600" b="1" smtClean="0">
                <a:solidFill>
                  <a:srgbClr val="FF0000"/>
                </a:solidFill>
              </a:rPr>
              <a:t>a</a:t>
            </a:r>
            <a:endParaRPr lang="cs-CZ" sz="3600" b="1">
              <a:solidFill>
                <a:srgbClr val="FF0000"/>
              </a:solidFill>
            </a:endParaRPr>
          </a:p>
        </p:txBody>
      </p:sp>
      <p:pic>
        <p:nvPicPr>
          <p:cNvPr id="2050" name="Picture 2" descr="C:\Users\Langerová\AppData\Local\Microsoft\Windows\Temporary Internet Files\Content.IE5\YC5WFTIK\MC90041520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3068960"/>
            <a:ext cx="2232248" cy="16826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/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 MUŽ</a:t>
            </a:r>
            <a:endParaRPr lang="cs-CZ" sz="54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mtClean="0"/>
              <a:t>podstatná jména rodu mužského </a:t>
            </a:r>
            <a:r>
              <a:rPr lang="cs-CZ" b="1" smtClean="0"/>
              <a:t>životného</a:t>
            </a:r>
          </a:p>
          <a:p>
            <a:pPr>
              <a:buNone/>
            </a:pPr>
            <a:r>
              <a:rPr lang="cs-CZ" smtClean="0"/>
              <a:t>končí           v 1. p. č. j. na </a:t>
            </a:r>
            <a:r>
              <a:rPr lang="cs-CZ" sz="4400" b="1" smtClean="0">
                <a:solidFill>
                  <a:srgbClr val="FF0000"/>
                </a:solidFill>
              </a:rPr>
              <a:t>souhlásku</a:t>
            </a:r>
          </a:p>
          <a:p>
            <a:pPr>
              <a:buNone/>
            </a:pPr>
            <a:r>
              <a:rPr lang="cs-CZ" sz="4400" b="1" smtClean="0">
                <a:solidFill>
                  <a:srgbClr val="FF0000"/>
                </a:solidFill>
              </a:rPr>
              <a:t>               </a:t>
            </a:r>
            <a:r>
              <a:rPr lang="cs-CZ" smtClean="0"/>
              <a:t>v 2. p. č. j. na </a:t>
            </a:r>
            <a:r>
              <a:rPr lang="cs-CZ" sz="4400" smtClean="0">
                <a:solidFill>
                  <a:srgbClr val="FF0000"/>
                </a:solidFill>
              </a:rPr>
              <a:t>  </a:t>
            </a:r>
            <a:r>
              <a:rPr lang="cs-CZ" sz="4400" b="1" smtClean="0">
                <a:solidFill>
                  <a:srgbClr val="FF0000"/>
                </a:solidFill>
              </a:rPr>
              <a:t>-e</a:t>
            </a:r>
          </a:p>
          <a:p>
            <a:pPr>
              <a:buNone/>
            </a:pPr>
            <a:r>
              <a:rPr lang="cs-CZ" sz="4400" b="1" smtClean="0">
                <a:solidFill>
                  <a:srgbClr val="FF0000"/>
                </a:solidFill>
              </a:rPr>
              <a:t>    </a:t>
            </a:r>
            <a:r>
              <a:rPr lang="cs-CZ" sz="3600" b="1" smtClean="0"/>
              <a:t>lékař                     bez lékař</a:t>
            </a:r>
            <a:r>
              <a:rPr lang="cs-CZ" sz="3600" b="1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3600" b="1" smtClean="0"/>
              <a:t>     spisovatel            bez spisovatel</a:t>
            </a:r>
            <a:r>
              <a:rPr lang="cs-CZ" sz="3600" b="1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3600" b="1" smtClean="0"/>
              <a:t>     hlemýžď              bez hlemýžd</a:t>
            </a:r>
            <a:r>
              <a:rPr lang="cs-CZ" sz="3600" b="1" smtClean="0">
                <a:solidFill>
                  <a:srgbClr val="FF0000"/>
                </a:solidFill>
              </a:rPr>
              <a:t>ě</a:t>
            </a:r>
            <a:endParaRPr lang="cs-CZ" sz="3600" b="1">
              <a:solidFill>
                <a:srgbClr val="FF0000"/>
              </a:solidFill>
            </a:endParaRPr>
          </a:p>
        </p:txBody>
      </p:sp>
      <p:pic>
        <p:nvPicPr>
          <p:cNvPr id="3074" name="Picture 2" descr="C:\Users\Langerová\AppData\Local\Microsoft\Windows\Temporary Internet Files\Content.IE5\KL6NDY7C\MC9003590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924944"/>
            <a:ext cx="1809750" cy="15811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 STROJ</a:t>
            </a:r>
            <a:endParaRPr lang="cs-CZ" sz="54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podstatná jména rodu mužského </a:t>
            </a:r>
            <a:r>
              <a:rPr lang="cs-CZ" b="1" smtClean="0"/>
              <a:t>neživotného</a:t>
            </a:r>
          </a:p>
          <a:p>
            <a:pPr>
              <a:buNone/>
            </a:pPr>
            <a:r>
              <a:rPr lang="cs-CZ" smtClean="0"/>
              <a:t>končí          v 1. p. č. j.  na</a:t>
            </a:r>
            <a:r>
              <a:rPr lang="cs-CZ" sz="4400" b="1" smtClean="0">
                <a:solidFill>
                  <a:srgbClr val="FF0000"/>
                </a:solidFill>
              </a:rPr>
              <a:t>  souhlásku</a:t>
            </a:r>
          </a:p>
          <a:p>
            <a:pPr>
              <a:buNone/>
            </a:pPr>
            <a:r>
              <a:rPr lang="cs-CZ" sz="4400" b="1" smtClean="0">
                <a:solidFill>
                  <a:srgbClr val="FF0000"/>
                </a:solidFill>
              </a:rPr>
              <a:t>              </a:t>
            </a:r>
            <a:r>
              <a:rPr lang="cs-CZ" smtClean="0"/>
              <a:t>v 2. p. č. j.   na    </a:t>
            </a:r>
            <a:r>
              <a:rPr lang="cs-CZ" sz="4400" b="1" smtClean="0">
                <a:solidFill>
                  <a:srgbClr val="FF0000"/>
                </a:solidFill>
              </a:rPr>
              <a:t>-e</a:t>
            </a:r>
          </a:p>
          <a:p>
            <a:pPr>
              <a:buNone/>
            </a:pPr>
            <a:r>
              <a:rPr lang="cs-CZ" sz="4400" b="1" smtClean="0">
                <a:solidFill>
                  <a:srgbClr val="FF0000"/>
                </a:solidFill>
              </a:rPr>
              <a:t>        </a:t>
            </a:r>
            <a:r>
              <a:rPr lang="cs-CZ" sz="3600" b="1" smtClean="0"/>
              <a:t>počítač          bez počítač</a:t>
            </a:r>
            <a:r>
              <a:rPr lang="cs-CZ" sz="3600" b="1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3600" b="1" smtClean="0"/>
              <a:t>          keř                 bez keř</a:t>
            </a:r>
            <a:r>
              <a:rPr lang="cs-CZ" sz="3600" b="1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3600" b="1" smtClean="0"/>
              <a:t>          nůž                bez nož</a:t>
            </a:r>
            <a:r>
              <a:rPr lang="cs-CZ" sz="3600" b="1" smtClean="0">
                <a:solidFill>
                  <a:srgbClr val="FF0000"/>
                </a:solidFill>
              </a:rPr>
              <a:t>e</a:t>
            </a:r>
            <a:endParaRPr lang="cs-CZ">
              <a:solidFill>
                <a:srgbClr val="FF0000"/>
              </a:solidFill>
            </a:endParaRPr>
          </a:p>
        </p:txBody>
      </p:sp>
      <p:pic>
        <p:nvPicPr>
          <p:cNvPr id="4098" name="Picture 2" descr="C:\Users\Langerová\AppData\Local\Microsoft\Windows\Temporary Internet Files\Content.IE5\BBZAMAU2\MC9002904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67538" y="3511550"/>
            <a:ext cx="1528762" cy="16351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 PŘEDSEDA</a:t>
            </a:r>
            <a:endParaRPr lang="cs-CZ" sz="54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podstatná jména končí</a:t>
            </a:r>
            <a:endParaRPr lang="cs-CZ" sz="4400" b="1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400" smtClean="0"/>
              <a:t>              </a:t>
            </a:r>
            <a:r>
              <a:rPr lang="cs-CZ" sz="3600" smtClean="0"/>
              <a:t>v 1. p. č. j. na  </a:t>
            </a:r>
            <a:r>
              <a:rPr lang="cs-CZ" sz="4400" b="1" smtClean="0">
                <a:solidFill>
                  <a:srgbClr val="FF0000"/>
                </a:solidFill>
              </a:rPr>
              <a:t>-a</a:t>
            </a:r>
            <a:r>
              <a:rPr lang="cs-CZ" sz="3600" smtClean="0"/>
              <a:t>      </a:t>
            </a:r>
            <a:endParaRPr lang="cs-CZ" sz="4400" b="1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400" b="1" smtClean="0">
                <a:solidFill>
                  <a:srgbClr val="FF0000"/>
                </a:solidFill>
              </a:rPr>
              <a:t>         </a:t>
            </a:r>
            <a:r>
              <a:rPr lang="cs-CZ" sz="3600" b="1" smtClean="0"/>
              <a:t>klavírist</a:t>
            </a:r>
            <a:r>
              <a:rPr lang="cs-CZ" sz="3600" b="1" smtClean="0">
                <a:solidFill>
                  <a:srgbClr val="FF0000"/>
                </a:solidFill>
              </a:rPr>
              <a:t>a</a:t>
            </a:r>
          </a:p>
          <a:p>
            <a:pPr>
              <a:buNone/>
            </a:pPr>
            <a:r>
              <a:rPr lang="cs-CZ" sz="3600" b="1" smtClean="0"/>
              <a:t>           starost</a:t>
            </a:r>
            <a:r>
              <a:rPr lang="cs-CZ" sz="3600" b="1" smtClean="0">
                <a:solidFill>
                  <a:srgbClr val="FF0000"/>
                </a:solidFill>
              </a:rPr>
              <a:t>a</a:t>
            </a:r>
          </a:p>
          <a:p>
            <a:pPr>
              <a:buNone/>
            </a:pPr>
            <a:r>
              <a:rPr lang="cs-CZ" sz="3600" b="1" smtClean="0"/>
              <a:t>           hrdin</a:t>
            </a:r>
            <a:r>
              <a:rPr lang="cs-CZ" sz="3600" b="1" smtClean="0">
                <a:solidFill>
                  <a:srgbClr val="FF0000"/>
                </a:solidFill>
              </a:rPr>
              <a:t>a</a:t>
            </a:r>
            <a:endParaRPr lang="cs-CZ">
              <a:solidFill>
                <a:srgbClr val="FF0000"/>
              </a:solidFill>
            </a:endParaRPr>
          </a:p>
        </p:txBody>
      </p:sp>
      <p:pic>
        <p:nvPicPr>
          <p:cNvPr id="5123" name="Picture 3" descr="C:\Users\Langerová\AppData\Local\Microsoft\Windows\Temporary Internet Files\Content.IE5\4OJ3P41C\MC9003380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924944"/>
            <a:ext cx="2474815" cy="28803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CC"/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 SOUDCE</a:t>
            </a:r>
            <a:endParaRPr lang="cs-CZ" sz="54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podstatná jména končí </a:t>
            </a:r>
          </a:p>
          <a:p>
            <a:pPr>
              <a:buNone/>
            </a:pPr>
            <a:r>
              <a:rPr lang="cs-CZ" sz="3600" smtClean="0"/>
              <a:t>                        v 1. p. č. j. na   </a:t>
            </a:r>
            <a:r>
              <a:rPr lang="cs-CZ" sz="4400" b="1" smtClean="0">
                <a:solidFill>
                  <a:srgbClr val="FF0000"/>
                </a:solidFill>
              </a:rPr>
              <a:t>-e</a:t>
            </a:r>
          </a:p>
          <a:p>
            <a:pPr>
              <a:buNone/>
            </a:pPr>
            <a:endParaRPr lang="cs-CZ" sz="4400" b="1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400" b="1" smtClean="0">
                <a:solidFill>
                  <a:srgbClr val="FF0000"/>
                </a:solidFill>
              </a:rPr>
              <a:t>        </a:t>
            </a:r>
            <a:r>
              <a:rPr lang="cs-CZ" sz="3600" b="1" smtClean="0"/>
              <a:t>průvodc</a:t>
            </a:r>
            <a:r>
              <a:rPr lang="cs-CZ" sz="3600" b="1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3600" b="1" smtClean="0"/>
              <a:t>          rádc</a:t>
            </a:r>
            <a:r>
              <a:rPr lang="cs-CZ" sz="3600" b="1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3600" b="1" smtClean="0"/>
              <a:t>          vládc</a:t>
            </a:r>
            <a:r>
              <a:rPr lang="cs-CZ" sz="3600" b="1" smtClean="0">
                <a:solidFill>
                  <a:srgbClr val="FF0000"/>
                </a:solidFill>
              </a:rPr>
              <a:t>e</a:t>
            </a:r>
            <a:endParaRPr lang="cs-CZ">
              <a:solidFill>
                <a:srgbClr val="FF0000"/>
              </a:solidFill>
            </a:endParaRPr>
          </a:p>
        </p:txBody>
      </p:sp>
      <p:pic>
        <p:nvPicPr>
          <p:cNvPr id="6149" name="Picture 5" descr="C:\Users\Langerová\AppData\Local\Microsoft\Windows\Temporary Internet Files\Content.IE5\UR7EPXDA\MC90036093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3212976"/>
            <a:ext cx="2205634" cy="20882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3200" i="1" smtClean="0">
                <a:solidFill>
                  <a:srgbClr val="FF0000"/>
                </a:solidFill>
              </a:rPr>
              <a:t>Dokážeš přiřadit správné vzory rodu mužského?</a:t>
            </a:r>
            <a:endParaRPr lang="cs-CZ" sz="32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smtClean="0"/>
              <a:t>vodník</a:t>
            </a:r>
            <a:r>
              <a:rPr lang="cs-CZ" smtClean="0"/>
              <a:t> _______             </a:t>
            </a:r>
            <a:r>
              <a:rPr lang="cs-CZ" sz="3600" smtClean="0"/>
              <a:t>kašel ________</a:t>
            </a:r>
            <a:endParaRPr lang="cs-CZ" smtClean="0"/>
          </a:p>
          <a:p>
            <a:pPr>
              <a:buNone/>
            </a:pPr>
            <a:r>
              <a:rPr lang="cs-CZ" sz="3600" smtClean="0"/>
              <a:t>rukáv</a:t>
            </a:r>
            <a:r>
              <a:rPr lang="cs-CZ" smtClean="0"/>
              <a:t> ________             </a:t>
            </a:r>
            <a:r>
              <a:rPr lang="cs-CZ" sz="3600" smtClean="0"/>
              <a:t>jelen ________</a:t>
            </a:r>
            <a:endParaRPr lang="cs-CZ" smtClean="0"/>
          </a:p>
          <a:p>
            <a:pPr>
              <a:buNone/>
            </a:pPr>
            <a:r>
              <a:rPr lang="cs-CZ" sz="3600" smtClean="0"/>
              <a:t>hrnec</a:t>
            </a:r>
            <a:r>
              <a:rPr lang="cs-CZ" smtClean="0"/>
              <a:t>________             </a:t>
            </a:r>
            <a:r>
              <a:rPr lang="cs-CZ" sz="3600" smtClean="0"/>
              <a:t>tunel ________</a:t>
            </a:r>
          </a:p>
          <a:p>
            <a:pPr>
              <a:buNone/>
            </a:pPr>
            <a:r>
              <a:rPr lang="cs-CZ" sz="3600" smtClean="0"/>
              <a:t>stavitel ______           lovec ________</a:t>
            </a:r>
          </a:p>
          <a:p>
            <a:pPr>
              <a:buNone/>
            </a:pPr>
            <a:r>
              <a:rPr lang="cs-CZ" sz="3600" smtClean="0"/>
              <a:t>letec _______             pokus ________</a:t>
            </a:r>
          </a:p>
          <a:p>
            <a:pPr>
              <a:buNone/>
            </a:pPr>
            <a:r>
              <a:rPr lang="cs-CZ" sz="3600" smtClean="0"/>
              <a:t>kohout______            medvěd ________</a:t>
            </a:r>
          </a:p>
          <a:p>
            <a:pPr>
              <a:buNone/>
            </a:pPr>
            <a:r>
              <a:rPr lang="cs-CZ" sz="3600" smtClean="0"/>
              <a:t>obraz _______            kraj _______</a:t>
            </a:r>
          </a:p>
          <a:p>
            <a:pPr>
              <a:buNone/>
            </a:pPr>
            <a:r>
              <a:rPr lang="cs-CZ" sz="3600" smtClean="0"/>
              <a:t>správce______           cyklista ______</a:t>
            </a:r>
            <a:endParaRPr lang="cs-CZ"/>
          </a:p>
        </p:txBody>
      </p:sp>
      <p:pic>
        <p:nvPicPr>
          <p:cNvPr id="2050" name="Picture 2" descr="C:\Users\Langerová\AppData\Local\Microsoft\Windows\Temporary Internet Files\Content.IE5\YARO4BVB\MC90035388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1340768"/>
            <a:ext cx="1305595" cy="140395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3200" i="1" smtClean="0">
                <a:solidFill>
                  <a:srgbClr val="FF0000"/>
                </a:solidFill>
              </a:rPr>
              <a:t>Řešení.</a:t>
            </a:r>
            <a:endParaRPr lang="cs-CZ" sz="32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smtClean="0"/>
              <a:t>vodník</a:t>
            </a:r>
            <a:r>
              <a:rPr lang="cs-CZ" smtClean="0"/>
              <a:t>  </a:t>
            </a:r>
            <a:r>
              <a:rPr lang="cs-CZ" sz="3600" b="1" smtClean="0">
                <a:solidFill>
                  <a:srgbClr val="FF0000"/>
                </a:solidFill>
              </a:rPr>
              <a:t>pán</a:t>
            </a:r>
            <a:r>
              <a:rPr lang="cs-CZ" sz="3600" b="1" smtClean="0"/>
              <a:t> </a:t>
            </a:r>
            <a:r>
              <a:rPr lang="cs-CZ" smtClean="0"/>
              <a:t>                  </a:t>
            </a:r>
            <a:r>
              <a:rPr lang="cs-CZ" sz="3600" smtClean="0"/>
              <a:t>kašel  </a:t>
            </a:r>
            <a:r>
              <a:rPr lang="cs-CZ" sz="3600" b="1" smtClean="0">
                <a:solidFill>
                  <a:srgbClr val="FF0000"/>
                </a:solidFill>
              </a:rPr>
              <a:t>stroj</a:t>
            </a:r>
            <a:endParaRPr lang="cs-CZ" b="1" smtClean="0"/>
          </a:p>
          <a:p>
            <a:pPr>
              <a:buNone/>
            </a:pPr>
            <a:r>
              <a:rPr lang="cs-CZ" sz="3600" smtClean="0"/>
              <a:t>rukáv</a:t>
            </a:r>
            <a:r>
              <a:rPr lang="cs-CZ" smtClean="0"/>
              <a:t>  </a:t>
            </a:r>
            <a:r>
              <a:rPr lang="cs-CZ" sz="3600" b="1" smtClean="0">
                <a:solidFill>
                  <a:srgbClr val="FF0000"/>
                </a:solidFill>
              </a:rPr>
              <a:t>hrad</a:t>
            </a:r>
            <a:r>
              <a:rPr lang="cs-CZ" b="1" smtClean="0"/>
              <a:t>    </a:t>
            </a:r>
            <a:r>
              <a:rPr lang="cs-CZ" smtClean="0"/>
              <a:t>                </a:t>
            </a:r>
            <a:r>
              <a:rPr lang="cs-CZ" sz="3600" smtClean="0"/>
              <a:t>jelen  </a:t>
            </a:r>
            <a:r>
              <a:rPr lang="cs-CZ" sz="3600" b="1" smtClean="0">
                <a:solidFill>
                  <a:srgbClr val="FF0000"/>
                </a:solidFill>
              </a:rPr>
              <a:t>pán</a:t>
            </a:r>
            <a:endParaRPr lang="cs-CZ" b="1" smtClean="0"/>
          </a:p>
          <a:p>
            <a:pPr>
              <a:buNone/>
            </a:pPr>
            <a:r>
              <a:rPr lang="cs-CZ" sz="3600" smtClean="0"/>
              <a:t>hrnec</a:t>
            </a:r>
            <a:r>
              <a:rPr lang="cs-CZ" smtClean="0"/>
              <a:t>  </a:t>
            </a:r>
            <a:r>
              <a:rPr lang="cs-CZ" sz="3600" b="1" smtClean="0">
                <a:solidFill>
                  <a:srgbClr val="FF0000"/>
                </a:solidFill>
              </a:rPr>
              <a:t>stroj</a:t>
            </a:r>
            <a:r>
              <a:rPr lang="cs-CZ" b="1" smtClean="0">
                <a:solidFill>
                  <a:srgbClr val="FF0000"/>
                </a:solidFill>
              </a:rPr>
              <a:t> </a:t>
            </a:r>
            <a:r>
              <a:rPr lang="cs-CZ" b="1" smtClean="0"/>
              <a:t>    </a:t>
            </a:r>
            <a:r>
              <a:rPr lang="cs-CZ" smtClean="0"/>
              <a:t>               </a:t>
            </a:r>
            <a:r>
              <a:rPr lang="cs-CZ" sz="3600" smtClean="0"/>
              <a:t>tunel  </a:t>
            </a:r>
            <a:r>
              <a:rPr lang="cs-CZ" sz="3600" b="1" smtClean="0">
                <a:solidFill>
                  <a:srgbClr val="FF0000"/>
                </a:solidFill>
              </a:rPr>
              <a:t>hrad</a:t>
            </a:r>
            <a:endParaRPr lang="cs-CZ" sz="3600" b="1" smtClean="0"/>
          </a:p>
          <a:p>
            <a:pPr>
              <a:buNone/>
            </a:pPr>
            <a:r>
              <a:rPr lang="cs-CZ" sz="3600" smtClean="0"/>
              <a:t>stavitel  </a:t>
            </a:r>
            <a:r>
              <a:rPr lang="cs-CZ" sz="3600" b="1" smtClean="0">
                <a:solidFill>
                  <a:srgbClr val="FF0000"/>
                </a:solidFill>
              </a:rPr>
              <a:t>muž</a:t>
            </a:r>
            <a:r>
              <a:rPr lang="cs-CZ" sz="3600" b="1" smtClean="0"/>
              <a:t> </a:t>
            </a:r>
            <a:r>
              <a:rPr lang="cs-CZ" sz="3600" smtClean="0"/>
              <a:t>              lovec  </a:t>
            </a:r>
            <a:r>
              <a:rPr lang="cs-CZ" sz="3600" b="1" smtClean="0">
                <a:solidFill>
                  <a:srgbClr val="FF0000"/>
                </a:solidFill>
              </a:rPr>
              <a:t>muž</a:t>
            </a:r>
            <a:r>
              <a:rPr lang="cs-CZ" sz="3600" b="1" smtClean="0"/>
              <a:t> </a:t>
            </a:r>
          </a:p>
          <a:p>
            <a:pPr>
              <a:buNone/>
            </a:pPr>
            <a:r>
              <a:rPr lang="cs-CZ" sz="3600" smtClean="0"/>
              <a:t>letec  </a:t>
            </a:r>
            <a:r>
              <a:rPr lang="cs-CZ" sz="3600" b="1" smtClean="0">
                <a:solidFill>
                  <a:srgbClr val="FF0000"/>
                </a:solidFill>
              </a:rPr>
              <a:t>muž</a:t>
            </a:r>
            <a:r>
              <a:rPr lang="cs-CZ" sz="3600" b="1" smtClean="0"/>
              <a:t>   </a:t>
            </a:r>
            <a:r>
              <a:rPr lang="cs-CZ" sz="3600" smtClean="0"/>
              <a:t>                pokus </a:t>
            </a:r>
            <a:r>
              <a:rPr lang="cs-CZ" sz="3600" smtClean="0">
                <a:solidFill>
                  <a:srgbClr val="FF0000"/>
                </a:solidFill>
              </a:rPr>
              <a:t> </a:t>
            </a:r>
            <a:r>
              <a:rPr lang="cs-CZ" sz="3600" b="1" smtClean="0">
                <a:solidFill>
                  <a:srgbClr val="FF0000"/>
                </a:solidFill>
              </a:rPr>
              <a:t>hrad</a:t>
            </a:r>
            <a:endParaRPr lang="cs-CZ" sz="3600" b="1" smtClean="0"/>
          </a:p>
          <a:p>
            <a:pPr>
              <a:buNone/>
            </a:pPr>
            <a:r>
              <a:rPr lang="cs-CZ" sz="3600" smtClean="0"/>
              <a:t>kohout  </a:t>
            </a:r>
            <a:r>
              <a:rPr lang="cs-CZ" sz="3600" b="1" smtClean="0">
                <a:solidFill>
                  <a:srgbClr val="FF0000"/>
                </a:solidFill>
              </a:rPr>
              <a:t>pán</a:t>
            </a:r>
            <a:r>
              <a:rPr lang="cs-CZ" sz="3600" b="1" smtClean="0"/>
              <a:t>     </a:t>
            </a:r>
            <a:r>
              <a:rPr lang="cs-CZ" sz="3600" smtClean="0"/>
              <a:t>           medvěd  </a:t>
            </a:r>
            <a:r>
              <a:rPr lang="cs-CZ" sz="3600" b="1" smtClean="0">
                <a:solidFill>
                  <a:srgbClr val="FF0000"/>
                </a:solidFill>
              </a:rPr>
              <a:t>pán</a:t>
            </a:r>
            <a:endParaRPr lang="cs-CZ" sz="3600" b="1" smtClean="0"/>
          </a:p>
          <a:p>
            <a:pPr>
              <a:buNone/>
            </a:pPr>
            <a:r>
              <a:rPr lang="cs-CZ" sz="3600" smtClean="0"/>
              <a:t>obraz  </a:t>
            </a:r>
            <a:r>
              <a:rPr lang="cs-CZ" sz="3600" b="1" smtClean="0">
                <a:solidFill>
                  <a:srgbClr val="FF0000"/>
                </a:solidFill>
              </a:rPr>
              <a:t>hrad</a:t>
            </a:r>
            <a:r>
              <a:rPr lang="cs-CZ" sz="3600" b="1" smtClean="0"/>
              <a:t>     </a:t>
            </a:r>
            <a:r>
              <a:rPr lang="cs-CZ" sz="3600" smtClean="0"/>
              <a:t>            kraj  </a:t>
            </a:r>
            <a:r>
              <a:rPr lang="cs-CZ" sz="3600" b="1" smtClean="0">
                <a:solidFill>
                  <a:srgbClr val="FF0000"/>
                </a:solidFill>
              </a:rPr>
              <a:t>stroj</a:t>
            </a:r>
            <a:endParaRPr lang="cs-CZ" sz="3600" b="1" smtClean="0"/>
          </a:p>
          <a:p>
            <a:pPr>
              <a:buNone/>
            </a:pPr>
            <a:r>
              <a:rPr lang="cs-CZ" sz="3600" smtClean="0"/>
              <a:t>správce  </a:t>
            </a:r>
            <a:r>
              <a:rPr lang="cs-CZ" sz="3600" b="1" smtClean="0">
                <a:solidFill>
                  <a:srgbClr val="FF0000"/>
                </a:solidFill>
              </a:rPr>
              <a:t>soudce</a:t>
            </a:r>
            <a:r>
              <a:rPr lang="cs-CZ" sz="3600" b="1" smtClean="0"/>
              <a:t>   </a:t>
            </a:r>
            <a:r>
              <a:rPr lang="cs-CZ" sz="3600" smtClean="0"/>
              <a:t>      cyklista  </a:t>
            </a:r>
            <a:r>
              <a:rPr lang="cs-CZ" sz="3600" b="1" smtClean="0">
                <a:solidFill>
                  <a:srgbClr val="FF0000"/>
                </a:solidFill>
              </a:rPr>
              <a:t>předseda</a:t>
            </a:r>
            <a:endParaRPr lang="cs-CZ" b="1"/>
          </a:p>
        </p:txBody>
      </p:sp>
      <p:pic>
        <p:nvPicPr>
          <p:cNvPr id="1026" name="Picture 2" descr="C:\Users\Langerová\AppData\Local\Microsoft\Windows\Temporary Internet Files\Content.IE5\YARO4BVB\MC90035388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1628800"/>
            <a:ext cx="1757192" cy="18895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0486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smtClean="0"/>
              <a:t>Zdroj:</a:t>
            </a:r>
          </a:p>
          <a:p>
            <a:pPr>
              <a:buNone/>
            </a:pPr>
            <a:r>
              <a:rPr lang="cs-CZ" sz="2800" smtClean="0"/>
              <a:t>Vlastní tvorba</a:t>
            </a:r>
          </a:p>
          <a:p>
            <a:pPr>
              <a:buNone/>
            </a:pPr>
            <a:r>
              <a:rPr lang="cs-CZ" sz="2800" smtClean="0"/>
              <a:t>Ilustrace:</a:t>
            </a:r>
          </a:p>
          <a:p>
            <a:pPr>
              <a:buNone/>
            </a:pPr>
            <a:r>
              <a:rPr lang="cs-CZ" sz="2800" i="1" smtClean="0">
                <a:hlinkClick r:id="rId2"/>
              </a:rPr>
              <a:t>www.office.microsoft.com</a:t>
            </a:r>
            <a:endParaRPr lang="cs-CZ" sz="2800" i="1" smtClean="0"/>
          </a:p>
          <a:p>
            <a:pPr>
              <a:buNone/>
            </a:pPr>
            <a:r>
              <a:rPr lang="cs-CZ" sz="2800" smtClean="0"/>
              <a:t>Citace:</a:t>
            </a:r>
          </a:p>
          <a:p>
            <a:pPr>
              <a:buNone/>
            </a:pPr>
            <a:r>
              <a:rPr lang="cs-CZ" sz="2800" i="1" smtClean="0"/>
              <a:t>Český jazyk 4</a:t>
            </a:r>
            <a:r>
              <a:rPr lang="cs-CZ" sz="2800" smtClean="0"/>
              <a:t>: </a:t>
            </a:r>
            <a:r>
              <a:rPr lang="cs-CZ" sz="2800" i="1" smtClean="0"/>
              <a:t>pro základní školy</a:t>
            </a:r>
            <a:r>
              <a:rPr lang="cs-CZ" sz="2800" smtClean="0"/>
              <a:t>. Praha: SPN -pedagogické nakladatelství, akciová společnost, 2009. ISBN 978-80-7235-423-8.</a:t>
            </a:r>
          </a:p>
          <a:p>
            <a:pPr>
              <a:buNone/>
            </a:pPr>
            <a:r>
              <a:rPr lang="cs-CZ" sz="2800" smtClean="0"/>
              <a:t> </a:t>
            </a:r>
          </a:p>
          <a:p>
            <a:pPr>
              <a:buNone/>
            </a:pPr>
            <a:r>
              <a:rPr lang="cs-CZ" sz="2800" i="1" smtClean="0"/>
              <a:t>Český jazyk V SEŠITECH, TVAROSLOVÍ</a:t>
            </a:r>
            <a:r>
              <a:rPr lang="cs-CZ" sz="2800" smtClean="0"/>
              <a:t>: </a:t>
            </a:r>
            <a:r>
              <a:rPr lang="cs-CZ" sz="2800" i="1" smtClean="0"/>
              <a:t>PRO PRVNÍ STUPEŇ ZÁKLADNÍ ŠKOLY</a:t>
            </a:r>
            <a:r>
              <a:rPr lang="cs-CZ" sz="2800" smtClean="0"/>
              <a:t>. Praha: Nakladatelství Fortuna, 1993. ISBN 80-7168-012-5. </a:t>
            </a:r>
          </a:p>
          <a:p>
            <a:pPr>
              <a:buNone/>
            </a:pPr>
            <a:endParaRPr lang="cs-CZ" sz="4100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smtClean="0"/>
              <a:t>Anotace:</a:t>
            </a:r>
          </a:p>
          <a:p>
            <a:pPr>
              <a:buNone/>
            </a:pPr>
            <a:r>
              <a:rPr lang="cs-CZ" sz="2800" smtClean="0"/>
              <a:t>Materiál lze využít jako prezentaci a výklad nového </a:t>
            </a:r>
          </a:p>
          <a:p>
            <a:pPr>
              <a:buNone/>
            </a:pPr>
            <a:r>
              <a:rPr lang="cs-CZ" sz="2800" smtClean="0"/>
              <a:t>učiva s vedením učitele, k opakování, k procvičení a k </a:t>
            </a:r>
          </a:p>
          <a:p>
            <a:pPr>
              <a:buNone/>
            </a:pPr>
            <a:r>
              <a:rPr lang="cs-CZ" sz="2800" smtClean="0"/>
              <a:t>upevnění již probraného učiva.</a:t>
            </a:r>
          </a:p>
          <a:p>
            <a:pPr>
              <a:buNone/>
            </a:pPr>
            <a:r>
              <a:rPr lang="cs-CZ" sz="2800" smtClean="0"/>
              <a:t>Pracovní list je možné použít pro frontální práci žáků s</a:t>
            </a:r>
          </a:p>
          <a:p>
            <a:pPr>
              <a:buNone/>
            </a:pPr>
            <a:r>
              <a:rPr lang="cs-CZ" sz="2800" smtClean="0"/>
              <a:t>vedením učitele, pro skupinovou práci nebo pro </a:t>
            </a:r>
          </a:p>
          <a:p>
            <a:pPr>
              <a:buNone/>
            </a:pPr>
            <a:r>
              <a:rPr lang="cs-CZ" sz="2800" smtClean="0"/>
              <a:t>samostatnou práci.</a:t>
            </a:r>
          </a:p>
          <a:p>
            <a:pPr>
              <a:buNone/>
            </a:pPr>
            <a:endParaRPr lang="cs-CZ" sz="28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448</Words>
  <Application>Microsoft Office PowerPoint</Application>
  <PresentationFormat>Předvádění na obrazovce (4:3)</PresentationFormat>
  <Paragraphs>100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VZORY RODU MUŽSKÉHO</vt:lpstr>
      <vt:lpstr>Snímek 3</vt:lpstr>
      <vt:lpstr>VZOR PÁN</vt:lpstr>
      <vt:lpstr>VZOR HRAD (LES)</vt:lpstr>
      <vt:lpstr>VZOR MUŽ</vt:lpstr>
      <vt:lpstr>VZOR STROJ</vt:lpstr>
      <vt:lpstr>VZOR PŘEDSEDA</vt:lpstr>
      <vt:lpstr>VZOR SOUDCE</vt:lpstr>
      <vt:lpstr>Dokážeš přiřadit správné vzory rodu mužského?</vt:lpstr>
      <vt:lpstr>Řešení.</vt:lpstr>
      <vt:lpstr>Snímek 12</vt:lpstr>
      <vt:lpstr>Snímek 13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Langerová</cp:lastModifiedBy>
  <cp:revision>29</cp:revision>
  <dcterms:created xsi:type="dcterms:W3CDTF">2012-01-15T08:11:03Z</dcterms:created>
  <dcterms:modified xsi:type="dcterms:W3CDTF">2012-03-29T16:14:46Z</dcterms:modified>
</cp:coreProperties>
</file>