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9" r:id="rId7"/>
    <p:sldId id="260" r:id="rId8"/>
    <p:sldId id="270" r:id="rId9"/>
    <p:sldId id="262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81" d="100"/>
          <a:sy n="81" d="100"/>
        </p:scale>
        <p:origin x="-105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2A5C7-E65C-4C59-BAF7-33A93CB4C45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823A0-173B-44EE-90D7-F06B2CB20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21.3.2012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VY_32_INOVACE_15_ČESKÝ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Skloňování – vzory pán, hrad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SKLOŇOVÁNÍ</a:t>
            </a:r>
            <a:endParaRPr lang="cs-CZ" sz="54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19898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>
                <a:solidFill>
                  <a:schemeClr val="tx1"/>
                </a:solidFill>
              </a:rPr>
              <a:t>VZORY PÁN HRAD</a:t>
            </a:r>
            <a:endParaRPr lang="cs-CZ" sz="5400" b="1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PÁN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4500" b="1" i="1" smtClean="0">
                <a:solidFill>
                  <a:srgbClr val="FF0000"/>
                </a:solidFill>
              </a:rPr>
              <a:t>Sleduj měnící se koncovku v jednotlivých pádech.</a:t>
            </a:r>
            <a:endParaRPr lang="cs-CZ" sz="4500" b="1" smtClean="0"/>
          </a:p>
          <a:p>
            <a:pPr>
              <a:buNone/>
            </a:pPr>
            <a:r>
              <a:rPr lang="cs-CZ" sz="3600" smtClean="0"/>
              <a:t>     </a:t>
            </a:r>
            <a:r>
              <a:rPr lang="cs-CZ" sz="6400" smtClean="0"/>
              <a:t>1. p. pán</a:t>
            </a:r>
          </a:p>
          <a:p>
            <a:pPr>
              <a:buNone/>
            </a:pPr>
            <a:r>
              <a:rPr lang="cs-CZ" sz="6400" smtClean="0"/>
              <a:t>   2. p. pán</a:t>
            </a:r>
            <a:r>
              <a:rPr lang="cs-CZ" sz="64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r>
              <a:rPr lang="cs-CZ" sz="6400" smtClean="0"/>
              <a:t>   3. p. pán</a:t>
            </a:r>
            <a:r>
              <a:rPr lang="cs-CZ" sz="6400" b="1" smtClean="0">
                <a:solidFill>
                  <a:srgbClr val="FF0000"/>
                </a:solidFill>
              </a:rPr>
              <a:t>u</a:t>
            </a:r>
            <a:r>
              <a:rPr lang="cs-CZ" sz="6400" smtClean="0"/>
              <a:t>, pán</a:t>
            </a:r>
            <a:r>
              <a:rPr lang="cs-CZ" sz="6400" b="1" smtClean="0">
                <a:solidFill>
                  <a:srgbClr val="FF0000"/>
                </a:solidFill>
              </a:rPr>
              <a:t>ovi</a:t>
            </a:r>
          </a:p>
          <a:p>
            <a:pPr>
              <a:buNone/>
            </a:pPr>
            <a:r>
              <a:rPr lang="cs-CZ" sz="6400" smtClean="0"/>
              <a:t>   4. p. pán</a:t>
            </a:r>
            <a:r>
              <a:rPr lang="cs-CZ" sz="64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r>
              <a:rPr lang="cs-CZ" sz="6400" smtClean="0"/>
              <a:t>   5. p. pan</a:t>
            </a:r>
            <a:r>
              <a:rPr lang="cs-CZ" sz="6400" b="1" smtClean="0">
                <a:solidFill>
                  <a:srgbClr val="FF0000"/>
                </a:solidFill>
              </a:rPr>
              <a:t>e</a:t>
            </a:r>
            <a:r>
              <a:rPr lang="cs-CZ" sz="6400" smtClean="0"/>
              <a:t>!</a:t>
            </a:r>
          </a:p>
          <a:p>
            <a:pPr>
              <a:buNone/>
            </a:pPr>
            <a:r>
              <a:rPr lang="cs-CZ" sz="6400" smtClean="0"/>
              <a:t>   6. p. pán</a:t>
            </a:r>
            <a:r>
              <a:rPr lang="cs-CZ" sz="6400" b="1" smtClean="0">
                <a:solidFill>
                  <a:srgbClr val="FF0000"/>
                </a:solidFill>
              </a:rPr>
              <a:t>u</a:t>
            </a:r>
            <a:r>
              <a:rPr lang="cs-CZ" sz="6400" smtClean="0"/>
              <a:t>, pán</a:t>
            </a:r>
            <a:r>
              <a:rPr lang="cs-CZ" sz="6400" b="1" smtClean="0">
                <a:solidFill>
                  <a:srgbClr val="FF0000"/>
                </a:solidFill>
              </a:rPr>
              <a:t>ovi       </a:t>
            </a:r>
            <a:r>
              <a:rPr lang="cs-CZ" sz="6400" b="1" smtClean="0"/>
              <a:t>číslo jednotné                    </a:t>
            </a:r>
          </a:p>
          <a:p>
            <a:pPr>
              <a:buNone/>
            </a:pPr>
            <a:r>
              <a:rPr lang="cs-CZ" sz="6400" smtClean="0"/>
              <a:t>   7. p. pán</a:t>
            </a:r>
            <a:r>
              <a:rPr lang="cs-CZ" sz="6400" b="1" smtClean="0">
                <a:solidFill>
                  <a:srgbClr val="FF0000"/>
                </a:solidFill>
              </a:rPr>
              <a:t>em</a:t>
            </a:r>
            <a:endParaRPr lang="cs-CZ" sz="6400" b="1">
              <a:solidFill>
                <a:srgbClr val="FF0000"/>
              </a:solidFill>
            </a:endParaRPr>
          </a:p>
        </p:txBody>
      </p:sp>
      <p:pic>
        <p:nvPicPr>
          <p:cNvPr id="1027" name="Picture 3" descr="C:\Users\Langerová\AppData\Local\Microsoft\Windows\Temporary Internet Files\Content.IE5\I3C6N6QB\MC9002392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348880"/>
            <a:ext cx="2236781" cy="27033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4000" b="1" smtClean="0"/>
              <a:t>číslo množné</a:t>
            </a:r>
          </a:p>
          <a:p>
            <a:pPr>
              <a:buNone/>
            </a:pPr>
            <a:r>
              <a:rPr lang="cs-CZ" smtClean="0"/>
              <a:t>   </a:t>
            </a:r>
            <a:r>
              <a:rPr lang="cs-CZ" sz="4000" smtClean="0"/>
              <a:t>1. p. pán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, pán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  <a:r>
              <a:rPr lang="cs-CZ" sz="4000" smtClean="0"/>
              <a:t>, (občan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)</a:t>
            </a:r>
          </a:p>
          <a:p>
            <a:pPr>
              <a:buNone/>
            </a:pPr>
            <a:r>
              <a:rPr lang="cs-CZ" sz="4000" smtClean="0"/>
              <a:t>   2. p. pán</a:t>
            </a:r>
            <a:r>
              <a:rPr lang="cs-CZ" sz="4000" b="1" smtClean="0">
                <a:solidFill>
                  <a:srgbClr val="FF0000"/>
                </a:solidFill>
              </a:rPr>
              <a:t>ů</a:t>
            </a:r>
          </a:p>
          <a:p>
            <a:pPr>
              <a:buNone/>
            </a:pPr>
            <a:r>
              <a:rPr lang="cs-CZ" sz="4000" smtClean="0"/>
              <a:t>   3. p. pán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>
              <a:buNone/>
            </a:pPr>
            <a:r>
              <a:rPr lang="cs-CZ" sz="4000" smtClean="0"/>
              <a:t>   4. p. pán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smtClean="0"/>
              <a:t>   5. p. pán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! pán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  <a:r>
              <a:rPr lang="cs-CZ" sz="4000" smtClean="0"/>
              <a:t>! (občan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!)</a:t>
            </a:r>
          </a:p>
          <a:p>
            <a:pPr>
              <a:buNone/>
            </a:pPr>
            <a:r>
              <a:rPr lang="cs-CZ" sz="4000" smtClean="0"/>
              <a:t>   6. p. pán</a:t>
            </a:r>
            <a:r>
              <a:rPr lang="cs-CZ" sz="4000" b="1" smtClean="0">
                <a:solidFill>
                  <a:srgbClr val="FF0000"/>
                </a:solidFill>
              </a:rPr>
              <a:t>ech</a:t>
            </a:r>
            <a:r>
              <a:rPr lang="cs-CZ" sz="4000" smtClean="0"/>
              <a:t> (hoš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  <a:r>
              <a:rPr lang="cs-CZ" sz="4000" smtClean="0"/>
              <a:t>)</a:t>
            </a:r>
          </a:p>
          <a:p>
            <a:pPr>
              <a:buNone/>
            </a:pPr>
            <a:r>
              <a:rPr lang="cs-CZ" sz="4000" smtClean="0"/>
              <a:t>   7. p. pán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2051" name="Picture 3" descr="C:\Users\Langerová\AppData\Local\Microsoft\Windows\Temporary Internet Files\Content.IE5\64AXYS6H\MC900295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132856"/>
            <a:ext cx="2458988" cy="17295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HRAD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600" b="1" smtClean="0"/>
              <a:t>   </a:t>
            </a:r>
            <a:r>
              <a:rPr lang="cs-CZ" sz="2800" b="1" i="1" smtClean="0">
                <a:solidFill>
                  <a:srgbClr val="FF0000"/>
                </a:solidFill>
              </a:rPr>
              <a:t>Pozoruj měnící se koncovku</a:t>
            </a:r>
            <a:r>
              <a:rPr lang="cs-CZ" sz="2800" b="1" i="1" smtClean="0">
                <a:solidFill>
                  <a:srgbClr val="FF0000"/>
                </a:solidFill>
              </a:rPr>
              <a:t>. Jaká je koncovka v 2. pádě?</a:t>
            </a:r>
            <a:endParaRPr lang="cs-CZ" sz="2800" b="1" smtClean="0"/>
          </a:p>
          <a:p>
            <a:pPr>
              <a:buNone/>
            </a:pPr>
            <a:r>
              <a:rPr lang="cs-CZ" sz="4000" smtClean="0"/>
              <a:t>   </a:t>
            </a:r>
            <a:r>
              <a:rPr lang="cs-CZ" sz="4300" smtClean="0"/>
              <a:t>1. p. hrad</a:t>
            </a:r>
          </a:p>
          <a:p>
            <a:pPr>
              <a:buNone/>
            </a:pPr>
            <a:r>
              <a:rPr lang="cs-CZ" sz="4300" smtClean="0"/>
              <a:t>   2. p. </a:t>
            </a:r>
            <a:r>
              <a:rPr lang="cs-CZ" sz="4300" smtClean="0"/>
              <a:t>hrad</a:t>
            </a:r>
            <a:r>
              <a:rPr lang="cs-CZ" sz="4300" smtClean="0"/>
              <a:t>_</a:t>
            </a:r>
            <a:endParaRPr lang="cs-CZ" sz="4300" smtClean="0"/>
          </a:p>
          <a:p>
            <a:pPr>
              <a:buNone/>
            </a:pPr>
            <a:r>
              <a:rPr lang="cs-CZ" sz="4300" smtClean="0"/>
              <a:t>   3. p. hrad</a:t>
            </a:r>
            <a:r>
              <a:rPr lang="cs-CZ" sz="4300" b="1" smtClean="0">
                <a:solidFill>
                  <a:srgbClr val="FF0000"/>
                </a:solidFill>
              </a:rPr>
              <a:t>u</a:t>
            </a:r>
          </a:p>
          <a:p>
            <a:pPr>
              <a:buNone/>
            </a:pPr>
            <a:r>
              <a:rPr lang="cs-CZ" sz="4300" smtClean="0"/>
              <a:t>   4. p. hrad</a:t>
            </a:r>
          </a:p>
          <a:p>
            <a:pPr>
              <a:buNone/>
            </a:pPr>
            <a:r>
              <a:rPr lang="cs-CZ" sz="4300" smtClean="0"/>
              <a:t>   5. p. hrad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6. p. hrad</a:t>
            </a:r>
            <a:r>
              <a:rPr lang="cs-CZ" sz="4300" b="1" smtClean="0">
                <a:solidFill>
                  <a:srgbClr val="FF0000"/>
                </a:solidFill>
              </a:rPr>
              <a:t>u</a:t>
            </a:r>
            <a:r>
              <a:rPr lang="cs-CZ" sz="4300" smtClean="0"/>
              <a:t>, hrad</a:t>
            </a:r>
            <a:r>
              <a:rPr lang="cs-CZ" sz="4300" b="1" smtClean="0">
                <a:solidFill>
                  <a:srgbClr val="FF0000"/>
                </a:solidFill>
              </a:rPr>
              <a:t>ě</a:t>
            </a:r>
          </a:p>
          <a:p>
            <a:pPr>
              <a:buNone/>
            </a:pPr>
            <a:r>
              <a:rPr lang="cs-CZ" sz="4300" smtClean="0"/>
              <a:t>   7. p. hrad</a:t>
            </a:r>
            <a:r>
              <a:rPr lang="cs-CZ" sz="4300" b="1" smtClean="0">
                <a:solidFill>
                  <a:srgbClr val="FF0000"/>
                </a:solidFill>
              </a:rPr>
              <a:t>em               </a:t>
            </a:r>
            <a:r>
              <a:rPr lang="cs-CZ" sz="4000" b="1" smtClean="0"/>
              <a:t>číslo jednotné</a:t>
            </a:r>
            <a:endParaRPr lang="cs-CZ" sz="4000" b="1"/>
          </a:p>
        </p:txBody>
      </p:sp>
      <p:pic>
        <p:nvPicPr>
          <p:cNvPr id="3074" name="Picture 2" descr="C:\Users\Langerová\AppData\Local\Microsoft\Windows\Temporary Internet Files\Content.IE5\57257UL6\MC9004156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204864"/>
            <a:ext cx="3463525" cy="25458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HRAD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600" b="1" smtClean="0"/>
              <a:t>   </a:t>
            </a:r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  <a:endParaRPr lang="cs-CZ" sz="2800" b="1" smtClean="0"/>
          </a:p>
          <a:p>
            <a:pPr>
              <a:buNone/>
            </a:pPr>
            <a:r>
              <a:rPr lang="cs-CZ" sz="4000" smtClean="0"/>
              <a:t>   </a:t>
            </a:r>
            <a:r>
              <a:rPr lang="cs-CZ" sz="4300" smtClean="0"/>
              <a:t>1. p. hrad</a:t>
            </a:r>
          </a:p>
          <a:p>
            <a:pPr>
              <a:buNone/>
            </a:pPr>
            <a:r>
              <a:rPr lang="cs-CZ" sz="4300" smtClean="0"/>
              <a:t>   2. p. </a:t>
            </a:r>
            <a:r>
              <a:rPr lang="cs-CZ" sz="4300" smtClean="0"/>
              <a:t>hrad</a:t>
            </a:r>
            <a:r>
              <a:rPr lang="cs-CZ" sz="4300" b="1" smtClean="0">
                <a:solidFill>
                  <a:schemeClr val="accent1"/>
                </a:solidFill>
              </a:rPr>
              <a:t>u</a:t>
            </a:r>
          </a:p>
          <a:p>
            <a:pPr>
              <a:buNone/>
            </a:pPr>
            <a:r>
              <a:rPr lang="cs-CZ" sz="4300" smtClean="0"/>
              <a:t>   3. p. hrad</a:t>
            </a:r>
            <a:r>
              <a:rPr lang="cs-CZ" sz="4300" b="1" smtClean="0">
                <a:solidFill>
                  <a:srgbClr val="FF0000"/>
                </a:solidFill>
              </a:rPr>
              <a:t>u</a:t>
            </a:r>
          </a:p>
          <a:p>
            <a:pPr>
              <a:buNone/>
            </a:pPr>
            <a:r>
              <a:rPr lang="cs-CZ" sz="4300" smtClean="0"/>
              <a:t>   4. p. hrad</a:t>
            </a:r>
          </a:p>
          <a:p>
            <a:pPr>
              <a:buNone/>
            </a:pPr>
            <a:r>
              <a:rPr lang="cs-CZ" sz="4300" smtClean="0"/>
              <a:t>   5. p. hrad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6. p. hrad</a:t>
            </a:r>
            <a:r>
              <a:rPr lang="cs-CZ" sz="4300" b="1" smtClean="0">
                <a:solidFill>
                  <a:srgbClr val="FF0000"/>
                </a:solidFill>
              </a:rPr>
              <a:t>u</a:t>
            </a:r>
            <a:r>
              <a:rPr lang="cs-CZ" sz="4300" smtClean="0"/>
              <a:t>, hrad</a:t>
            </a:r>
            <a:r>
              <a:rPr lang="cs-CZ" sz="4300" b="1" smtClean="0">
                <a:solidFill>
                  <a:srgbClr val="FF0000"/>
                </a:solidFill>
              </a:rPr>
              <a:t>ě</a:t>
            </a:r>
          </a:p>
          <a:p>
            <a:pPr>
              <a:buNone/>
            </a:pPr>
            <a:r>
              <a:rPr lang="cs-CZ" sz="4300" smtClean="0"/>
              <a:t>   7. p. hrad</a:t>
            </a:r>
            <a:r>
              <a:rPr lang="cs-CZ" sz="4300" b="1" smtClean="0">
                <a:solidFill>
                  <a:srgbClr val="FF0000"/>
                </a:solidFill>
              </a:rPr>
              <a:t>em               </a:t>
            </a:r>
            <a:r>
              <a:rPr lang="cs-CZ" sz="4000" b="1" smtClean="0"/>
              <a:t>číslo jednotné</a:t>
            </a:r>
            <a:endParaRPr lang="cs-CZ" sz="4000" b="1"/>
          </a:p>
        </p:txBody>
      </p:sp>
      <p:pic>
        <p:nvPicPr>
          <p:cNvPr id="3074" name="Picture 2" descr="C:\Users\Langerová\AppData\Local\Microsoft\Windows\Temporary Internet Files\Content.IE5\57257UL6\MC9004156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204864"/>
            <a:ext cx="3463525" cy="25458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smtClean="0"/>
              <a:t>   </a:t>
            </a:r>
            <a:r>
              <a:rPr lang="cs-CZ" sz="4000" b="1" smtClean="0"/>
              <a:t>číslo množné</a:t>
            </a:r>
          </a:p>
          <a:p>
            <a:pPr>
              <a:buNone/>
            </a:pPr>
            <a:r>
              <a:rPr lang="cs-CZ" sz="4000" smtClean="0"/>
              <a:t>   1.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smtClean="0"/>
              <a:t>   2. p. </a:t>
            </a:r>
            <a:r>
              <a:rPr lang="cs-CZ" sz="4000" smtClean="0"/>
              <a:t>hrad</a:t>
            </a:r>
            <a:r>
              <a:rPr lang="cs-CZ" sz="4000" smtClean="0"/>
              <a:t>_</a:t>
            </a:r>
            <a:endParaRPr lang="cs-CZ" sz="4000" smtClean="0"/>
          </a:p>
          <a:p>
            <a:pPr>
              <a:buNone/>
            </a:pPr>
            <a:r>
              <a:rPr lang="cs-CZ" sz="4000" smtClean="0"/>
              <a:t>   3. p. hrad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>
              <a:buNone/>
            </a:pPr>
            <a:r>
              <a:rPr lang="cs-CZ" sz="4000" smtClean="0"/>
              <a:t>   4.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</a:t>
            </a:r>
            <a:r>
              <a:rPr lang="cs-CZ" sz="4000" smtClean="0"/>
              <a:t>5.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6. p. hrad</a:t>
            </a:r>
            <a:r>
              <a:rPr lang="cs-CZ" sz="4000" b="1" smtClean="0">
                <a:solidFill>
                  <a:srgbClr val="FF0000"/>
                </a:solidFill>
              </a:rPr>
              <a:t>ech</a:t>
            </a:r>
            <a:r>
              <a:rPr lang="cs-CZ" sz="4000" smtClean="0"/>
              <a:t>, (les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  <a:r>
              <a:rPr lang="cs-CZ" sz="4000" smtClean="0"/>
              <a:t>)</a:t>
            </a:r>
          </a:p>
          <a:p>
            <a:pPr>
              <a:buNone/>
            </a:pPr>
            <a:r>
              <a:rPr lang="cs-CZ" sz="4000" smtClean="0"/>
              <a:t>   7.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4098" name="Picture 2" descr="C:\Users\Langerová\AppData\Local\Microsoft\Windows\Temporary Internet Files\Content.IE5\4A0VRE99\MC9002381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340768"/>
            <a:ext cx="2656447" cy="30963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smtClean="0"/>
              <a:t>   </a:t>
            </a:r>
            <a:r>
              <a:rPr lang="cs-CZ" sz="4000" b="1" smtClean="0"/>
              <a:t>číslo množné</a:t>
            </a:r>
          </a:p>
          <a:p>
            <a:pPr>
              <a:buNone/>
            </a:pPr>
            <a:r>
              <a:rPr lang="cs-CZ" sz="4000" smtClean="0"/>
              <a:t>   1.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smtClean="0"/>
              <a:t>   2. p. </a:t>
            </a:r>
            <a:r>
              <a:rPr lang="cs-CZ" sz="4000" smtClean="0"/>
              <a:t>hrad</a:t>
            </a:r>
            <a:r>
              <a:rPr lang="cs-CZ" sz="4000" b="1" smtClean="0">
                <a:solidFill>
                  <a:schemeClr val="accent1"/>
                </a:solidFill>
              </a:rPr>
              <a:t>ů</a:t>
            </a:r>
          </a:p>
          <a:p>
            <a:pPr>
              <a:buNone/>
            </a:pPr>
            <a:r>
              <a:rPr lang="cs-CZ" sz="4000" smtClean="0"/>
              <a:t>   3. p. hrad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>
              <a:buNone/>
            </a:pPr>
            <a:r>
              <a:rPr lang="cs-CZ" sz="4000" smtClean="0"/>
              <a:t>   4.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</a:t>
            </a:r>
            <a:r>
              <a:rPr lang="cs-CZ" sz="4000" smtClean="0"/>
              <a:t>5.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6. p. hrad</a:t>
            </a:r>
            <a:r>
              <a:rPr lang="cs-CZ" sz="4000" b="1" smtClean="0">
                <a:solidFill>
                  <a:srgbClr val="FF0000"/>
                </a:solidFill>
              </a:rPr>
              <a:t>ech</a:t>
            </a:r>
            <a:r>
              <a:rPr lang="cs-CZ" sz="4000" smtClean="0"/>
              <a:t>, (les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  <a:r>
              <a:rPr lang="cs-CZ" sz="4000" smtClean="0"/>
              <a:t>)</a:t>
            </a:r>
          </a:p>
          <a:p>
            <a:pPr>
              <a:buNone/>
            </a:pPr>
            <a:r>
              <a:rPr lang="cs-CZ" sz="4000" smtClean="0"/>
              <a:t>   7. p. hrad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4098" name="Picture 2" descr="C:\Users\Langerová\AppData\Local\Microsoft\Windows\Temporary Internet Files\Content.IE5\4A0VRE99\MC9002381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340768"/>
            <a:ext cx="2656447" cy="30963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Doplň y,i.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330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chytat červ_, milé úsměv_, šakal_ vyjí,</a:t>
            </a:r>
          </a:p>
          <a:p>
            <a:pPr>
              <a:buNone/>
            </a:pPr>
            <a:r>
              <a:rPr lang="cs-CZ" sz="3600" smtClean="0"/>
              <a:t>pro dva krab_, staré čas_, s dřevěnými</a:t>
            </a:r>
          </a:p>
          <a:p>
            <a:pPr>
              <a:buNone/>
            </a:pPr>
            <a:r>
              <a:rPr lang="cs-CZ" sz="3600" smtClean="0"/>
              <a:t>trám_, severští sob_, vzácné drahokam_,</a:t>
            </a:r>
          </a:p>
          <a:p>
            <a:pPr>
              <a:buNone/>
            </a:pPr>
            <a:r>
              <a:rPr lang="cs-CZ" sz="3600" smtClean="0"/>
              <a:t>moderní účes_, kos_ poletovali, dlouhé</a:t>
            </a:r>
          </a:p>
          <a:p>
            <a:pPr>
              <a:buNone/>
            </a:pPr>
            <a:r>
              <a:rPr lang="cs-CZ" sz="3600" smtClean="0"/>
              <a:t>vlas_, fotografoval pštros_, s poštovními</a:t>
            </a:r>
          </a:p>
          <a:p>
            <a:pPr>
              <a:buNone/>
            </a:pPr>
            <a:r>
              <a:rPr lang="cs-CZ" sz="3600" smtClean="0"/>
              <a:t>holub_, chodit na ples_, k Michalov_</a:t>
            </a:r>
            <a:endParaRPr lang="cs-CZ" sz="3600"/>
          </a:p>
        </p:txBody>
      </p:sp>
      <p:pic>
        <p:nvPicPr>
          <p:cNvPr id="1026" name="Picture 2" descr="C:\Users\Langerová\AppData\Local\Microsoft\Windows\Temporary Internet Files\Content.IE5\WVAP25XG\MC900428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869160"/>
            <a:ext cx="1435689" cy="1093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1330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chytat červ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milé úsměv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šakal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vyjí,</a:t>
            </a:r>
          </a:p>
          <a:p>
            <a:pPr>
              <a:buNone/>
            </a:pPr>
            <a:r>
              <a:rPr lang="cs-CZ" sz="3600" smtClean="0"/>
              <a:t>pro dva krab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staré čas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s dřevěnými</a:t>
            </a:r>
          </a:p>
          <a:p>
            <a:pPr>
              <a:buNone/>
            </a:pPr>
            <a:r>
              <a:rPr lang="cs-CZ" sz="3600" smtClean="0"/>
              <a:t>trám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severští sob</a:t>
            </a:r>
            <a:r>
              <a:rPr lang="cs-CZ" sz="3600" b="1" smtClean="0">
                <a:solidFill>
                  <a:srgbClr val="FF0000"/>
                </a:solidFill>
              </a:rPr>
              <a:t>i, </a:t>
            </a:r>
            <a:r>
              <a:rPr lang="cs-CZ" sz="3600" smtClean="0"/>
              <a:t>vzácné drahokam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moderní účes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kos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poletovali, dlouhé</a:t>
            </a:r>
          </a:p>
          <a:p>
            <a:pPr>
              <a:buNone/>
            </a:pPr>
            <a:r>
              <a:rPr lang="cs-CZ" sz="3600" smtClean="0"/>
              <a:t>vlas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fotografoval pštros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s poštovními</a:t>
            </a:r>
          </a:p>
          <a:p>
            <a:pPr>
              <a:buNone/>
            </a:pPr>
            <a:r>
              <a:rPr lang="cs-CZ" sz="3600" smtClean="0"/>
              <a:t>holub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chodit na ples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k Michalov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endParaRPr lang="cs-CZ" sz="3600" b="1">
              <a:solidFill>
                <a:srgbClr val="FF0000"/>
              </a:solidFill>
            </a:endParaRPr>
          </a:p>
        </p:txBody>
      </p:sp>
      <p:pic>
        <p:nvPicPr>
          <p:cNvPr id="4" name="Picture 2" descr="C:\Users\Langerová\AppData\Local\Microsoft\Windows\Temporary Internet Files\Content.IE5\WVAP25XG\MC900428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797152"/>
            <a:ext cx="1435689" cy="1093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pro frontální práci žáků,</a:t>
            </a:r>
          </a:p>
          <a:p>
            <a:pPr>
              <a:buNone/>
            </a:pPr>
            <a:r>
              <a:rPr lang="cs-CZ" sz="2800" smtClean="0"/>
              <a:t>pro práci ve skupinách i pro samostatnou práci.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575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SKLOŇOVÁNÍ</vt:lpstr>
      <vt:lpstr>VZOR PÁN</vt:lpstr>
      <vt:lpstr>Snímek 4</vt:lpstr>
      <vt:lpstr>VZOR HRAD</vt:lpstr>
      <vt:lpstr>VZOR HRAD</vt:lpstr>
      <vt:lpstr>Snímek 7</vt:lpstr>
      <vt:lpstr>Snímek 8</vt:lpstr>
      <vt:lpstr>Doplň y,i.</vt:lpstr>
      <vt:lpstr>Řešení.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Langerová</cp:lastModifiedBy>
  <cp:revision>24</cp:revision>
  <dcterms:created xsi:type="dcterms:W3CDTF">2012-02-12T07:40:43Z</dcterms:created>
  <dcterms:modified xsi:type="dcterms:W3CDTF">2012-03-31T19:56:26Z</dcterms:modified>
</cp:coreProperties>
</file>