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4" r:id="rId5"/>
    <p:sldId id="315" r:id="rId6"/>
    <p:sldId id="316" r:id="rId7"/>
    <p:sldId id="317" r:id="rId8"/>
    <p:sldId id="31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7336" autoAdjust="0"/>
  </p:normalViewPr>
  <p:slideViewPr>
    <p:cSldViewPr>
      <p:cViewPr>
        <p:scale>
          <a:sx n="59" d="100"/>
          <a:sy n="59" d="100"/>
        </p:scale>
        <p:origin x="-1380" y="-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Relationship Id="rId14" Type="http://schemas.openxmlformats.org/officeDocument/2006/relationships/image" Target="../media/image5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18" Type="http://schemas.openxmlformats.org/officeDocument/2006/relationships/image" Target="../media/image7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17" Type="http://schemas.openxmlformats.org/officeDocument/2006/relationships/image" Target="../media/image73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19" Type="http://schemas.openxmlformats.org/officeDocument/2006/relationships/image" Target="../media/image75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png"/><Relationship Id="rId18" Type="http://schemas.openxmlformats.org/officeDocument/2006/relationships/image" Target="../media/image91.png"/><Relationship Id="rId3" Type="http://schemas.openxmlformats.org/officeDocument/2006/relationships/image" Target="../media/image76.png"/><Relationship Id="rId21" Type="http://schemas.openxmlformats.org/officeDocument/2006/relationships/image" Target="../media/image94.png"/><Relationship Id="rId7" Type="http://schemas.openxmlformats.org/officeDocument/2006/relationships/image" Target="../media/image80.png"/><Relationship Id="rId12" Type="http://schemas.openxmlformats.org/officeDocument/2006/relationships/image" Target="../media/image85.png"/><Relationship Id="rId17" Type="http://schemas.openxmlformats.org/officeDocument/2006/relationships/image" Target="../media/image9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89.png"/><Relationship Id="rId20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78.png"/><Relationship Id="rId15" Type="http://schemas.openxmlformats.org/officeDocument/2006/relationships/image" Target="../media/image88.png"/><Relationship Id="rId10" Type="http://schemas.openxmlformats.org/officeDocument/2006/relationships/image" Target="../media/image83.png"/><Relationship Id="rId19" Type="http://schemas.openxmlformats.org/officeDocument/2006/relationships/image" Target="../media/image92.png"/><Relationship Id="rId4" Type="http://schemas.openxmlformats.org/officeDocument/2006/relationships/image" Target="../media/image77.png"/><Relationship Id="rId9" Type="http://schemas.openxmlformats.org/officeDocument/2006/relationships/image" Target="../media/image82.png"/><Relationship Id="rId14" Type="http://schemas.openxmlformats.org/officeDocument/2006/relationships/image" Target="../media/image8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III-2-05-14_Planimetrie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7888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371794"/>
                <a:ext cx="6912768" cy="946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 obdélníkové tabule plechu o rozměrech 170 cm a 80 cm  byla vystřižena  lichoběžníková  deska, jejíž základny jsou 170 cm a 110 cm a výška 75 cm (viz obr.). Kolik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plechu zbylo?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371794"/>
                <a:ext cx="6912768" cy="946991"/>
              </a:xfrm>
              <a:prstGeom prst="rect">
                <a:avLst/>
              </a:prstGeom>
              <a:blipFill rotWithShape="1">
                <a:blip r:embed="rId3"/>
                <a:stretch>
                  <a:fillRect l="-794" t="-3226" r="-705" b="-70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67544" y="2318785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972805" y="235998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3568" y="2530157"/>
            <a:ext cx="2808312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Lichoběžník 24"/>
          <p:cNvSpPr/>
          <p:nvPr/>
        </p:nvSpPr>
        <p:spPr>
          <a:xfrm>
            <a:off x="683568" y="2962205"/>
            <a:ext cx="2808312" cy="1008112"/>
          </a:xfrm>
          <a:prstGeom prst="trapezoid">
            <a:avLst>
              <a:gd name="adj" fmla="val 10854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Pravoúhlý trojúhelník 25"/>
          <p:cNvSpPr/>
          <p:nvPr/>
        </p:nvSpPr>
        <p:spPr>
          <a:xfrm rot="5400000">
            <a:off x="829898" y="2841444"/>
            <a:ext cx="975214" cy="1216735"/>
          </a:xfrm>
          <a:prstGeom prst="rt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556705" y="3970317"/>
                <a:ext cx="982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170 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6705" y="3970317"/>
                <a:ext cx="98212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941473" y="2613684"/>
                <a:ext cx="982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1473" y="2613684"/>
                <a:ext cx="98212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491880" y="3065571"/>
                <a:ext cx="853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3065571"/>
                <a:ext cx="85388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65508" y="3265145"/>
                <a:ext cx="853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75 </m:t>
                      </m:r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508" y="3265145"/>
                <a:ext cx="85388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535769" y="2711147"/>
                <a:ext cx="30439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𝑙𝑖𝑐h𝑜𝑏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ěž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769" y="2711147"/>
                <a:ext cx="304391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4535769" y="3065571"/>
                <a:ext cx="190808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𝑜𝑏𝑑</m:t>
                          </m:r>
                          <m:r>
                            <a:rPr lang="cs-CZ" i="1">
                              <a:latin typeface="Cambria Math"/>
                            </a:rPr>
                            <m:t>é</m:t>
                          </m:r>
                          <m:r>
                            <a:rPr lang="cs-CZ" i="1">
                              <a:latin typeface="Cambria Math"/>
                            </a:rPr>
                            <m:t>𝑙𝑛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769" y="3065571"/>
                <a:ext cx="1908086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Obdélník 32"/>
              <p:cNvSpPr/>
              <p:nvPr/>
            </p:nvSpPr>
            <p:spPr>
              <a:xfrm>
                <a:off x="4535769" y="3467630"/>
                <a:ext cx="374153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𝑜𝑏𝑑</m:t>
                          </m:r>
                          <m:r>
                            <a:rPr lang="cs-CZ" i="1">
                              <a:latin typeface="Cambria Math"/>
                            </a:rPr>
                            <m:t>é</m:t>
                          </m:r>
                          <m:r>
                            <a:rPr lang="cs-CZ" i="1">
                              <a:latin typeface="Cambria Math"/>
                            </a:rPr>
                            <m:t>𝑙𝑛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=170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∙80=13 600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Obdélník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769" y="3467630"/>
                <a:ext cx="3741537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Obdélník 33"/>
              <p:cNvSpPr/>
              <p:nvPr/>
            </p:nvSpPr>
            <p:spPr>
              <a:xfrm>
                <a:off x="4535769" y="3858342"/>
                <a:ext cx="2516586" cy="59368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𝑙𝑖𝑐h𝑜𝑏</m:t>
                          </m:r>
                          <m:r>
                            <a:rPr lang="cs-CZ" i="1">
                              <a:latin typeface="Cambria Math"/>
                            </a:rPr>
                            <m:t>ěž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769" y="3858342"/>
                <a:ext cx="2516586" cy="59368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3938215" y="4452031"/>
                <a:ext cx="4677691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𝑙𝑖𝑐h𝑜𝑏</m:t>
                          </m:r>
                          <m:r>
                            <a:rPr lang="cs-CZ" i="1">
                              <a:latin typeface="Cambria Math"/>
                            </a:rPr>
                            <m:t>ěž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170+110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∙75=10 500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8215" y="4452031"/>
                <a:ext cx="4677691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00336" y="5205212"/>
                <a:ext cx="47495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=13 600−10 500=3 100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=0,31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336" y="5205212"/>
                <a:ext cx="474950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00336" y="5733256"/>
                <a:ext cx="28475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Zbylo 0,31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plechu. 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336" y="5733256"/>
                <a:ext cx="2847528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171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39"/>
          <p:cNvCxnSpPr/>
          <p:nvPr/>
        </p:nvCxnSpPr>
        <p:spPr>
          <a:xfrm>
            <a:off x="500336" y="6102588"/>
            <a:ext cx="2199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1" grpId="0"/>
      <p:bldP spid="32" grpId="0"/>
      <p:bldP spid="33" grpId="0"/>
      <p:bldP spid="34" grpId="0"/>
      <p:bldP spid="35" grpId="0"/>
      <p:bldP spid="36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Průřez vodního náhonu je rovnoramenný lichoběžník (viz. obr.). Vypočítejte obsah průřezu.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210006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139952" y="221000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Lichoběžník 6"/>
          <p:cNvSpPr/>
          <p:nvPr/>
        </p:nvSpPr>
        <p:spPr>
          <a:xfrm rot="10800000">
            <a:off x="899592" y="2708920"/>
            <a:ext cx="2520280" cy="1008112"/>
          </a:xfrm>
          <a:prstGeom prst="trapezoid">
            <a:avLst>
              <a:gd name="adj" fmla="val 8061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779998" y="3717032"/>
            <a:ext cx="285589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72450" y="2708920"/>
            <a:ext cx="32794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99590" y="2708920"/>
            <a:ext cx="2520281" cy="0"/>
          </a:xfrm>
          <a:prstGeom prst="line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699792" y="3358866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3358866"/>
                <a:ext cx="58541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668666" y="3716249"/>
                <a:ext cx="982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8666" y="3716249"/>
                <a:ext cx="98212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se šipkou 26"/>
          <p:cNvCxnSpPr/>
          <p:nvPr/>
        </p:nvCxnSpPr>
        <p:spPr>
          <a:xfrm>
            <a:off x="779998" y="2708920"/>
            <a:ext cx="0" cy="100811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0" y="3144797"/>
                <a:ext cx="853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144797"/>
                <a:ext cx="85388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Lichoběžník 39"/>
          <p:cNvSpPr/>
          <p:nvPr/>
        </p:nvSpPr>
        <p:spPr>
          <a:xfrm rot="10800000">
            <a:off x="910478" y="2710410"/>
            <a:ext cx="2520280" cy="1008112"/>
          </a:xfrm>
          <a:prstGeom prst="trapezoid">
            <a:avLst>
              <a:gd name="adj" fmla="val 8155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Obdélník 40"/>
              <p:cNvSpPr/>
              <p:nvPr/>
            </p:nvSpPr>
            <p:spPr>
              <a:xfrm>
                <a:off x="4361453" y="2735774"/>
                <a:ext cx="2516586" cy="59368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𝑙𝑖𝑐h𝑜𝑏</m:t>
                          </m:r>
                          <m:r>
                            <a:rPr lang="cs-CZ" i="1">
                              <a:latin typeface="Cambria Math"/>
                            </a:rPr>
                            <m:t>ěž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1453" y="2735774"/>
                <a:ext cx="2516586" cy="5936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V="1">
            <a:off x="2594456" y="2706645"/>
            <a:ext cx="0" cy="1009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276654" y="2989534"/>
                <a:ext cx="374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6654" y="2989534"/>
                <a:ext cx="3741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816113" y="2706646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6113" y="2706646"/>
                <a:ext cx="58541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463724" y="3174200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3724" y="3174200"/>
                <a:ext cx="58541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650794" y="2394672"/>
                <a:ext cx="853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0794" y="2394672"/>
                <a:ext cx="85388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V="1">
            <a:off x="1730992" y="2697009"/>
            <a:ext cx="0" cy="1009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937594" y="2393917"/>
                <a:ext cx="853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594" y="2393917"/>
                <a:ext cx="853888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710548" y="2370723"/>
                <a:ext cx="982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0548" y="2370723"/>
                <a:ext cx="98212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361453" y="3521946"/>
                <a:ext cx="14173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=110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1453" y="3521946"/>
                <a:ext cx="1417376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4354231" y="4054812"/>
                <a:ext cx="12870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=50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4231" y="4054812"/>
                <a:ext cx="128701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4337045" y="4581128"/>
                <a:ext cx="3147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=50+110+50=210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7045" y="4581128"/>
                <a:ext cx="314708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667950" y="5157192"/>
                <a:ext cx="5525615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𝑙𝑖𝑐h𝑜𝑏</m:t>
                          </m:r>
                          <m:r>
                            <a:rPr lang="cs-CZ" i="1">
                              <a:latin typeface="Cambria Math"/>
                            </a:rPr>
                            <m:t>ěž</m:t>
                          </m:r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í</m:t>
                          </m:r>
                          <m:r>
                            <a:rPr lang="cs-CZ" i="1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∙50=8 000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950" y="5157192"/>
                <a:ext cx="5525615" cy="61093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667950" y="5768128"/>
                <a:ext cx="318397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Obsah průřezu je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0,8 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950" y="5768128"/>
                <a:ext cx="3183970" cy="369332"/>
              </a:xfrm>
              <a:prstGeom prst="rect">
                <a:avLst/>
              </a:prstGeom>
              <a:blipFill rotWithShape="1">
                <a:blip r:embed="rId17"/>
                <a:stretch>
                  <a:fillRect l="-172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 flipH="1">
            <a:off x="572450" y="6137460"/>
            <a:ext cx="27127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0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0" grpId="0" animBg="1"/>
      <p:bldP spid="41" grpId="0"/>
      <p:bldP spid="44" grpId="0"/>
      <p:bldP spid="45" grpId="0"/>
      <p:bldP spid="46" grpId="0"/>
      <p:bldP spid="47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pravoúhlém lichoběžníku mají základny délky 9 cm a 5 cm. Délka kratšího ramene je 3  cm. Vypočítejte jeho obsah a obvod.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210006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80507" y="23037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57820" y="2996952"/>
            <a:ext cx="1480990" cy="122413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2538810" y="2996952"/>
            <a:ext cx="1322912" cy="1224136"/>
          </a:xfrm>
          <a:prstGeom prst="rt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940892" y="4270380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0892" y="4270380"/>
                <a:ext cx="72564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35491" y="2627620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5491" y="2627620"/>
                <a:ext cx="72564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6804" y="3325892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804" y="3325892"/>
                <a:ext cx="725648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572000" y="2627620"/>
                <a:ext cx="1484830" cy="5936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627620"/>
                <a:ext cx="1484830" cy="59368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539208" y="3239688"/>
                <a:ext cx="2016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9208" y="3239688"/>
                <a:ext cx="20168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585193" y="3717216"/>
                <a:ext cx="11608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=9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193" y="3717216"/>
                <a:ext cx="116089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567416" y="4210984"/>
                <a:ext cx="1140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7416" y="4210984"/>
                <a:ext cx="114012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056830" y="3688522"/>
                <a:ext cx="16005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6830" y="3688522"/>
                <a:ext cx="160050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056830" y="4187426"/>
                <a:ext cx="717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6830" y="4187426"/>
                <a:ext cx="71776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3200266" y="3275256"/>
                <a:ext cx="38273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0266" y="3275256"/>
                <a:ext cx="38273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>
            <a:endCxn id="9" idx="2"/>
          </p:cNvCxnSpPr>
          <p:nvPr/>
        </p:nvCxnSpPr>
        <p:spPr>
          <a:xfrm>
            <a:off x="2538810" y="2996952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1907704" y="3429027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3429027"/>
                <a:ext cx="725648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771800" y="3901882"/>
                <a:ext cx="725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901882"/>
                <a:ext cx="72564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057820" y="5157192"/>
                <a:ext cx="15383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7820" y="5157192"/>
                <a:ext cx="1538305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057820" y="5708982"/>
                <a:ext cx="232166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9+16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0" smtClean="0">
                          <a:latin typeface="Cambria Math"/>
                        </a:rPr>
                        <m:t>=5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cm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7820" y="5708982"/>
                <a:ext cx="2321661" cy="40197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652646" y="4969655"/>
                <a:ext cx="251100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∙3=21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2646" y="4969655"/>
                <a:ext cx="2511008" cy="61651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703028" y="5741620"/>
                <a:ext cx="29252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=9+5+5+3=22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3028" y="5741620"/>
                <a:ext cx="2925224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358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7" grpId="0" animBg="1"/>
      <p:bldP spid="9" grpId="0" animBg="1"/>
      <p:bldP spid="10" grpId="0"/>
      <p:bldP spid="11" grpId="0"/>
      <p:bldP spid="12" grpId="0"/>
      <p:bldP spid="13" grpId="0"/>
      <p:bldP spid="15" grpId="0"/>
      <p:bldP spid="23" grpId="0"/>
      <p:bldP spid="24" grpId="0"/>
      <p:bldP spid="25" grpId="0"/>
      <p:bldP spid="26" grpId="0"/>
      <p:bldP spid="27" grpId="0"/>
      <p:bldP spid="59" grpId="0"/>
      <p:bldP spid="33" grpId="0"/>
      <p:bldP spid="36" grpId="0"/>
      <p:bldP spid="37" grpId="0"/>
      <p:bldP spid="60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 rovnoramenného lichoběžníku, jehož základny jsou v poměru 3 : 5. Rameno je dlouhé 6 cm a výška 4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348880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72743" y="251130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Lichoběžník 23"/>
          <p:cNvSpPr/>
          <p:nvPr/>
        </p:nvSpPr>
        <p:spPr>
          <a:xfrm>
            <a:off x="971457" y="3157498"/>
            <a:ext cx="2183033" cy="1224136"/>
          </a:xfrm>
          <a:prstGeom prst="trapezoid">
            <a:avLst>
              <a:gd name="adj" fmla="val 4574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915816" y="3442732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6 cm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22786" y="3429702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6 cm </a:t>
            </a:r>
            <a:endParaRPr lang="cs-CZ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2558852" y="3140968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1925873" y="3492198"/>
            <a:ext cx="639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854304" y="4365104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4304" y="4365104"/>
                <a:ext cx="50103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812598" y="2788166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2598" y="2788166"/>
                <a:ext cx="50103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363898" y="2541115"/>
                <a:ext cx="1484830" cy="5936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3898" y="2541115"/>
                <a:ext cx="1484830" cy="59368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1531023" y="3134804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821919" y="3984806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1919" y="3984806"/>
                <a:ext cx="50103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009091" y="4001006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9091" y="4001006"/>
                <a:ext cx="50103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565792" y="3977238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5792" y="3977238"/>
                <a:ext cx="50103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Pravoúhlý trojúhelník 42"/>
          <p:cNvSpPr/>
          <p:nvPr/>
        </p:nvSpPr>
        <p:spPr>
          <a:xfrm>
            <a:off x="2565792" y="3151956"/>
            <a:ext cx="588841" cy="1224136"/>
          </a:xfrm>
          <a:prstGeom prst="rtTriangle">
            <a:avLst/>
          </a:prstGeom>
          <a:solidFill>
            <a:schemeClr val="bg2">
              <a:lumMod val="75000"/>
              <a:alpha val="2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363898" y="3203140"/>
                <a:ext cx="1534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3898" y="3203140"/>
                <a:ext cx="1534010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356569" y="3701710"/>
                <a:ext cx="333610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36−16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≐4,5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6569" y="3701710"/>
                <a:ext cx="3336106" cy="4019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354068" y="4270193"/>
                <a:ext cx="24847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=5∙4,5=22,5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4068" y="4270193"/>
                <a:ext cx="248471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363898" y="4684486"/>
                <a:ext cx="24847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=3∙4,5=13,5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3898" y="4684486"/>
                <a:ext cx="248471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838124" y="5229200"/>
                <a:ext cx="317785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22,5+13,5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∙4=72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124" y="5229200"/>
                <a:ext cx="3177858" cy="61651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971457" y="5980638"/>
                <a:ext cx="66549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rovnoramenného lichoběžníku je 72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𝑐𝑚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 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457" y="5980638"/>
                <a:ext cx="6654985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73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 flipH="1">
            <a:off x="1009091" y="6349970"/>
            <a:ext cx="4587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25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24" grpId="0" animBg="1"/>
      <p:bldP spid="31" grpId="0"/>
      <p:bldP spid="32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 animBg="1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4538" y="1548918"/>
            <a:ext cx="6591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pravoúhlém lichoběžníku mají základny délky 3,2 cm a 62 mm. Kratší rameno  má délku  0,25 dm. Vypočítejte délky úhlopříček a obvod lichoběžníku.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80507" y="2461568"/>
            <a:ext cx="75758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67544" y="248360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1560" y="2958353"/>
                <a:ext cx="23382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=3,2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  <m:r>
                        <a:rPr lang="cs-CZ" b="0" i="1" smtClean="0">
                          <a:latin typeface="Cambria Math"/>
                        </a:rPr>
                        <m:t>=32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958353"/>
                <a:ext cx="233826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11560" y="3347394"/>
                <a:ext cx="13565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=62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347394"/>
                <a:ext cx="135652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11560" y="3736435"/>
                <a:ext cx="25002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=0,25 </m:t>
                      </m:r>
                      <m:r>
                        <a:rPr lang="cs-CZ" b="0" i="1" smtClean="0">
                          <a:latin typeface="Cambria Math"/>
                        </a:rPr>
                        <m:t>𝑑𝑚</m:t>
                      </m:r>
                      <m:r>
                        <a:rPr lang="cs-CZ" b="0" i="1" smtClean="0">
                          <a:latin typeface="Cambria Math"/>
                        </a:rPr>
                        <m:t>=25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736435"/>
                <a:ext cx="250023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5266975" y="3143519"/>
            <a:ext cx="936104" cy="77808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5400000">
            <a:off x="6175985" y="3142640"/>
            <a:ext cx="789202" cy="779867"/>
          </a:xfrm>
          <a:prstGeom prst="rtTriangl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266975" y="3921601"/>
                <a:ext cx="94205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32 </m:t>
                      </m:r>
                      <m:r>
                        <a:rPr lang="cs-CZ" i="1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6975" y="3921601"/>
                <a:ext cx="94205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5266975" y="2783879"/>
                <a:ext cx="94205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62 </m:t>
                      </m:r>
                      <m:r>
                        <a:rPr lang="cs-CZ" i="1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6975" y="2783879"/>
                <a:ext cx="94205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324922" y="3390511"/>
                <a:ext cx="94205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25 </m:t>
                      </m:r>
                      <m:r>
                        <a:rPr lang="cs-CZ" i="1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4922" y="3390511"/>
                <a:ext cx="94205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560120" y="3402655"/>
                <a:ext cx="3724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0120" y="3402655"/>
                <a:ext cx="37247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5266975" y="3143519"/>
            <a:ext cx="936103" cy="778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37" idx="2"/>
            <a:endCxn id="22" idx="0"/>
          </p:cNvCxnSpPr>
          <p:nvPr/>
        </p:nvCxnSpPr>
        <p:spPr>
          <a:xfrm flipV="1">
            <a:off x="5273748" y="3137973"/>
            <a:ext cx="1686772" cy="783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457752" y="3137971"/>
                <a:ext cx="477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7752" y="3137971"/>
                <a:ext cx="47743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202001" y="3340705"/>
                <a:ext cx="482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2001" y="3340705"/>
                <a:ext cx="48276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Pravoúhlý trojúhelník 36"/>
          <p:cNvSpPr/>
          <p:nvPr/>
        </p:nvSpPr>
        <p:spPr>
          <a:xfrm>
            <a:off x="5273748" y="3153211"/>
            <a:ext cx="928254" cy="768392"/>
          </a:xfrm>
          <a:prstGeom prst="rt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54638" y="4581128"/>
                <a:ext cx="1889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𝑢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638" y="4581128"/>
                <a:ext cx="188949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26007" y="5108774"/>
                <a:ext cx="4527330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𝒖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625+1 024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1 649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𝒎𝒎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007" y="5108774"/>
                <a:ext cx="4527330" cy="40754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Pravoúhlý trojúhelník 40"/>
          <p:cNvSpPr/>
          <p:nvPr/>
        </p:nvSpPr>
        <p:spPr>
          <a:xfrm rot="5400000">
            <a:off x="5710025" y="2710087"/>
            <a:ext cx="783632" cy="1658846"/>
          </a:xfrm>
          <a:prstGeom prst="rt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86909" y="5646628"/>
                <a:ext cx="17874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𝑢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909" y="5646628"/>
                <a:ext cx="178747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711937" y="6000064"/>
                <a:ext cx="4353371" cy="3959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𝒖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625+3 844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4 469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</a:rPr>
                      <m:t>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≐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𝟔𝟔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𝟗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1" dirty="0" smtClean="0">
                        <a:latin typeface="Cambria Math"/>
                        <a:ea typeface="Cambria Math"/>
                      </a:rPr>
                      <m:t>𝒎𝒎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937" y="6000064"/>
                <a:ext cx="4353371" cy="395942"/>
              </a:xfrm>
              <a:prstGeom prst="rect">
                <a:avLst/>
              </a:prstGeom>
              <a:blipFill rotWithShape="1">
                <a:blip r:embed="rId15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Pravoúhlý trojúhelník 53"/>
          <p:cNvSpPr/>
          <p:nvPr/>
        </p:nvSpPr>
        <p:spPr>
          <a:xfrm rot="5400000">
            <a:off x="6176569" y="3176631"/>
            <a:ext cx="777971" cy="731419"/>
          </a:xfrm>
          <a:prstGeom prst="rtTriangl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180652" y="2783879"/>
                <a:ext cx="8907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0652" y="2783879"/>
                <a:ext cx="890757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743912" y="4581128"/>
                <a:ext cx="17867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3912" y="4581128"/>
                <a:ext cx="1786771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762236" y="4950460"/>
                <a:ext cx="2442015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1 525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≐39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2236" y="4950460"/>
                <a:ext cx="2442015" cy="40754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253003" y="5588792"/>
                <a:ext cx="3722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𝒐</m:t>
                      </m:r>
                      <m:r>
                        <a:rPr lang="cs-CZ" b="0" i="1" smtClean="0">
                          <a:latin typeface="Cambria Math"/>
                        </a:rPr>
                        <m:t>=32+39+62+25=</m:t>
                      </m:r>
                      <m:r>
                        <a:rPr lang="cs-CZ" b="1" i="1" smtClean="0">
                          <a:latin typeface="Cambria Math"/>
                        </a:rPr>
                        <m:t>𝟏𝟓𝟖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𝒎𝒎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3003" y="5588792"/>
                <a:ext cx="3722494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278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5" grpId="0"/>
      <p:bldP spid="18" grpId="0"/>
      <p:bldP spid="20" grpId="0"/>
      <p:bldP spid="21" grpId="0" animBg="1"/>
      <p:bldP spid="22" grpId="0" animBg="1"/>
      <p:bldP spid="23" grpId="0"/>
      <p:bldP spid="26" grpId="0"/>
      <p:bldP spid="27" grpId="0"/>
      <p:bldP spid="28" grpId="0"/>
      <p:bldP spid="35" grpId="0"/>
      <p:bldP spid="36" grpId="0"/>
      <p:bldP spid="37" grpId="0" animBg="1"/>
      <p:bldP spid="37" grpId="1" animBg="1"/>
      <p:bldP spid="39" grpId="0"/>
      <p:bldP spid="40" grpId="0"/>
      <p:bldP spid="41" grpId="0" animBg="1"/>
      <p:bldP spid="41" grpId="1" animBg="1"/>
      <p:bldP spid="52" grpId="0"/>
      <p:bldP spid="53" grpId="0"/>
      <p:bldP spid="54" grpId="0" animBg="1"/>
      <p:bldP spid="55" grpId="0"/>
      <p:bldP spid="56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56008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64538" y="1548918"/>
                <a:ext cx="695187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Parcela má tvar pravoúhlého lichoběžníku ABCD, kde AB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𝐶𝐷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 pravým úhlem u vrcholu B. Strana AB má délku 36 m. Délky stran AB a BC jsou v poměru 12 : 7. Délky stran AB a CD jsou v poměru 3 : 2. Vypočítejte spotřebu pletiva na oplocení zahrady.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538" y="1548918"/>
                <a:ext cx="6951878" cy="1200329"/>
              </a:xfrm>
              <a:prstGeom prst="rect">
                <a:avLst/>
              </a:prstGeom>
              <a:blipFill rotWithShape="1">
                <a:blip r:embed="rId3"/>
                <a:stretch>
                  <a:fillRect l="-789" t="-2538" r="-702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04595" y="2785496"/>
            <a:ext cx="79118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35293" y="287274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30627" y="3676382"/>
            <a:ext cx="1256387" cy="1296144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Pravoúhlý trojúhelník 7"/>
          <p:cNvSpPr/>
          <p:nvPr/>
        </p:nvSpPr>
        <p:spPr>
          <a:xfrm flipH="1">
            <a:off x="899429" y="3676382"/>
            <a:ext cx="831198" cy="1296144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18862" y="3287672"/>
                <a:ext cx="409407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8862" y="3287672"/>
                <a:ext cx="40940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91768" y="3287672"/>
                <a:ext cx="39049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1768" y="3287672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839490" y="4972526"/>
                <a:ext cx="400879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9490" y="4972526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21705" y="4972526"/>
                <a:ext cx="390492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705" y="4972526"/>
                <a:ext cx="3904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1706077" y="4985742"/>
            <a:ext cx="652743" cy="36933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 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11960" y="3103006"/>
                <a:ext cx="2016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103006"/>
                <a:ext cx="201683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211960" y="3667554"/>
                <a:ext cx="17125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36 :</m:t>
                      </m:r>
                      <m:r>
                        <a:rPr lang="cs-CZ" i="1">
                          <a:latin typeface="Cambria Math"/>
                        </a:rPr>
                        <m:t>𝑏</m:t>
                      </m:r>
                      <m:r>
                        <a:rPr lang="cs-CZ" i="1">
                          <a:latin typeface="Cambria Math"/>
                        </a:rPr>
                        <m:t>=12 :7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667554"/>
                <a:ext cx="171258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996023" y="4132413"/>
                <a:ext cx="3724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6023" y="4132413"/>
                <a:ext cx="37247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54072" y="3915481"/>
                <a:ext cx="382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4072" y="3915481"/>
                <a:ext cx="38273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181079" y="3287672"/>
                <a:ext cx="355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1079" y="3287672"/>
                <a:ext cx="35548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prava 23"/>
          <p:cNvSpPr/>
          <p:nvPr/>
        </p:nvSpPr>
        <p:spPr>
          <a:xfrm>
            <a:off x="5910130" y="3763129"/>
            <a:ext cx="304249" cy="17818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90477" y="3509824"/>
                <a:ext cx="202593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0477" y="3509824"/>
                <a:ext cx="2025939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211960" y="4196440"/>
                <a:ext cx="15673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36 :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3 </m:t>
                      </m:r>
                      <m:r>
                        <a:rPr lang="cs-CZ" i="1">
                          <a:latin typeface="Cambria Math"/>
                        </a:rPr>
                        <m:t>: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4196440"/>
                <a:ext cx="156735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5901762" y="4284813"/>
            <a:ext cx="304249" cy="17818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307468" y="4100147"/>
                <a:ext cx="200894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=24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7468" y="4100147"/>
                <a:ext cx="2008948" cy="6127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1730627" y="3693041"/>
            <a:ext cx="0" cy="12794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654224" y="4278329"/>
                <a:ext cx="7480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21 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4224" y="4278329"/>
                <a:ext cx="748090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90493" y="4647661"/>
                <a:ext cx="7480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0493" y="4647661"/>
                <a:ext cx="748090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Pravoúhlý trojúhelník 33"/>
          <p:cNvSpPr/>
          <p:nvPr/>
        </p:nvSpPr>
        <p:spPr>
          <a:xfrm flipH="1">
            <a:off x="899429" y="3657004"/>
            <a:ext cx="831198" cy="1296144"/>
          </a:xfrm>
          <a:prstGeom prst="rtTriangle">
            <a:avLst/>
          </a:pr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231973" y="4826108"/>
                <a:ext cx="17947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973" y="4826108"/>
                <a:ext cx="1794787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231973" y="5229200"/>
                <a:ext cx="3520772" cy="3981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144+441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</a:rPr>
                          <m:t>585</m:t>
                        </m:r>
                      </m:e>
                    </m:rad>
                    <m:r>
                      <a:rPr lang="cs-CZ" b="0" i="1" dirty="0" smtClean="0">
                        <a:latin typeface="Cambria Math"/>
                      </a:rPr>
                      <m:t>=24,2 </m:t>
                    </m:r>
                    <m:r>
                      <a:rPr lang="cs-CZ" b="0" i="1" dirty="0" smtClean="0">
                        <a:latin typeface="Cambria Math"/>
                      </a:rPr>
                      <m:t>𝑚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973" y="5229200"/>
                <a:ext cx="3520772" cy="398186"/>
              </a:xfrm>
              <a:prstGeom prst="rect">
                <a:avLst/>
              </a:prstGeom>
              <a:blipFill rotWithShape="1">
                <a:blip r:embed="rId19"/>
                <a:stretch>
                  <a:fillRect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211960" y="5627386"/>
                <a:ext cx="37684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=36+21+24+24,2     105,2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5627386"/>
                <a:ext cx="3768403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TextovéPole 37"/>
          <p:cNvSpPr txBox="1"/>
          <p:nvPr/>
        </p:nvSpPr>
        <p:spPr>
          <a:xfrm>
            <a:off x="779998" y="6093296"/>
            <a:ext cx="4999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oplocení zahrady bude potřeba 105,2 m pletiva.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 flipH="1">
            <a:off x="779998" y="6462628"/>
            <a:ext cx="48001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732240" y="5640399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5640399"/>
                <a:ext cx="415498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219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 animBg="1"/>
      <p:bldP spid="8" grpId="0" animBg="1"/>
      <p:bldP spid="9" grpId="0"/>
      <p:bldP spid="10" grpId="0"/>
      <p:bldP spid="11" grpId="0"/>
      <p:bldP spid="12" grpId="0"/>
      <p:bldP spid="13" grpId="0"/>
      <p:bldP spid="18" grpId="0"/>
      <p:bldP spid="19" grpId="0"/>
      <p:bldP spid="20" grpId="0"/>
      <p:bldP spid="21" grpId="0"/>
      <p:bldP spid="22" grpId="0"/>
      <p:bldP spid="24" grpId="0" animBg="1"/>
      <p:bldP spid="25" grpId="0"/>
      <p:bldP spid="26" grpId="0"/>
      <p:bldP spid="27" grpId="0" animBg="1"/>
      <p:bldP spid="28" grpId="0"/>
      <p:bldP spid="31" grpId="0"/>
      <p:bldP spid="33" grpId="0"/>
      <p:bldP spid="34" grpId="0" animBg="1"/>
      <p:bldP spid="35" grpId="0"/>
      <p:bldP spid="36" grpId="0"/>
      <p:bldP spid="37" grpId="0"/>
      <p:bldP spid="38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6400</TotalTime>
  <Words>958</Words>
  <Application>Microsoft Office PowerPoint</Application>
  <PresentationFormat>Předvádění na obrazovce (4:3)</PresentationFormat>
  <Paragraphs>146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464</cp:revision>
  <dcterms:created xsi:type="dcterms:W3CDTF">2013-01-11T17:11:37Z</dcterms:created>
  <dcterms:modified xsi:type="dcterms:W3CDTF">2014-09-29T07:32:57Z</dcterms:modified>
</cp:coreProperties>
</file>