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EA4BD-7CB6-4081-9260-1AA1AEEAC275}" type="datetimeFigureOut">
              <a:rPr lang="cs-CZ"/>
              <a:pPr>
                <a:defRPr/>
              </a:pPr>
              <a:t>29.9.2014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EE58DF-038B-4653-80BA-956777F77E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8169E0-715B-42CE-B5A1-5D5BA26AC99E}" type="datetimeFigureOut">
              <a:rPr lang="cs-CZ"/>
              <a:pPr>
                <a:defRPr/>
              </a:pPr>
              <a:t>29.9.2014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E96B5E-6FA0-46A7-8B5A-048FEEC007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86D80D-3575-475C-8F94-28BFBC9273BA}" type="datetimeFigureOut">
              <a:rPr lang="cs-CZ"/>
              <a:pPr>
                <a:defRPr/>
              </a:pPr>
              <a:t>29.9.2014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B5A03-EB46-4714-9F2E-0300DA6E47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13CA29-1498-4100-9713-FF5312E3A1C7}" type="datetimeFigureOut">
              <a:rPr lang="cs-CZ"/>
              <a:pPr>
                <a:defRPr/>
              </a:pPr>
              <a:t>29.9.2014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6FF9B8-ADCC-4654-8291-B2EF100CCF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9E19D4-75BA-4743-B86A-AA9AEDA2B81B}" type="datetimeFigureOut">
              <a:rPr lang="cs-CZ"/>
              <a:pPr>
                <a:defRPr/>
              </a:pPr>
              <a:t>29.9.2014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FC71D8-7A4F-4E81-AD1D-E346A0EA7D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B4092D-8CF9-4C90-9B62-69CA84C88B05}" type="datetimeFigureOut">
              <a:rPr lang="cs-CZ"/>
              <a:pPr>
                <a:defRPr/>
              </a:pPr>
              <a:t>29.9.2014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C16233-8C43-4246-BC7A-2EC413B618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FDCF7D-6E35-49C2-851C-91CA71ED2FF3}" type="datetimeFigureOut">
              <a:rPr lang="cs-CZ"/>
              <a:pPr>
                <a:defRPr/>
              </a:pPr>
              <a:t>29.9.2014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ACE9C5-2698-4FBB-886C-15B8E8C28E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34CC1B-F1E1-4045-848B-04804A04F713}" type="datetimeFigureOut">
              <a:rPr lang="cs-CZ"/>
              <a:pPr>
                <a:defRPr/>
              </a:pPr>
              <a:t>29.9.2014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1E890-7541-4112-A8F5-CA6E962E6E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00AA06-30D4-4CB3-9EFA-1FF03299A395}" type="datetimeFigureOut">
              <a:rPr lang="cs-CZ"/>
              <a:pPr>
                <a:defRPr/>
              </a:pPr>
              <a:t>29.9.2014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6745CF-5FF5-4129-9A47-85E149E372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516F34-E79D-44F1-9843-81D6D89B2E5C}" type="datetimeFigureOut">
              <a:rPr lang="cs-CZ"/>
              <a:pPr>
                <a:defRPr/>
              </a:pPr>
              <a:t>29.9.2014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938970-E925-4C09-90CD-467295A45E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333D9A-46E1-4903-8446-CF5233DB5718}" type="datetimeFigureOut">
              <a:rPr lang="cs-CZ"/>
              <a:pPr>
                <a:defRPr/>
              </a:pPr>
              <a:t>29.9.2014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2E5F96-D525-4928-9121-625DD48D67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rgbClr val="92D050"/>
            </a:gs>
          </a:gsLst>
          <a:path path="rect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B7C3E3A-C305-4127-8D30-400D578DD92C}" type="datetimeFigureOut">
              <a:rPr lang="cs-CZ"/>
              <a:pPr>
                <a:defRPr/>
              </a:pPr>
              <a:t>29.9.2014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pPr>
              <a:defRPr/>
            </a:pPr>
            <a:fld id="{63E62574-1BD1-42D3-BEFC-948F9E713E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730375"/>
          </a:xfrm>
        </p:spPr>
        <p:txBody>
          <a:bodyPr/>
          <a:lstStyle/>
          <a:p>
            <a:pPr eaLnBrk="1" hangingPunct="1"/>
            <a:r>
              <a:rPr lang="cs-CZ" smtClean="0"/>
              <a:t>Botanické a zoologické zahrady</a:t>
            </a:r>
            <a:br>
              <a:rPr lang="cs-CZ" smtClean="0"/>
            </a:br>
            <a:r>
              <a:rPr lang="cs-CZ" sz="1800" smtClean="0"/>
              <a:t> Mgr. I. Vališková </a:t>
            </a:r>
            <a:br>
              <a:rPr lang="cs-CZ" sz="1800" smtClean="0"/>
            </a:br>
            <a:endParaRPr lang="cs-CZ" sz="140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27158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CZ.1.07/1.4.00/21.3770 </a:t>
            </a:r>
            <a:endParaRPr lang="cs-CZ" dirty="0"/>
          </a:p>
        </p:txBody>
      </p:sp>
      <p:pic>
        <p:nvPicPr>
          <p:cNvPr id="2052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4077072"/>
            <a:ext cx="6337324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Botanická zahrada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V botanické zahradě se pěstují rostliny domorodé i cizokrajné.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Hlavní význam botanických zahrad:</a:t>
            </a:r>
          </a:p>
          <a:p>
            <a:pPr lvl="1" eaLnBrk="1" fontAlgn="auto" hangingPunct="1">
              <a:spcAft>
                <a:spcPts val="0"/>
              </a:spcAft>
              <a:buFont typeface="Arial" panose="020B0604020202020204" pitchFamily="34" charset="0"/>
              <a:buChar char="–"/>
              <a:defRPr/>
            </a:pPr>
            <a:r>
              <a:rPr lang="cs-CZ" dirty="0" smtClean="0"/>
              <a:t> pro studijní a vědecké účely</a:t>
            </a:r>
          </a:p>
          <a:p>
            <a:pPr lvl="1" eaLnBrk="1" fontAlgn="auto" hangingPunct="1">
              <a:spcAft>
                <a:spcPts val="0"/>
              </a:spcAft>
              <a:buFont typeface="Arial" panose="020B0604020202020204" pitchFamily="34" charset="0"/>
              <a:buChar char="–"/>
              <a:defRPr/>
            </a:pPr>
            <a:r>
              <a:rPr lang="cs-CZ" dirty="0"/>
              <a:t> </a:t>
            </a:r>
            <a:r>
              <a:rPr lang="cs-CZ" dirty="0" smtClean="0"/>
              <a:t>pro ochranářské účely</a:t>
            </a:r>
          </a:p>
          <a:p>
            <a:pPr lvl="1" eaLnBrk="1" fontAlgn="auto" hangingPunct="1">
              <a:spcAft>
                <a:spcPts val="0"/>
              </a:spcAft>
              <a:buFont typeface="Arial" panose="020B0604020202020204" pitchFamily="34" charset="0"/>
              <a:buChar char="–"/>
              <a:defRPr/>
            </a:pPr>
            <a:r>
              <a:rPr lang="cs-CZ" dirty="0"/>
              <a:t> </a:t>
            </a:r>
            <a:r>
              <a:rPr lang="cs-CZ" dirty="0" smtClean="0"/>
              <a:t>pro odpočinek, relaxaci, estetický účinek (zpřístupněno veřejnosti)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Známé botanické zahrady – v Praze v Troji,  </a:t>
            </a:r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dirty="0" smtClean="0"/>
              <a:t>	v Liberci, v Teplicích, v Olomouci…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1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8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8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8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8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9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91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9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ovéPole 1"/>
          <p:cNvSpPr txBox="1">
            <a:spLocks noChangeArrowheads="1"/>
          </p:cNvSpPr>
          <p:nvPr/>
        </p:nvSpPr>
        <p:spPr bwMode="auto">
          <a:xfrm>
            <a:off x="0" y="0"/>
            <a:ext cx="9144000" cy="643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sz="4400" dirty="0">
                <a:latin typeface="Calibri" pitchFamily="34" charset="0"/>
              </a:rPr>
              <a:t>Zoologická zahrada a její význam</a:t>
            </a:r>
          </a:p>
          <a:p>
            <a:pPr algn="ctr" eaLnBrk="1" hangingPunct="1"/>
            <a:endParaRPr lang="cs-CZ" sz="800" dirty="0">
              <a:latin typeface="Calibri" pitchFamily="34" charset="0"/>
            </a:endParaRPr>
          </a:p>
          <a:p>
            <a:pPr lvl="1" eaLnBrk="1" hangingPunct="1">
              <a:buFont typeface="Arial" charset="0"/>
              <a:buChar char="•"/>
            </a:pPr>
            <a:r>
              <a:rPr lang="cs-CZ" sz="2400" dirty="0">
                <a:latin typeface="Calibri" pitchFamily="34" charset="0"/>
              </a:rPr>
              <a:t> ZOO jsou zařízení s významnou rolí ve výchově citového vztahu </a:t>
            </a:r>
          </a:p>
          <a:p>
            <a:pPr lvl="1" eaLnBrk="1" hangingPunct="1"/>
            <a:r>
              <a:rPr lang="cs-CZ" sz="2400" dirty="0">
                <a:latin typeface="Calibri" pitchFamily="34" charset="0"/>
              </a:rPr>
              <a:t>  člověka ke zvířatům a mají vliv na postoje člověka k přírodě</a:t>
            </a:r>
          </a:p>
          <a:p>
            <a:pPr lvl="1" eaLnBrk="1" hangingPunct="1">
              <a:buFont typeface="Arial" charset="0"/>
              <a:buChar char="•"/>
            </a:pPr>
            <a:r>
              <a:rPr lang="cs-CZ" sz="2400" dirty="0">
                <a:latin typeface="Calibri" pitchFamily="34" charset="0"/>
              </a:rPr>
              <a:t> jsou místem vědeckého výzkumu</a:t>
            </a:r>
          </a:p>
          <a:p>
            <a:pPr lvl="1" eaLnBrk="1" hangingPunct="1">
              <a:buFont typeface="Arial" charset="0"/>
              <a:buChar char="•"/>
            </a:pPr>
            <a:r>
              <a:rPr lang="cs-CZ" sz="2400" dirty="0">
                <a:latin typeface="Calibri" pitchFamily="34" charset="0"/>
              </a:rPr>
              <a:t> jsou zdrojem většiny biologických informací o zvířatech, o jejich  </a:t>
            </a:r>
          </a:p>
          <a:p>
            <a:pPr lvl="1" eaLnBrk="1" hangingPunct="1"/>
            <a:r>
              <a:rPr lang="cs-CZ" sz="2400" dirty="0">
                <a:latin typeface="Calibri" pitchFamily="34" charset="0"/>
              </a:rPr>
              <a:t>  vzájemných vztazích, komunikaci, chování, strategii rozmnožování, </a:t>
            </a:r>
          </a:p>
          <a:p>
            <a:pPr lvl="1" eaLnBrk="1" hangingPunct="1"/>
            <a:r>
              <a:rPr lang="cs-CZ" sz="2400" dirty="0">
                <a:latin typeface="Calibri" pitchFamily="34" charset="0"/>
              </a:rPr>
              <a:t>  péči o mláďata…</a:t>
            </a:r>
          </a:p>
          <a:p>
            <a:pPr lvl="1" eaLnBrk="1" hangingPunct="1">
              <a:buFont typeface="Arial" charset="0"/>
              <a:buChar char="•"/>
            </a:pPr>
            <a:r>
              <a:rPr lang="cs-CZ" sz="2400" dirty="0">
                <a:latin typeface="Calibri" pitchFamily="34" charset="0"/>
              </a:rPr>
              <a:t> poskytují útočiště i zraněným zvířatům z volné přírody</a:t>
            </a:r>
          </a:p>
          <a:p>
            <a:pPr lvl="1" eaLnBrk="1" hangingPunct="1">
              <a:buFont typeface="Arial" charset="0"/>
              <a:buChar char="•"/>
            </a:pPr>
            <a:r>
              <a:rPr lang="cs-CZ" sz="2400" dirty="0">
                <a:latin typeface="Calibri" pitchFamily="34" charset="0"/>
              </a:rPr>
              <a:t> vytvářejí prostředí pro záchranu druhů, které jsou v přírodě   </a:t>
            </a:r>
          </a:p>
          <a:p>
            <a:pPr lvl="1" eaLnBrk="1" hangingPunct="1"/>
            <a:r>
              <a:rPr lang="cs-CZ" sz="2400" dirty="0">
                <a:latin typeface="Calibri" pitchFamily="34" charset="0"/>
              </a:rPr>
              <a:t>  ohrožené </a:t>
            </a:r>
          </a:p>
          <a:p>
            <a:pPr lvl="1" eaLnBrk="1" hangingPunct="1">
              <a:buFont typeface="Arial" charset="0"/>
              <a:buChar char="•"/>
            </a:pPr>
            <a:r>
              <a:rPr lang="cs-CZ" sz="2400" dirty="0">
                <a:latin typeface="Calibri" pitchFamily="34" charset="0"/>
              </a:rPr>
              <a:t> v některých případech jsou jedinou </a:t>
            </a:r>
            <a:r>
              <a:rPr lang="cs-CZ" sz="2400" dirty="0" smtClean="0">
                <a:latin typeface="Calibri" pitchFamily="34" charset="0"/>
              </a:rPr>
              <a:t>možností, </a:t>
            </a:r>
            <a:r>
              <a:rPr lang="cs-CZ" sz="2400" dirty="0">
                <a:latin typeface="Calibri" pitchFamily="34" charset="0"/>
              </a:rPr>
              <a:t>jak zajistit, aby daný </a:t>
            </a:r>
          </a:p>
          <a:p>
            <a:pPr lvl="1" eaLnBrk="1" hangingPunct="1"/>
            <a:r>
              <a:rPr lang="cs-CZ" sz="2400" dirty="0">
                <a:latin typeface="Calibri" pitchFamily="34" charset="0"/>
              </a:rPr>
              <a:t>  druh nevyhynul </a:t>
            </a:r>
          </a:p>
          <a:p>
            <a:pPr lvl="1" eaLnBrk="1" hangingPunct="1"/>
            <a:endParaRPr lang="cs-CZ" sz="2400" dirty="0">
              <a:latin typeface="Calibri" pitchFamily="34" charset="0"/>
            </a:endParaRPr>
          </a:p>
          <a:p>
            <a:pPr lvl="1" eaLnBrk="1" hangingPunct="1"/>
            <a:r>
              <a:rPr lang="cs-CZ" sz="2400" dirty="0">
                <a:latin typeface="Calibri" pitchFamily="34" charset="0"/>
              </a:rPr>
              <a:t>Zoologické zahrady jsou ve velkých </a:t>
            </a:r>
            <a:r>
              <a:rPr lang="cs-CZ" sz="2400" dirty="0" smtClean="0">
                <a:latin typeface="Calibri" pitchFamily="34" charset="0"/>
              </a:rPr>
              <a:t>městech, </a:t>
            </a:r>
            <a:r>
              <a:rPr lang="cs-CZ" sz="2400" dirty="0">
                <a:latin typeface="Calibri" pitchFamily="34" charset="0"/>
              </a:rPr>
              <a:t>jako je například:</a:t>
            </a:r>
          </a:p>
          <a:p>
            <a:pPr lvl="1" eaLnBrk="1" hangingPunct="1"/>
            <a:r>
              <a:rPr lang="cs-CZ" sz="2400" dirty="0">
                <a:latin typeface="Calibri" pitchFamily="34" charset="0"/>
              </a:rPr>
              <a:t>	- Praha, Brno, Liberec, Dvůr Králové, Olomouc, Ostrava, Plzeň, 	  Ústí nad Labem…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3250"/>
                            </p:stCondLst>
                            <p:childTnLst>
                              <p:par>
                                <p:cTn id="18" presetID="3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0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9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8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14500"/>
                            </p:stCondLst>
                            <p:childTnLst>
                              <p:par>
                                <p:cTn id="44" presetID="3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6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 nodeType="afterGroup">
                            <p:stCondLst>
                              <p:cond delay="29750"/>
                            </p:stCondLst>
                            <p:childTnLst>
                              <p:par>
                                <p:cTn id="52" presetID="3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4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3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4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2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3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 nodeType="afterGroup">
                            <p:stCondLst>
                              <p:cond delay="13250"/>
                            </p:stCondLst>
                            <p:childTnLst>
                              <p:par>
                                <p:cTn id="78" presetID="3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80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1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7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89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90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 nodeType="afterGroup">
                            <p:stCondLst>
                              <p:cond delay="14750"/>
                            </p:stCondLst>
                            <p:childTnLst>
                              <p:par>
                                <p:cTn id="95" presetID="3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97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98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 nodeType="clickPar">
                      <p:stCondLst>
                        <p:cond delay="indefinite"/>
                      </p:stCondLst>
                      <p:childTnLst>
                        <p:par>
                          <p:cTn id="10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4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409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409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409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409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1" presetID="39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09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409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409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409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tygr bengálský2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2" name="TextovéPole 1"/>
          <p:cNvSpPr txBox="1">
            <a:spLocks noChangeArrowheads="1"/>
          </p:cNvSpPr>
          <p:nvPr/>
        </p:nvSpPr>
        <p:spPr bwMode="auto">
          <a:xfrm>
            <a:off x="0" y="0"/>
            <a:ext cx="91440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sz="4400">
                <a:solidFill>
                  <a:schemeClr val="bg2"/>
                </a:solidFill>
                <a:latin typeface="Calibri" pitchFamily="34" charset="0"/>
              </a:rPr>
              <a:t>Ukázky zvířat, která známe ze ZOO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916238" y="3933825"/>
            <a:ext cx="35274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sz="3200">
                <a:solidFill>
                  <a:schemeClr val="bg2"/>
                </a:solidFill>
              </a:rPr>
              <a:t>Tygr bengálský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3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 descr="žirafa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857250"/>
            <a:ext cx="9144000" cy="514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7" name="TextovéPole 1"/>
          <p:cNvSpPr txBox="1">
            <a:spLocks noChangeArrowheads="1"/>
          </p:cNvSpPr>
          <p:nvPr/>
        </p:nvSpPr>
        <p:spPr bwMode="auto">
          <a:xfrm>
            <a:off x="0" y="0"/>
            <a:ext cx="9144000" cy="1446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sz="4400">
                <a:solidFill>
                  <a:schemeClr val="bg2"/>
                </a:solidFill>
                <a:latin typeface="Calibri" pitchFamily="34" charset="0"/>
              </a:rPr>
              <a:t>Ukázky zvířat, která známe ze ZOO</a:t>
            </a:r>
          </a:p>
          <a:p>
            <a:pPr algn="ctr" eaLnBrk="1" hangingPunct="1"/>
            <a:endParaRPr lang="cs-CZ" sz="4400"/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211638" y="5229225"/>
            <a:ext cx="39195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sz="3200">
                <a:solidFill>
                  <a:schemeClr val="bg2"/>
                </a:solidFill>
              </a:rPr>
              <a:t>Žirafa Rothschildova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2"/>
          <p:cNvSpPr txBox="1">
            <a:spLocks noChangeArrowheads="1"/>
          </p:cNvSpPr>
          <p:nvPr/>
        </p:nvSpPr>
        <p:spPr bwMode="auto">
          <a:xfrm>
            <a:off x="0" y="0"/>
            <a:ext cx="9144000" cy="1262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sz="4400">
                <a:solidFill>
                  <a:schemeClr val="bg2"/>
                </a:solidFill>
                <a:latin typeface="Calibri" pitchFamily="34" charset="0"/>
              </a:rPr>
              <a:t>Ukázky zvířat, která známe ze ZOO</a:t>
            </a:r>
          </a:p>
          <a:p>
            <a:pPr algn="ctr" eaLnBrk="1" hangingPunct="1"/>
            <a:endParaRPr lang="cs-CZ" sz="800"/>
          </a:p>
          <a:p>
            <a:pPr eaLnBrk="1" hangingPunct="1"/>
            <a:endParaRPr lang="cs-CZ" sz="2400"/>
          </a:p>
        </p:txBody>
      </p:sp>
      <p:pic>
        <p:nvPicPr>
          <p:cNvPr id="4" name="Obrázek 3" descr="P5074765a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857250"/>
            <a:ext cx="9144000" cy="514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771775" y="2349500"/>
            <a:ext cx="23431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sz="3200">
                <a:solidFill>
                  <a:schemeClr val="bg2"/>
                </a:solidFill>
              </a:rPr>
              <a:t>Slon</a:t>
            </a:r>
            <a:r>
              <a:rPr lang="cs-CZ" sz="2400">
                <a:solidFill>
                  <a:schemeClr val="bg2"/>
                </a:solidFill>
              </a:rPr>
              <a:t> </a:t>
            </a:r>
            <a:r>
              <a:rPr lang="cs-CZ" sz="3200">
                <a:solidFill>
                  <a:schemeClr val="bg2"/>
                </a:solidFill>
              </a:rPr>
              <a:t>indický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plameňák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5" name="TextovéPole 1"/>
          <p:cNvSpPr txBox="1">
            <a:spLocks noChangeArrowheads="1"/>
          </p:cNvSpPr>
          <p:nvPr/>
        </p:nvSpPr>
        <p:spPr bwMode="auto">
          <a:xfrm>
            <a:off x="0" y="0"/>
            <a:ext cx="9144000" cy="1446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sz="4400">
                <a:solidFill>
                  <a:schemeClr val="bg2"/>
                </a:solidFill>
                <a:latin typeface="Calibri" pitchFamily="34" charset="0"/>
              </a:rPr>
              <a:t>Ukázky zvířat, která známe ze ZOO</a:t>
            </a:r>
          </a:p>
          <a:p>
            <a:pPr algn="ctr" eaLnBrk="1" hangingPunct="1"/>
            <a:endParaRPr lang="cs-CZ" sz="440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572000" y="5084763"/>
            <a:ext cx="2232025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sz="3200">
                <a:solidFill>
                  <a:schemeClr val="bg2"/>
                </a:solidFill>
              </a:rPr>
              <a:t>Plameňáci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0" y="0"/>
            <a:ext cx="91440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sz="4400">
                <a:solidFill>
                  <a:schemeClr val="bg2"/>
                </a:solidFill>
                <a:latin typeface="Calibri" pitchFamily="34" charset="0"/>
              </a:rPr>
              <a:t>Ukázky zvířat, která známe ze ZOO</a:t>
            </a:r>
          </a:p>
        </p:txBody>
      </p:sp>
      <p:pic>
        <p:nvPicPr>
          <p:cNvPr id="3" name="Obrázek 2" descr="surikata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857250"/>
            <a:ext cx="9144000" cy="514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580063" y="4221163"/>
            <a:ext cx="16891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sz="3200">
                <a:solidFill>
                  <a:schemeClr val="bg2"/>
                </a:solidFill>
              </a:rPr>
              <a:t>Surikata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1"/>
          <p:cNvSpPr txBox="1">
            <a:spLocks noChangeArrowheads="1"/>
          </p:cNvSpPr>
          <p:nvPr/>
        </p:nvSpPr>
        <p:spPr bwMode="auto">
          <a:xfrm>
            <a:off x="0" y="0"/>
            <a:ext cx="91440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sz="4400">
                <a:solidFill>
                  <a:schemeClr val="bg2"/>
                </a:solidFill>
                <a:latin typeface="Calibri" pitchFamily="34" charset="0"/>
              </a:rPr>
              <a:t>Ukázky zvířat, která známe ze ZOO</a:t>
            </a:r>
          </a:p>
        </p:txBody>
      </p:sp>
      <p:pic>
        <p:nvPicPr>
          <p:cNvPr id="3" name="Obrázek 2" descr="člunozobec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857250"/>
            <a:ext cx="9144000" cy="514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476375" y="4797425"/>
            <a:ext cx="40322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sz="3200">
                <a:solidFill>
                  <a:schemeClr val="bg2"/>
                </a:solidFill>
              </a:rPr>
              <a:t>Člunozobec africký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7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770" decel="100000"/>
                                        <p:tgtEl>
                                          <p:spTgt spid="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9" dur="77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1" dur="77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gepard.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1126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bg2"/>
                </a:solidFill>
              </a:rPr>
              <a:t>Ukázky zvířat, která známe ze ZOO</a:t>
            </a:r>
            <a:br>
              <a:rPr lang="cs-CZ" smtClean="0">
                <a:solidFill>
                  <a:schemeClr val="bg2"/>
                </a:solidFill>
              </a:rPr>
            </a:br>
            <a:endParaRPr lang="cs-CZ" smtClean="0"/>
          </a:p>
        </p:txBody>
      </p:sp>
      <p:sp>
        <p:nvSpPr>
          <p:cNvPr id="11268" name="TextovéPole 4"/>
          <p:cNvSpPr txBox="1">
            <a:spLocks noChangeArrowheads="1"/>
          </p:cNvSpPr>
          <p:nvPr/>
        </p:nvSpPr>
        <p:spPr bwMode="auto">
          <a:xfrm>
            <a:off x="6659563" y="5589588"/>
            <a:ext cx="18002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sz="3200">
                <a:solidFill>
                  <a:schemeClr val="bg2"/>
                </a:solidFill>
              </a:rPr>
              <a:t>Gepard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2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bg2"/>
                </a:solidFill>
              </a:rPr>
              <a:t>Ukázky zvířat, která známe ze ZOO</a:t>
            </a:r>
            <a:br>
              <a:rPr lang="cs-CZ" smtClean="0">
                <a:solidFill>
                  <a:schemeClr val="bg2"/>
                </a:solidFill>
              </a:rPr>
            </a:br>
            <a:endParaRPr lang="cs-CZ" smtClean="0"/>
          </a:p>
        </p:txBody>
      </p:sp>
      <p:pic>
        <p:nvPicPr>
          <p:cNvPr id="4" name="Zástupný symbol pro obsah 3" descr="mangusta lyščí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12775" y="863600"/>
            <a:ext cx="7924800" cy="5943600"/>
          </a:xfrm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492500" y="5589588"/>
            <a:ext cx="28035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sz="3200">
                <a:solidFill>
                  <a:schemeClr val="bg2"/>
                </a:solidFill>
              </a:rPr>
              <a:t>Mangusta liščí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 descr="velbloud dvouhrbý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1331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bg2"/>
                </a:solidFill>
              </a:rPr>
              <a:t>Ukázky zvířat, která známe ze ZOO</a:t>
            </a:r>
            <a:br>
              <a:rPr lang="cs-CZ" smtClean="0">
                <a:solidFill>
                  <a:schemeClr val="bg2"/>
                </a:solidFill>
              </a:rPr>
            </a:br>
            <a:endParaRPr lang="cs-CZ" smtClean="0"/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588000" y="1412875"/>
            <a:ext cx="35560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sz="3200">
                <a:solidFill>
                  <a:schemeClr val="bg2"/>
                </a:solidFill>
              </a:rPr>
              <a:t>Velbloud dvouhrbý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elikán bílí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1433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bg2"/>
                </a:solidFill>
              </a:rPr>
              <a:t>Ukázky zvířat, která známe ze ZOO</a:t>
            </a:r>
            <a:br>
              <a:rPr lang="cs-CZ" smtClean="0">
                <a:solidFill>
                  <a:schemeClr val="bg2"/>
                </a:solidFill>
              </a:rPr>
            </a:br>
            <a:endParaRPr lang="cs-CZ" smtClean="0"/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692275" y="1916113"/>
            <a:ext cx="2281238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sz="3200">
                <a:solidFill>
                  <a:schemeClr val="bg2"/>
                </a:solidFill>
              </a:rPr>
              <a:t>Pelikán bílý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bg2"/>
                </a:solidFill>
              </a:rPr>
              <a:t>Ukázky zvířat, která známe ze ZOO</a:t>
            </a:r>
            <a:br>
              <a:rPr lang="cs-CZ" smtClean="0">
                <a:solidFill>
                  <a:schemeClr val="bg2"/>
                </a:solidFill>
              </a:rPr>
            </a:br>
            <a:endParaRPr lang="cs-CZ" smtClean="0"/>
          </a:p>
        </p:txBody>
      </p:sp>
      <p:pic>
        <p:nvPicPr>
          <p:cNvPr id="15363" name="Zástupný symbol pro obsah 3" descr="aP211224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49275" y="1600200"/>
            <a:ext cx="8045450" cy="4525963"/>
          </a:xfrm>
        </p:spPr>
      </p:pic>
      <p:sp>
        <p:nvSpPr>
          <p:cNvPr id="15364" name="TextovéPole 4"/>
          <p:cNvSpPr txBox="1">
            <a:spLocks noChangeArrowheads="1"/>
          </p:cNvSpPr>
          <p:nvPr/>
        </p:nvSpPr>
        <p:spPr bwMode="auto">
          <a:xfrm>
            <a:off x="5580063" y="5229225"/>
            <a:ext cx="26638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sz="3200">
                <a:solidFill>
                  <a:schemeClr val="bg2"/>
                </a:solidFill>
              </a:rPr>
              <a:t>Gaviál</a:t>
            </a:r>
            <a:r>
              <a:rPr lang="cs-CZ">
                <a:solidFill>
                  <a:schemeClr val="bg2"/>
                </a:solidFill>
              </a:rPr>
              <a:t> </a:t>
            </a:r>
            <a:r>
              <a:rPr lang="cs-CZ" sz="3200">
                <a:solidFill>
                  <a:schemeClr val="bg2"/>
                </a:solidFill>
              </a:rPr>
              <a:t>indický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smtClean="0"/>
              <a:t>DUM Botanické a zoologické zahrady</a:t>
            </a:r>
            <a:br>
              <a:rPr lang="cs-CZ" sz="4000" smtClean="0"/>
            </a:br>
            <a:r>
              <a:rPr lang="cs-CZ" sz="1800" smtClean="0"/>
              <a:t>III/2 Inovace a zkvalitnění výuky prostřednictvím ICT</a:t>
            </a:r>
            <a:r>
              <a:rPr lang="cs-CZ" sz="4000" smtClean="0"/>
              <a:t/>
            </a:r>
            <a:br>
              <a:rPr lang="cs-CZ" sz="4000" smtClean="0"/>
            </a:br>
            <a:endParaRPr lang="cs-CZ" sz="4000" smtClean="0"/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smtClean="0"/>
              <a:t>Škola</a:t>
            </a:r>
            <a:r>
              <a:rPr lang="cs-CZ" sz="2800" smtClean="0"/>
              <a:t>: ZŠ a MŠ, Dětenice, okres Jičín</a:t>
            </a:r>
          </a:p>
          <a:p>
            <a:r>
              <a:rPr lang="cs-CZ" sz="2800" b="1" smtClean="0"/>
              <a:t>Číslo projektu: </a:t>
            </a:r>
            <a:r>
              <a:rPr lang="cs-CZ" sz="2800" smtClean="0"/>
              <a:t>CZ.1.07/1.4.00/21.3770</a:t>
            </a:r>
          </a:p>
          <a:p>
            <a:r>
              <a:rPr lang="cs-CZ" sz="2800" b="1" smtClean="0"/>
              <a:t>Autor</a:t>
            </a:r>
            <a:r>
              <a:rPr lang="cs-CZ" sz="2800" smtClean="0"/>
              <a:t>: Mgr. Iveta Vališková</a:t>
            </a:r>
          </a:p>
          <a:p>
            <a:r>
              <a:rPr lang="cs-CZ" sz="2800" b="1" smtClean="0"/>
              <a:t>Použité zdroje: </a:t>
            </a:r>
            <a:r>
              <a:rPr lang="cs-CZ" sz="2800" smtClean="0">
                <a:hlinkClick r:id="rId2"/>
              </a:rPr>
              <a:t>www.office.microsoft.com</a:t>
            </a:r>
            <a:endParaRPr lang="cs-CZ" sz="2800" b="1" smtClean="0"/>
          </a:p>
          <a:p>
            <a:pPr>
              <a:buFont typeface="Arial" charset="0"/>
              <a:buNone/>
            </a:pPr>
            <a:endParaRPr lang="cs-CZ" sz="2800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</p:txBody>
      </p:sp>
      <p:pic>
        <p:nvPicPr>
          <p:cNvPr id="16388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4941168"/>
            <a:ext cx="6336704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smtClean="0"/>
              <a:t>Cíl: </a:t>
            </a:r>
            <a:r>
              <a:rPr lang="cs-CZ" sz="2800" smtClean="0"/>
              <a:t>Materiál je určen pro základní seznámení s učivem o Botanických a zoologických zahradách</a:t>
            </a:r>
          </a:p>
          <a:p>
            <a:r>
              <a:rPr lang="cs-CZ" sz="2800" b="1" smtClean="0"/>
              <a:t>Formát, velikost: </a:t>
            </a:r>
            <a:r>
              <a:rPr lang="cs-CZ" sz="2800" smtClean="0"/>
              <a:t>prezentace Microsoft Office PowerPoint, 7,05 MB</a:t>
            </a:r>
          </a:p>
          <a:p>
            <a:r>
              <a:rPr lang="cs-CZ" sz="2800" b="1" smtClean="0"/>
              <a:t>Metodické doporučení : </a:t>
            </a:r>
            <a:r>
              <a:rPr lang="cs-CZ" sz="2800" smtClean="0"/>
              <a:t>Nejprve žáci pracují ve skupinách, kde se pokouší sami význam zahrad vyvodit a zapsat. Pak zhlédnou prezentaci a porovnají se svými závěry.</a:t>
            </a:r>
          </a:p>
        </p:txBody>
      </p:sp>
      <p:pic>
        <p:nvPicPr>
          <p:cNvPr id="17412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5448300"/>
            <a:ext cx="612130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439</TotalTime>
  <Words>297</Words>
  <Application>Microsoft Office PowerPoint</Application>
  <PresentationFormat>Předvádění na obrazovce (4:3)</PresentationFormat>
  <Paragraphs>59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9" baseType="lpstr">
      <vt:lpstr>Arial</vt:lpstr>
      <vt:lpstr>Calibri</vt:lpstr>
      <vt:lpstr>Motiv sady Office</vt:lpstr>
      <vt:lpstr>Botanické a zoologické zahrady  Mgr. I. Vališková  </vt:lpstr>
      <vt:lpstr>Botanická zahrada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Ukázky zvířat, která známe ze ZOO </vt:lpstr>
      <vt:lpstr>Ukázky zvířat, která známe ze ZOO </vt:lpstr>
      <vt:lpstr>Ukázky zvířat, která známe ze ZOO </vt:lpstr>
      <vt:lpstr>Ukázky zvířat, která známe ze ZOO </vt:lpstr>
      <vt:lpstr>Ukázky zvířat, která známe ze ZOO </vt:lpstr>
      <vt:lpstr>DUM Botanické a zoologické zahrady III/2 Inovace a zkvalitnění výuky prostřednictvím ICT </vt:lpstr>
      <vt:lpstr>Anotace</vt:lpstr>
    </vt:vector>
  </TitlesOfParts>
  <Company>o2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Botanické a zoologické zahrady</dc:title>
  <dc:creator>PFA</dc:creator>
  <cp:lastModifiedBy>Dum</cp:lastModifiedBy>
  <cp:revision>63</cp:revision>
  <dcterms:created xsi:type="dcterms:W3CDTF">2013-03-19T11:32:49Z</dcterms:created>
  <dcterms:modified xsi:type="dcterms:W3CDTF">2014-09-29T15:22:58Z</dcterms:modified>
</cp:coreProperties>
</file>