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9" r:id="rId8"/>
    <p:sldId id="270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  <a:srgbClr val="00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2" d="100"/>
          <a:sy n="82" d="100"/>
        </p:scale>
        <p:origin x="-156" y="1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1F0B3-BE40-4CDC-824C-35CD712B4C2F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B08E6-A78F-4C75-AC4B-65D32065B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9A3B9-0A65-4864-8F9B-8FE4761ED80C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C2D6E-ABE2-43B4-A169-0B9EDB089A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60F1-121A-40C3-A6F8-9EB8008C7E0E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D3902-6D79-4FD1-B672-14767D6F4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16616-2160-4226-92DE-C2680D1B777E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62E72-F1B0-4A86-B2BF-4DE6C8614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FDB0D-59B9-4041-8E2C-CDFB5395504B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E8B3-2219-40FE-98BD-DA6188209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0D59A-401B-4F4D-A0C2-448AFA566DDC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9CCA8-6870-4E7F-8E16-B9A733CDC5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C8D1C-208F-421F-8B0D-58B6C89B3DFD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81AEC-026C-4CF2-8CD4-797A8BA78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DB5F-BA79-430D-94B2-BF99C372B53A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A06F8-66E4-4443-AAFC-67D986C55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6BBC3-B5CD-46C0-8C3B-B178C87282DF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56660-C002-4582-A894-9FFB4A8E5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0F3D0-1952-45C6-B0D1-0DE059E5F621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1BC54-BC3E-476E-8238-C5F4F30F2F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0BE33-6673-4566-8D23-209FC9800815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2AA55-7C4D-40CD-BBFA-C294D0B67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FBCEFFE-B37F-4AC7-9E5A-035B65A89969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588780-B731-4C1A-BA9C-C886D6A2AB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2276475"/>
          <a:ext cx="7129462" cy="38830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26.3.2012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VY_32_INOVACE_17_ČESKÝ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Skloňování – vzory předseda,</a:t>
                      </a:r>
                    </a:p>
                    <a:p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soudce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solidFill>
            <a:srgbClr val="00CCFF"/>
          </a:solidFill>
        </p:spPr>
        <p:txBody>
          <a:bodyPr/>
          <a:lstStyle/>
          <a:p>
            <a:r>
              <a:rPr lang="cs-CZ" sz="5400" b="1" smtClean="0"/>
              <a:t>SKLOŇOVÁNÍ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solidFill>
            <a:srgbClr val="00CCFF"/>
          </a:solidFill>
        </p:spPr>
        <p:txBody>
          <a:bodyPr/>
          <a:lstStyle/>
          <a:p>
            <a:r>
              <a:rPr lang="cs-CZ" sz="5400" b="1" smtClean="0">
                <a:solidFill>
                  <a:schemeClr val="tx1"/>
                </a:solidFill>
              </a:rPr>
              <a:t>VZORY PŘEDSEDA, SOUDCE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smtClean="0"/>
              <a:t>VZOR PŘEDSEDA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601788"/>
            <a:ext cx="8642350" cy="5067300"/>
          </a:xfrm>
        </p:spPr>
        <p:txBody>
          <a:bodyPr rtlCol="0">
            <a:normAutofit fontScale="4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b="1" smtClean="0"/>
              <a:t>   </a:t>
            </a:r>
            <a:r>
              <a:rPr lang="cs-CZ" sz="10000" smtClean="0"/>
              <a:t>1. p. předsed</a:t>
            </a:r>
            <a:r>
              <a:rPr lang="cs-CZ" sz="10000" b="1" smtClean="0">
                <a:solidFill>
                  <a:srgbClr val="FF0000"/>
                </a:solidFill>
              </a:rPr>
              <a:t>a</a:t>
            </a:r>
            <a:r>
              <a:rPr lang="cs-CZ" sz="10000" b="1" smtClean="0"/>
              <a:t> </a:t>
            </a:r>
            <a:r>
              <a:rPr lang="cs-CZ" sz="10000" smtClean="0"/>
              <a:t>              </a:t>
            </a:r>
            <a:r>
              <a:rPr lang="cs-CZ" sz="9000" b="1" smtClean="0"/>
              <a:t>číslo jednotné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b="1" smtClean="0"/>
              <a:t>   </a:t>
            </a:r>
            <a:r>
              <a:rPr lang="cs-CZ" sz="10000" smtClean="0"/>
              <a:t>2. p. předsed</a:t>
            </a:r>
            <a:r>
              <a:rPr lang="cs-CZ" sz="10000" b="1" smtClean="0">
                <a:solidFill>
                  <a:srgbClr val="FF0000"/>
                </a:solidFill>
              </a:rPr>
              <a:t>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smtClean="0"/>
              <a:t>   3. p. předsed</a:t>
            </a:r>
            <a:r>
              <a:rPr lang="cs-CZ" sz="10000" b="1" smtClean="0">
                <a:solidFill>
                  <a:srgbClr val="FF0000"/>
                </a:solidFill>
              </a:rPr>
              <a:t>ovi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b="1" smtClean="0"/>
              <a:t>   </a:t>
            </a:r>
            <a:r>
              <a:rPr lang="cs-CZ" sz="10000" smtClean="0"/>
              <a:t>4. p. předsed</a:t>
            </a:r>
            <a:r>
              <a:rPr lang="cs-CZ" sz="10000" b="1" smtClean="0">
                <a:solidFill>
                  <a:srgbClr val="FF0000"/>
                </a:solidFill>
              </a:rPr>
              <a:t>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smtClean="0"/>
              <a:t>   5. p. předsed</a:t>
            </a:r>
            <a:r>
              <a:rPr lang="cs-CZ" sz="10000" b="1" smtClean="0">
                <a:solidFill>
                  <a:srgbClr val="FF0000"/>
                </a:solidFill>
              </a:rPr>
              <a:t>o</a:t>
            </a:r>
            <a:r>
              <a:rPr lang="cs-CZ" sz="10000" smtClean="0"/>
              <a:t>!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smtClean="0"/>
              <a:t>   6. p. předsed</a:t>
            </a:r>
            <a:r>
              <a:rPr lang="cs-CZ" sz="10000" b="1" smtClean="0">
                <a:solidFill>
                  <a:srgbClr val="FF0000"/>
                </a:solidFill>
              </a:rPr>
              <a:t>ovi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smtClean="0"/>
              <a:t>   7. p. předsed</a:t>
            </a:r>
            <a:r>
              <a:rPr lang="cs-CZ" sz="10000" b="1" smtClean="0">
                <a:solidFill>
                  <a:srgbClr val="FF0000"/>
                </a:solidFill>
              </a:rPr>
              <a:t>ou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smtClean="0"/>
              <a:t>         </a:t>
            </a:r>
            <a:endParaRPr lang="cs-CZ" sz="7000" b="1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200" b="1" smtClean="0"/>
              <a:t>   </a:t>
            </a:r>
            <a:r>
              <a:rPr lang="cs-CZ" sz="7000" b="1" i="1" smtClean="0">
                <a:solidFill>
                  <a:srgbClr val="FF0000"/>
                </a:solidFill>
              </a:rPr>
              <a:t>Zjisti, jestli se mění koncovka při skloňování.</a:t>
            </a:r>
            <a:endParaRPr lang="cs-CZ" sz="7000" b="1"/>
          </a:p>
        </p:txBody>
      </p:sp>
      <p:pic>
        <p:nvPicPr>
          <p:cNvPr id="15363" name="Picture 8" descr="C:\Users\Langerová\AppData\Local\Microsoft\Windows\Temporary Internet Files\Content.IE5\4OJ3P41C\MC9002335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2420938"/>
            <a:ext cx="263525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4721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mtClean="0"/>
              <a:t>   </a:t>
            </a:r>
            <a:r>
              <a:rPr lang="cs-CZ" sz="4000" b="1" smtClean="0"/>
              <a:t>číslo množné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1. p. předsedov</a:t>
            </a:r>
            <a:r>
              <a:rPr lang="cs-CZ" sz="4000" b="1" smtClean="0">
                <a:solidFill>
                  <a:srgbClr val="FF0000"/>
                </a:solidFill>
              </a:rPr>
              <a:t>é</a:t>
            </a:r>
            <a:r>
              <a:rPr lang="cs-CZ" sz="4000" smtClean="0"/>
              <a:t>, (husit</a:t>
            </a:r>
            <a:r>
              <a:rPr lang="cs-CZ" sz="4000" b="1" smtClean="0">
                <a:solidFill>
                  <a:srgbClr val="FF0000"/>
                </a:solidFill>
              </a:rPr>
              <a:t>é</a:t>
            </a:r>
            <a:r>
              <a:rPr lang="cs-CZ" sz="400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2. p. předsed</a:t>
            </a:r>
            <a:r>
              <a:rPr lang="cs-CZ" sz="4000" b="1" smtClean="0">
                <a:solidFill>
                  <a:srgbClr val="FF0000"/>
                </a:solidFill>
              </a:rPr>
              <a:t>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3. p. předsed</a:t>
            </a:r>
            <a:r>
              <a:rPr lang="cs-CZ" sz="4000" b="1" smtClean="0">
                <a:solidFill>
                  <a:srgbClr val="FF0000"/>
                </a:solidFill>
              </a:rPr>
              <a:t>ům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4. p. předsed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5. p. předsed</a:t>
            </a:r>
            <a:r>
              <a:rPr lang="cs-CZ" sz="4000" b="1" smtClean="0">
                <a:solidFill>
                  <a:srgbClr val="FF0000"/>
                </a:solidFill>
              </a:rPr>
              <a:t>ové</a:t>
            </a:r>
            <a:r>
              <a:rPr lang="cs-CZ" sz="4000" smtClean="0"/>
              <a:t>! husit</a:t>
            </a:r>
            <a:r>
              <a:rPr lang="cs-CZ" sz="4000" b="1" smtClean="0">
                <a:solidFill>
                  <a:srgbClr val="FF0000"/>
                </a:solidFill>
              </a:rPr>
              <a:t>é</a:t>
            </a:r>
            <a:r>
              <a:rPr lang="cs-CZ" sz="4000" smtClean="0"/>
              <a:t>!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6. p. předsed</a:t>
            </a:r>
            <a:r>
              <a:rPr lang="cs-CZ" sz="4000" b="1" smtClean="0">
                <a:solidFill>
                  <a:srgbClr val="FF0000"/>
                </a:solidFill>
              </a:rPr>
              <a:t>ech</a:t>
            </a:r>
            <a:r>
              <a:rPr lang="cs-CZ" sz="4000" smtClean="0"/>
              <a:t>, (sluz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  <a:r>
              <a:rPr lang="cs-CZ" sz="400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7. p. předsed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6386" name="Picture 2" descr="C:\Users\Langerová\AppData\Local\Microsoft\Windows\Temporary Internet Files\Content.IE5\57257UL6\MC9000569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349500"/>
            <a:ext cx="3646488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sz="5400" b="1" smtClean="0"/>
              <a:t>VZOR SOUDCE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200" b="1" i="1" smtClean="0">
                <a:solidFill>
                  <a:srgbClr val="FF0000"/>
                </a:solidFill>
              </a:rPr>
              <a:t>   Mění se koncovka při skloňování? Jak?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1. p. soudc</a:t>
            </a:r>
            <a:r>
              <a:rPr lang="cs-CZ" sz="16000" b="1" smtClean="0">
                <a:solidFill>
                  <a:srgbClr val="FF0000"/>
                </a:solidFill>
              </a:rPr>
              <a:t>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2. p. soudc</a:t>
            </a:r>
            <a:r>
              <a:rPr lang="cs-CZ" sz="16000" b="1" smtClean="0">
                <a:solidFill>
                  <a:srgbClr val="FF0000"/>
                </a:solidFill>
              </a:rPr>
              <a:t>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3. p. soudc</a:t>
            </a:r>
            <a:r>
              <a:rPr lang="cs-CZ" sz="16000" b="1" smtClean="0">
                <a:solidFill>
                  <a:srgbClr val="FF0000"/>
                </a:solidFill>
              </a:rPr>
              <a:t>i</a:t>
            </a:r>
            <a:r>
              <a:rPr lang="cs-CZ" sz="16000" smtClean="0"/>
              <a:t>, soudcov</a:t>
            </a:r>
            <a:r>
              <a:rPr lang="cs-CZ" sz="16000" b="1" smtClean="0">
                <a:solidFill>
                  <a:srgbClr val="FF0000"/>
                </a:solidFill>
              </a:rPr>
              <a:t>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4. p. soudc</a:t>
            </a:r>
            <a:r>
              <a:rPr lang="cs-CZ" sz="16000" b="1" smtClean="0">
                <a:solidFill>
                  <a:srgbClr val="FF0000"/>
                </a:solidFill>
              </a:rPr>
              <a:t>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5. p. soudc</a:t>
            </a:r>
            <a:r>
              <a:rPr lang="cs-CZ" sz="16000" b="1" smtClean="0">
                <a:solidFill>
                  <a:srgbClr val="FF0000"/>
                </a:solidFill>
              </a:rPr>
              <a:t>e</a:t>
            </a:r>
            <a:r>
              <a:rPr lang="cs-CZ" sz="16000" smtClean="0"/>
              <a:t>!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6. p. soudc</a:t>
            </a:r>
            <a:r>
              <a:rPr lang="cs-CZ" sz="16000" b="1" smtClean="0">
                <a:solidFill>
                  <a:srgbClr val="FF0000"/>
                </a:solidFill>
              </a:rPr>
              <a:t>i</a:t>
            </a:r>
            <a:r>
              <a:rPr lang="cs-CZ" sz="16000" smtClean="0"/>
              <a:t>, soudc</a:t>
            </a:r>
            <a:r>
              <a:rPr lang="cs-CZ" sz="16000" b="1" smtClean="0">
                <a:solidFill>
                  <a:srgbClr val="FF0000"/>
                </a:solidFill>
              </a:rPr>
              <a:t>ovi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7. p. soudc</a:t>
            </a:r>
            <a:r>
              <a:rPr lang="cs-CZ" sz="16000" b="1" smtClean="0">
                <a:solidFill>
                  <a:srgbClr val="FF0000"/>
                </a:solidFill>
              </a:rPr>
              <a:t>em                </a:t>
            </a:r>
            <a:r>
              <a:rPr lang="cs-CZ" sz="16000" b="1" smtClean="0"/>
              <a:t>číslo jednotné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0" smtClean="0"/>
              <a:t>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   </a:t>
            </a:r>
            <a:endParaRPr lang="cs-CZ"/>
          </a:p>
        </p:txBody>
      </p:sp>
      <p:pic>
        <p:nvPicPr>
          <p:cNvPr id="17411" name="Picture 2" descr="C:\Users\Langerová\AppData\Local\Microsoft\Windows\Temporary Internet Files\Content.IE5\24NMANLK\MC9003440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2133600"/>
            <a:ext cx="3289300" cy="295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620713"/>
            <a:ext cx="8435975" cy="5761037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</a:t>
            </a:r>
            <a:r>
              <a:rPr lang="cs-CZ" sz="4000" b="1" smtClean="0"/>
              <a:t>číslo množné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                        1. p. soudc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, soudc</a:t>
            </a:r>
            <a:r>
              <a:rPr lang="cs-CZ" sz="4000" b="1" smtClean="0">
                <a:solidFill>
                  <a:srgbClr val="FF0000"/>
                </a:solidFill>
              </a:rPr>
              <a:t>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                        2. p. soudc</a:t>
            </a:r>
            <a:r>
              <a:rPr lang="cs-CZ" sz="4000" b="1" smtClean="0">
                <a:solidFill>
                  <a:srgbClr val="FF0000"/>
                </a:solidFill>
              </a:rPr>
              <a:t>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                        3. p. soudc</a:t>
            </a:r>
            <a:r>
              <a:rPr lang="cs-CZ" sz="4000" b="1" smtClean="0">
                <a:solidFill>
                  <a:srgbClr val="FF0000"/>
                </a:solidFill>
              </a:rPr>
              <a:t>ům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                        4. p. soudc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                        5. p. soudc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! soudc</a:t>
            </a:r>
            <a:r>
              <a:rPr lang="cs-CZ" sz="4000" b="1" smtClean="0">
                <a:solidFill>
                  <a:srgbClr val="FF0000"/>
                </a:solidFill>
              </a:rPr>
              <a:t>ové</a:t>
            </a:r>
            <a:r>
              <a:rPr lang="cs-CZ" sz="4000" smtClean="0"/>
              <a:t>!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                        6. p. soudc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smtClean="0"/>
              <a:t>                           7. p. soudc</a:t>
            </a:r>
            <a:r>
              <a:rPr lang="cs-CZ" sz="4000" b="1" smtClean="0">
                <a:solidFill>
                  <a:srgbClr val="FF0000"/>
                </a:solidFill>
              </a:rPr>
              <a:t>i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18434" name="Picture 14" descr="C:\Users\Langerová\AppData\Local\Microsoft\Windows\Temporary Internet Files\Content.IE5\9LRUEDN1\MC90029573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484313"/>
            <a:ext cx="3041650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16" descr="C:\Users\Langerová\AppData\Local\Microsoft\Windows\Temporary Internet Files\Content.IE5\02E5U0JE\MC9000199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3860800"/>
            <a:ext cx="283527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/>
            <a:r>
              <a:rPr lang="cs-CZ" sz="2800" i="1" smtClean="0">
                <a:solidFill>
                  <a:srgbClr val="FF0000"/>
                </a:solidFill>
              </a:rPr>
              <a:t>Dokážeš zapsat správné tvary podstatných jmen?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908050"/>
          <a:ext cx="6994525" cy="5761038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497560"/>
                <a:gridCol w="3497560"/>
              </a:tblGrid>
              <a:tr h="823044"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smtClean="0"/>
                        <a:t>s (houslista)</a:t>
                      </a:r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smtClean="0"/>
                        <a:t>s</a:t>
                      </a:r>
                      <a:endParaRPr lang="cs-CZ" sz="2800" b="0"/>
                    </a:p>
                  </a:txBody>
                  <a:tcPr/>
                </a:tc>
              </a:tr>
              <a:tr h="823044"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pane (poslanec)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pane</a:t>
                      </a:r>
                      <a:endParaRPr lang="cs-CZ" sz="2800" b="1"/>
                    </a:p>
                  </a:txBody>
                  <a:tcPr/>
                </a:tc>
              </a:tr>
              <a:tr h="823044"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s (nezbedové)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s</a:t>
                      </a:r>
                      <a:endParaRPr lang="cs-CZ" sz="2800" b="1"/>
                    </a:p>
                  </a:txBody>
                  <a:tcPr/>
                </a:tc>
              </a:tr>
              <a:tr h="823044"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pro (dárce)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pro</a:t>
                      </a:r>
                      <a:endParaRPr lang="cs-CZ" sz="2800" b="1"/>
                    </a:p>
                  </a:txBody>
                  <a:tcPr/>
                </a:tc>
              </a:tr>
              <a:tr h="823044"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s (obhájce)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s</a:t>
                      </a:r>
                      <a:endParaRPr lang="cs-CZ" sz="2800" b="1"/>
                    </a:p>
                  </a:txBody>
                  <a:tcPr/>
                </a:tc>
              </a:tr>
              <a:tr h="823044"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pro (kolegové)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pro</a:t>
                      </a:r>
                      <a:endParaRPr lang="cs-CZ" sz="2800" b="1"/>
                    </a:p>
                  </a:txBody>
                  <a:tcPr/>
                </a:tc>
              </a:tr>
              <a:tr h="823044"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o (důchodci)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z="2800" b="1" smtClean="0"/>
                        <a:t>o</a:t>
                      </a:r>
                      <a:endParaRPr lang="cs-CZ" sz="2800" b="1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9484" name="Picture 4" descr="C:\Users\Langerová\AppData\Local\Microsoft\Windows\Temporary Internet Files\Content.IE5\YC5WFTIK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4750" y="188913"/>
            <a:ext cx="14351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/>
            <a:r>
              <a:rPr lang="cs-CZ" sz="2800" i="1" smtClean="0">
                <a:solidFill>
                  <a:srgbClr val="FF0000"/>
                </a:solidFill>
              </a:rPr>
              <a:t>Řešení.</a:t>
            </a:r>
          </a:p>
        </p:txBody>
      </p:sp>
      <p:graphicFrame>
        <p:nvGraphicFramePr>
          <p:cNvPr id="20510" name="Group 30"/>
          <p:cNvGraphicFramePr>
            <a:graphicFrameLocks noGrp="1"/>
          </p:cNvGraphicFramePr>
          <p:nvPr>
            <p:ph idx="1"/>
          </p:nvPr>
        </p:nvGraphicFramePr>
        <p:xfrm>
          <a:off x="457200" y="908050"/>
          <a:ext cx="6994525" cy="5756275"/>
        </p:xfrm>
        <a:graphic>
          <a:graphicData uri="http://schemas.openxmlformats.org/drawingml/2006/table">
            <a:tbl>
              <a:tblPr/>
              <a:tblGrid>
                <a:gridCol w="3497263"/>
                <a:gridCol w="3497262"/>
              </a:tblGrid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(houslista)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houslistou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pane (poslanec)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pane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poslanče!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(nezbedové)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nezbedy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 (dárce)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dárce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(obhájce)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obhájcem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 (kolegové)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kolegy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(důchodci)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důchodcích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508" name="Picture 4" descr="C:\Users\Langerová\AppData\Local\Microsoft\Windows\Temporary Internet Files\Content.IE5\YC5WFTIK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4750" y="115888"/>
            <a:ext cx="1435100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60483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/>
              <a:t>Zdroj:</a:t>
            </a:r>
          </a:p>
          <a:p>
            <a:pPr>
              <a:buFont typeface="Arial" charset="0"/>
              <a:buNone/>
            </a:pPr>
            <a:r>
              <a:rPr lang="cs-CZ" sz="2800" smtClean="0"/>
              <a:t>Vlastní tvorba</a:t>
            </a:r>
          </a:p>
          <a:p>
            <a:pPr>
              <a:buFont typeface="Arial" charset="0"/>
              <a:buNone/>
            </a:pPr>
            <a:r>
              <a:rPr lang="cs-CZ" sz="2800" smtClean="0"/>
              <a:t>Ilustrace:</a:t>
            </a:r>
          </a:p>
          <a:p>
            <a:pPr>
              <a:buFont typeface="Arial" charset="0"/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Font typeface="Arial" charset="0"/>
              <a:buNone/>
            </a:pPr>
            <a:r>
              <a:rPr lang="cs-CZ" sz="2800" smtClean="0"/>
              <a:t>Citace:</a:t>
            </a:r>
          </a:p>
          <a:p>
            <a:pPr>
              <a:buFont typeface="Arial" charset="0"/>
              <a:buNone/>
            </a:pPr>
            <a:r>
              <a:rPr lang="cs-CZ" sz="2800" i="1" smtClean="0"/>
              <a:t>Český jazyk 4</a:t>
            </a:r>
            <a:r>
              <a:rPr lang="cs-CZ" sz="2800" smtClean="0"/>
              <a:t>: </a:t>
            </a:r>
            <a:r>
              <a:rPr lang="cs-CZ" sz="2800" i="1" smtClean="0"/>
              <a:t>pro základní školy</a:t>
            </a:r>
            <a:r>
              <a:rPr lang="cs-CZ" sz="2800" smtClean="0"/>
              <a:t>. Praha: SPN -pedagogické nakladatelství, akciová společnost, 2009. ISBN 978-80-7235-423-8.</a:t>
            </a:r>
          </a:p>
          <a:p>
            <a:pPr>
              <a:buFont typeface="Arial" charset="0"/>
              <a:buNone/>
            </a:pPr>
            <a:r>
              <a:rPr lang="cs-CZ" sz="2800" smtClean="0"/>
              <a:t> </a:t>
            </a:r>
          </a:p>
          <a:p>
            <a:pPr>
              <a:buFont typeface="Arial" charset="0"/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Font typeface="Arial" charset="0"/>
              <a:buNone/>
            </a:pPr>
            <a:endParaRPr lang="cs-CZ" sz="4100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/>
              <a:t>Anotace:</a:t>
            </a:r>
          </a:p>
          <a:p>
            <a:pPr>
              <a:buFont typeface="Arial" charset="0"/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Font typeface="Arial" charset="0"/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Font typeface="Arial" charset="0"/>
              <a:buNone/>
            </a:pPr>
            <a:r>
              <a:rPr lang="cs-CZ" sz="2800" smtClean="0"/>
              <a:t>upevnění již probraného učiva.</a:t>
            </a:r>
          </a:p>
          <a:p>
            <a:pPr>
              <a:buFont typeface="Arial" charset="0"/>
              <a:buNone/>
            </a:pPr>
            <a:r>
              <a:rPr lang="cs-CZ" sz="2800" smtClean="0"/>
              <a:t>Pracovní list je možné použít pro frontální práci žáků,</a:t>
            </a:r>
          </a:p>
          <a:p>
            <a:pPr>
              <a:buFont typeface="Arial" charset="0"/>
              <a:buNone/>
            </a:pPr>
            <a:r>
              <a:rPr lang="cs-CZ" sz="2800" smtClean="0"/>
              <a:t>pro práci ve skupinách i pro samostatnou práci.</a:t>
            </a:r>
          </a:p>
          <a:p>
            <a:pPr>
              <a:buFont typeface="Arial" charset="0"/>
              <a:buNone/>
            </a:pPr>
            <a:endParaRPr lang="cs-CZ" sz="2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290</Words>
  <Application>Microsoft Office PowerPoint</Application>
  <PresentationFormat>On-screen Show (4:3)</PresentationFormat>
  <Paragraphs>134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sady Office</vt:lpstr>
      <vt:lpstr>Snímek 1</vt:lpstr>
      <vt:lpstr>SKLOŇOVÁNÍ</vt:lpstr>
      <vt:lpstr>VZOR PŘEDSEDA</vt:lpstr>
      <vt:lpstr>Snímek 4</vt:lpstr>
      <vt:lpstr>VZOR SOUDCE</vt:lpstr>
      <vt:lpstr>Snímek 6</vt:lpstr>
      <vt:lpstr>Dokážeš zapsat správné tvary podstatných jmen?</vt:lpstr>
      <vt:lpstr>Řešení.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DUM</cp:lastModifiedBy>
  <cp:revision>37</cp:revision>
  <dcterms:created xsi:type="dcterms:W3CDTF">2012-02-12T07:43:40Z</dcterms:created>
  <dcterms:modified xsi:type="dcterms:W3CDTF">2012-04-13T18:41:53Z</dcterms:modified>
</cp:coreProperties>
</file>